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</p:sldIdLst>
  <p:sldSz cx="12192000" cy="6858000"/>
  <p:notesSz cx="9926638" cy="6797675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07D7362-FDC4-4A5A-B433-4A58571CF8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F208808A-DEAC-4772-9F89-9A607C6700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9163945-EBC8-4117-8B2A-F7F612867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AE87D-E07A-4D0F-9A38-C617E4710A7E}" type="datetimeFigureOut">
              <a:rPr lang="it-IT" smtClean="0"/>
              <a:t>15/04/2019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04362D0-EBFF-442B-A795-E8173691B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C991094-BEEA-4194-B56C-A5933E771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A146-2419-49B7-9BF6-3D94EE9FF8A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8307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0841952-7B44-46B8-B23E-5F53D417F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0FAEDD6-9724-415C-9F9E-A9BE2DE39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59A8246-5D1E-4879-B03F-5C2AA324F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AE87D-E07A-4D0F-9A38-C617E4710A7E}" type="datetimeFigureOut">
              <a:rPr lang="it-IT" smtClean="0"/>
              <a:t>15/04/2019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C20A779-FB11-4C17-9227-960822D02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DBAC3EA-B57D-46F0-A89A-599AD9125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A146-2419-49B7-9BF6-3D94EE9FF8A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1257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12DFE4F-E4FE-4233-8E74-F49DBD0C5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2B90373-DAE8-40DC-B8D0-5EE1452AF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272C235-4F5C-4C51-9EB8-D2ABE6364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AE87D-E07A-4D0F-9A38-C617E4710A7E}" type="datetimeFigureOut">
              <a:rPr lang="it-IT" smtClean="0"/>
              <a:t>15/04/2019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A08D56A-7868-42E5-AEDD-0130CA8B7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584D562-2AA1-4F99-B9E2-E056A497F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A146-2419-49B7-9BF6-3D94EE9FF8A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6758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A711CAB-B1D4-49E0-9890-A1B61BBA8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3E28A0B-0F4C-49D4-B833-35A510B3FB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D3DD9932-4A81-44B3-8F6A-17703E19A3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C3C8D0A9-9875-49EB-9D98-8A3FC822B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AE87D-E07A-4D0F-9A38-C617E4710A7E}" type="datetimeFigureOut">
              <a:rPr lang="it-IT" smtClean="0"/>
              <a:t>15/04/2019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F85EE40-0376-4BA0-97AA-ACC024704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CEEACE05-1AA8-4E23-B8BF-F958E969A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A146-2419-49B7-9BF6-3D94EE9FF8A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03826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3C281C8-BAED-46AB-A24C-86BA77F67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600F68D-149A-48E2-BED5-4F839E99BB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4A255667-2165-468D-9026-B0927A00B1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CCB13DF9-B44D-4F55-8B0A-657B1A9826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35B40785-3386-4C91-B9C7-F1B828E7C2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D5B88101-4FCF-44F2-B154-7EC4C4B4C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AE87D-E07A-4D0F-9A38-C617E4710A7E}" type="datetimeFigureOut">
              <a:rPr lang="it-IT" smtClean="0"/>
              <a:t>15/04/2019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A5EA2C41-89C9-484D-A668-166AAD372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DD2CD617-0542-43EA-B7A1-EA0A1CA16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A146-2419-49B7-9BF6-3D94EE9FF8A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7894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CDE0ACE-ECB3-473B-9F5C-9B6A13512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72429AC4-B615-4DC6-8CEB-6C7B2AC94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AE87D-E07A-4D0F-9A38-C617E4710A7E}" type="datetimeFigureOut">
              <a:rPr lang="it-IT" smtClean="0"/>
              <a:t>15/04/2019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0B29DCF4-7E56-4E40-9B83-2DB064654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986709CA-E55B-4880-883E-2D938F259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A146-2419-49B7-9BF6-3D94EE9FF8A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6646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0AC34ED-83DD-4682-8098-8F79D054D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AE87D-E07A-4D0F-9A38-C617E4710A7E}" type="datetimeFigureOut">
              <a:rPr lang="it-IT" smtClean="0"/>
              <a:t>15/04/2019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EED083C3-0933-4A04-93E7-0255FE52E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5D8E97C5-F0FB-406B-A6F2-B2DCF8016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A146-2419-49B7-9BF6-3D94EE9FF8A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12298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D884B60-341D-45C2-852C-A570F3DA7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728B751B-DC1A-4DB5-A5A0-996E568648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7F1AE6C0-6C5A-4674-95BD-5554B9F70C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8DCBC816-5C5F-4B89-AD2E-52A8105A6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AE87D-E07A-4D0F-9A38-C617E4710A7E}" type="datetimeFigureOut">
              <a:rPr lang="it-IT" smtClean="0"/>
              <a:t>15/04/2019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A42BCC5-92B4-4270-B33E-C61EA7C4B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A539763-29DA-4905-94A7-1D9F6AD20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A146-2419-49B7-9BF6-3D94EE9FF8A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8408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7D2E424-62F2-4AFA-A765-26BDCABA3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8DE93096-851C-4A8F-B0E1-8D6C27E7E6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F151A02-8A73-48EA-B680-0481F25B61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34419483-A3A1-4C2E-BE72-8B458EB30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AE87D-E07A-4D0F-9A38-C617E4710A7E}" type="datetimeFigureOut">
              <a:rPr lang="it-IT" smtClean="0"/>
              <a:t>15/04/2019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2EB0E65D-0317-42D5-BD16-308FD0974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4223AD5-77F5-473F-9ADE-26DACAB6E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A146-2419-49B7-9BF6-3D94EE9FF8A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890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753EC1F-F941-48D2-9F72-BD9D870F2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4C1305A1-148E-47E6-828D-32345063E6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F47BC92-DDEB-4F2D-8F95-2C7A83266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AE87D-E07A-4D0F-9A38-C617E4710A7E}" type="datetimeFigureOut">
              <a:rPr lang="it-IT" smtClean="0"/>
              <a:t>15/04/2019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9C301F1-D912-4538-BA6C-7698430EE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03FBB43-735F-4588-9F40-C4C938511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A146-2419-49B7-9BF6-3D94EE9FF8A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80397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5CC1814C-6205-49C2-A70B-0892DB8324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A70F1A97-37ED-4D7F-B980-168A4A1495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D76E0FB-CE22-405F-A75B-E4BC52EBE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AE87D-E07A-4D0F-9A38-C617E4710A7E}" type="datetimeFigureOut">
              <a:rPr lang="it-IT" smtClean="0"/>
              <a:t>15/04/2019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24DF4C2-557B-411D-8D2F-DAF270095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E1567CA-AF4C-403B-85CB-DA9C6B4E0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A146-2419-49B7-9BF6-3D94EE9FF8A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62227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805FEA05-685D-4442-B2FB-75861C996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A092EC9-741F-4FA8-9EED-92B8274570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83CD627-1F8D-4425-A4EA-9AE4D67A12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FAE87D-E07A-4D0F-9A38-C617E4710A7E}" type="datetimeFigureOut">
              <a:rPr lang="it-IT" smtClean="0"/>
              <a:t>15/04/2019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711399F-3A3D-4DEF-BCB1-FA3B45B6AB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6CD8291-9F35-45FA-83BA-8EF37AD0D4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AA146-2419-49B7-9BF6-3D94EE9FF8A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8421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323FC59-79AC-4703-A853-61B3D58D1B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4" y="1490132"/>
            <a:ext cx="8881533" cy="555867"/>
          </a:xfrm>
        </p:spPr>
        <p:txBody>
          <a:bodyPr>
            <a:normAutofit fontScale="90000"/>
          </a:bodyPr>
          <a:lstStyle/>
          <a:p>
            <a:br>
              <a:rPr lang="it-IT" dirty="0"/>
            </a:br>
            <a:br>
              <a:rPr lang="it-IT" dirty="0"/>
            </a:br>
            <a:br>
              <a:rPr lang="it-IT" dirty="0"/>
            </a:br>
            <a:r>
              <a:rPr lang="it-IT" sz="3100" b="1" dirty="0"/>
              <a:t>Borsa del Turismo Industriale – 3° Edizione </a:t>
            </a:r>
            <a:endParaRPr lang="it-IT" sz="2200" b="1" dirty="0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61AC429C-7C3F-4359-A75C-2831FD0C85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6069" y="2696626"/>
            <a:ext cx="10258993" cy="3246973"/>
          </a:xfrm>
        </p:spPr>
        <p:txBody>
          <a:bodyPr>
            <a:noAutofit/>
          </a:bodyPr>
          <a:lstStyle/>
          <a:p>
            <a:pPr algn="just"/>
            <a:r>
              <a:rPr lang="it-IT" dirty="0"/>
              <a:t>La Borsa del Turismo Industriale è l’occasione di incontro one to one tra: </a:t>
            </a:r>
          </a:p>
          <a:p>
            <a:pPr marL="1143000" indent="-1143000" algn="l">
              <a:buFont typeface="Wingdings" panose="05000000000000000000" pitchFamily="2" charset="2"/>
              <a:buChar char="Ø"/>
            </a:pPr>
            <a:r>
              <a:rPr lang="it-IT" b="1" dirty="0"/>
              <a:t>Buyers: </a:t>
            </a:r>
            <a:r>
              <a:rPr lang="it-IT" dirty="0"/>
              <a:t>tour operator e organizzatori di eventi, italiani ed esteri, specialisti nell’</a:t>
            </a:r>
            <a:r>
              <a:rPr lang="it-IT" dirty="0" err="1"/>
              <a:t>outgoing</a:t>
            </a:r>
            <a:r>
              <a:rPr lang="it-IT" dirty="0"/>
              <a:t>, interessati a  inserire nelle proprie offerte turistiche visite alle aziende, ai musei aziendali e ai siti di archeologia industriale.</a:t>
            </a:r>
          </a:p>
          <a:p>
            <a:pPr marL="1143000" indent="-1143000" algn="l">
              <a:buFont typeface="Wingdings" panose="05000000000000000000" pitchFamily="2" charset="2"/>
              <a:buChar char="Ø"/>
            </a:pPr>
            <a:r>
              <a:rPr lang="it-IT" b="1" dirty="0"/>
              <a:t>Sellers:</a:t>
            </a:r>
            <a:r>
              <a:rPr lang="it-IT" dirty="0"/>
              <a:t> strutture ricettive, musei aziendali, tour operator dell’</a:t>
            </a:r>
            <a:r>
              <a:rPr lang="it-IT" dirty="0" err="1"/>
              <a:t>incoming</a:t>
            </a:r>
            <a:r>
              <a:rPr lang="it-IT" dirty="0"/>
              <a:t>, società di servizi, musei aziendali, APT e Enti pubblici, associazioni e consorzi d’impresa. </a:t>
            </a:r>
          </a:p>
          <a:p>
            <a:pPr algn="just"/>
            <a:r>
              <a:rPr lang="it-IT" dirty="0"/>
              <a:t>  </a:t>
            </a:r>
          </a:p>
          <a:p>
            <a:endParaRPr lang="it-IT" dirty="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5D69FB9A-2161-44C6-8067-907181B86B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7" y="83468"/>
            <a:ext cx="3581400" cy="639487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50C674B3-10A4-4DA6-95DF-440DA5AF42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71" y="1371991"/>
            <a:ext cx="1233601" cy="817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966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61AC429C-7C3F-4359-A75C-2831FD0C85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9128" y="2730361"/>
            <a:ext cx="10030396" cy="2798368"/>
          </a:xfrm>
        </p:spPr>
        <p:txBody>
          <a:bodyPr>
            <a:noAutofit/>
          </a:bodyPr>
          <a:lstStyle/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it-IT" dirty="0"/>
              <a:t>Confindustria Emilia ha aperto la strada a un nuovo modo di fare cultura industriale per il territorio favorendo la riscoperta e la valorizzazione degli impianti industriali e dei prodotti che hanno fatto la ricchezza del nostro Paese.</a:t>
            </a:r>
          </a:p>
          <a:p>
            <a:pPr marL="457200" indent="-457200" algn="l">
              <a:buFont typeface="Wingdings" panose="05000000000000000000" pitchFamily="2" charset="2"/>
              <a:buChar char="Ø"/>
            </a:pPr>
            <a:r>
              <a:rPr lang="it-IT" dirty="0"/>
              <a:t>Il turismo industriale propone una forma innovativa di valorizzazione della cultura d’impresa e una nuova modalità di fruizione delle «destinazioni turistiche territoriali».</a:t>
            </a:r>
          </a:p>
          <a:p>
            <a:endParaRPr lang="it-IT" dirty="0"/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AE6DA5AB-4AD2-4A47-B519-B7E7D2DDCA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7" y="83468"/>
            <a:ext cx="3581400" cy="639487"/>
          </a:xfrm>
          <a:prstGeom prst="rect">
            <a:avLst/>
          </a:prstGeom>
        </p:spPr>
      </p:pic>
      <p:pic>
        <p:nvPicPr>
          <p:cNvPr id="19" name="Immagine 18">
            <a:extLst>
              <a:ext uri="{FF2B5EF4-FFF2-40B4-BE49-F238E27FC236}">
                <a16:creationId xmlns:a16="http://schemas.microsoft.com/office/drawing/2014/main" id="{50C674B3-10A4-4DA6-95DF-440DA5AF42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71" y="1371991"/>
            <a:ext cx="1233601" cy="817947"/>
          </a:xfrm>
          <a:prstGeom prst="rect">
            <a:avLst/>
          </a:prstGeom>
        </p:spPr>
      </p:pic>
      <p:sp>
        <p:nvSpPr>
          <p:cNvPr id="21" name="Titolo 1">
            <a:extLst>
              <a:ext uri="{FF2B5EF4-FFF2-40B4-BE49-F238E27FC236}">
                <a16:creationId xmlns:a16="http://schemas.microsoft.com/office/drawing/2014/main" id="{7323FC59-79AC-4703-A853-61B3D58D1B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4" y="1490132"/>
            <a:ext cx="8881533" cy="555867"/>
          </a:xfrm>
        </p:spPr>
        <p:txBody>
          <a:bodyPr>
            <a:normAutofit fontScale="90000"/>
          </a:bodyPr>
          <a:lstStyle/>
          <a:p>
            <a:br>
              <a:rPr lang="it-IT" dirty="0"/>
            </a:br>
            <a:br>
              <a:rPr lang="it-IT" dirty="0"/>
            </a:br>
            <a:br>
              <a:rPr lang="it-IT" dirty="0"/>
            </a:br>
            <a:r>
              <a:rPr lang="it-IT" sz="3100" b="1" dirty="0"/>
              <a:t>Borsa del Turismo Industriale – 3° Edizione</a:t>
            </a:r>
            <a:endParaRPr lang="it-IT" sz="2200" b="1" dirty="0"/>
          </a:p>
        </p:txBody>
      </p:sp>
    </p:spTree>
    <p:extLst>
      <p:ext uri="{BB962C8B-B14F-4D97-AF65-F5344CB8AC3E}">
        <p14:creationId xmlns:p14="http://schemas.microsoft.com/office/powerpoint/2010/main" val="3370711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776BBE9-9486-43A8-BBD8-912C238A9D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229" y="2476870"/>
            <a:ext cx="9952892" cy="388159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t-IT" sz="1800" dirty="0"/>
              <a:t>La seconda edizione della Borsa del Turismo Industriale: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1800" dirty="0"/>
              <a:t>  si è svolta il 6 settembre 2018, nell’ambito di Farete</a:t>
            </a:r>
          </a:p>
          <a:p>
            <a:r>
              <a:rPr lang="it-IT" sz="1800" dirty="0"/>
              <a:t>  19 buyers di cui:</a:t>
            </a:r>
          </a:p>
          <a:p>
            <a:r>
              <a:rPr lang="it-IT" sz="1800" dirty="0"/>
              <a:t> 15 esteri (Russia, Romania, Francia, UK, Olanda, Germania, Danimarca, Turchia, Polonia, Spagna)</a:t>
            </a:r>
          </a:p>
          <a:p>
            <a:r>
              <a:rPr lang="it-IT" sz="1800" dirty="0"/>
              <a:t>4 italiani (Lazio, Piemonte, Lombardia, Bologna)</a:t>
            </a:r>
          </a:p>
          <a:p>
            <a:r>
              <a:rPr lang="it-IT" sz="1800" dirty="0"/>
              <a:t>35 sellers provenienti da tutta Italia tra cui musei e archivi d’impresa, strutture ricettive, teatri, consorzi di impresa, bus operator, tour operator e </a:t>
            </a:r>
            <a:r>
              <a:rPr lang="it-IT" sz="1800" dirty="0" err="1"/>
              <a:t>adv</a:t>
            </a:r>
            <a:r>
              <a:rPr lang="it-IT" sz="1800" dirty="0"/>
              <a:t> incoming.</a:t>
            </a:r>
          </a:p>
          <a:p>
            <a:r>
              <a:rPr lang="it-IT" sz="1800" dirty="0"/>
              <a:t>Sono stati sviluppati oltre 650 incontri one to one nelle 8 ore dedicate al workshop.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1800" dirty="0"/>
              <a:t>Il programma loro dedicato ha consentito ai buyers di visitare, tra l’altro:</a:t>
            </a:r>
          </a:p>
          <a:p>
            <a:r>
              <a:rPr lang="it-IT" sz="1800" dirty="0"/>
              <a:t>il Museo Ferrari di Maranello, Il Museo Ducati, il Museo Pagani, il Museo del Patrimonio Industriale, Fashion </a:t>
            </a:r>
            <a:r>
              <a:rPr lang="it-IT" sz="1800" dirty="0" err="1"/>
              <a:t>Research</a:t>
            </a:r>
            <a:r>
              <a:rPr lang="it-IT" sz="1800" dirty="0"/>
              <a:t> </a:t>
            </a:r>
            <a:r>
              <a:rPr lang="it-IT" sz="1800" dirty="0" err="1"/>
              <a:t>Italy</a:t>
            </a:r>
            <a:r>
              <a:rPr lang="it-IT" sz="1800" dirty="0"/>
              <a:t>, Fico </a:t>
            </a:r>
            <a:r>
              <a:rPr lang="it-IT" sz="1800" dirty="0" err="1"/>
              <a:t>Eatalyworld</a:t>
            </a:r>
            <a:r>
              <a:rPr lang="it-IT" sz="1800" dirty="0"/>
              <a:t>, </a:t>
            </a:r>
            <a:r>
              <a:rPr lang="en-US" sz="1800" dirty="0"/>
              <a:t>Fender Showcase by </a:t>
            </a:r>
            <a:r>
              <a:rPr lang="en-US" sz="1800" dirty="0" err="1"/>
              <a:t>Casale</a:t>
            </a:r>
            <a:r>
              <a:rPr lang="en-US" sz="1800" dirty="0"/>
              <a:t> Bauer</a:t>
            </a:r>
            <a:r>
              <a:rPr lang="it-IT" sz="1800" dirty="0"/>
              <a:t>.</a:t>
            </a:r>
          </a:p>
          <a:p>
            <a:endParaRPr lang="it-IT" sz="2400" dirty="0"/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FEC42B9F-C1F6-42A7-B1C9-2BBC4B6535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7" y="83468"/>
            <a:ext cx="3581400" cy="639487"/>
          </a:xfrm>
          <a:prstGeom prst="rect">
            <a:avLst/>
          </a:prstGeom>
        </p:spPr>
      </p:pic>
      <p:pic>
        <p:nvPicPr>
          <p:cNvPr id="21" name="Immagine 20">
            <a:extLst>
              <a:ext uri="{FF2B5EF4-FFF2-40B4-BE49-F238E27FC236}">
                <a16:creationId xmlns:a16="http://schemas.microsoft.com/office/drawing/2014/main" id="{50C674B3-10A4-4DA6-95DF-440DA5AF42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71" y="1371991"/>
            <a:ext cx="1233601" cy="817947"/>
          </a:xfrm>
          <a:prstGeom prst="rect">
            <a:avLst/>
          </a:prstGeom>
        </p:spPr>
      </p:pic>
      <p:sp>
        <p:nvSpPr>
          <p:cNvPr id="24" name="Titolo 1">
            <a:extLst>
              <a:ext uri="{FF2B5EF4-FFF2-40B4-BE49-F238E27FC236}">
                <a16:creationId xmlns:a16="http://schemas.microsoft.com/office/drawing/2014/main" id="{7323FC59-79AC-4703-A853-61B3D58D1BB1}"/>
              </a:ext>
            </a:extLst>
          </p:cNvPr>
          <p:cNvSpPr txBox="1">
            <a:spLocks/>
          </p:cNvSpPr>
          <p:nvPr/>
        </p:nvSpPr>
        <p:spPr>
          <a:xfrm>
            <a:off x="1523994" y="1490132"/>
            <a:ext cx="8881533" cy="5558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800" b="1" dirty="0"/>
              <a:t>Borsa del Turismo Industriale 2018… i numeri </a:t>
            </a:r>
          </a:p>
        </p:txBody>
      </p:sp>
    </p:spTree>
    <p:extLst>
      <p:ext uri="{BB962C8B-B14F-4D97-AF65-F5344CB8AC3E}">
        <p14:creationId xmlns:p14="http://schemas.microsoft.com/office/powerpoint/2010/main" val="2018009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22445B04-6016-4C9F-A861-1FECE37E9B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9366" y="2695000"/>
            <a:ext cx="10232628" cy="3113129"/>
          </a:xfrm>
        </p:spPr>
        <p:txBody>
          <a:bodyPr>
            <a:normAutofit/>
          </a:bodyPr>
          <a:lstStyle/>
          <a:p>
            <a:pPr algn="just"/>
            <a:r>
              <a:rPr lang="it-IT" dirty="0"/>
              <a:t>La Borsa del Turismo Industriale 2019</a:t>
            </a:r>
          </a:p>
          <a:p>
            <a:pPr algn="just"/>
            <a:endParaRPr lang="it-IT" sz="2000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it-IT" dirty="0"/>
              <a:t>si svolgerà a Farete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it-IT" dirty="0"/>
              <a:t>il 5 settembre dalle 9.30 alle 18.00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it-IT" dirty="0"/>
              <a:t>Parteciperanno: tour operator, agenzie di viaggio, strutture ricettive, organizzatori di eventi, musei e imprese</a:t>
            </a:r>
          </a:p>
          <a:p>
            <a:pPr algn="just"/>
            <a:r>
              <a:rPr lang="it-IT" dirty="0"/>
              <a:t> </a:t>
            </a: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456642A8-3D03-4803-921A-2284A55537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7" y="83468"/>
            <a:ext cx="3581400" cy="639487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50C674B3-10A4-4DA6-95DF-440DA5AF42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71" y="1371991"/>
            <a:ext cx="1233601" cy="817947"/>
          </a:xfrm>
          <a:prstGeom prst="rect">
            <a:avLst/>
          </a:prstGeom>
        </p:spPr>
      </p:pic>
      <p:sp>
        <p:nvSpPr>
          <p:cNvPr id="11" name="Titolo 1">
            <a:extLst>
              <a:ext uri="{FF2B5EF4-FFF2-40B4-BE49-F238E27FC236}">
                <a16:creationId xmlns:a16="http://schemas.microsoft.com/office/drawing/2014/main" id="{7323FC59-79AC-4703-A853-61B3D58D1B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4" y="1490132"/>
            <a:ext cx="8881533" cy="555867"/>
          </a:xfrm>
        </p:spPr>
        <p:txBody>
          <a:bodyPr>
            <a:normAutofit fontScale="90000"/>
          </a:bodyPr>
          <a:lstStyle/>
          <a:p>
            <a:br>
              <a:rPr lang="it-IT" dirty="0"/>
            </a:br>
            <a:br>
              <a:rPr lang="it-IT" dirty="0"/>
            </a:br>
            <a:br>
              <a:rPr lang="it-IT" dirty="0"/>
            </a:br>
            <a:r>
              <a:rPr lang="it-IT" sz="3100" b="1" dirty="0"/>
              <a:t>Borsa del Turismo Industriale 2019 </a:t>
            </a:r>
            <a:endParaRPr lang="it-IT" sz="2200" b="1" dirty="0"/>
          </a:p>
        </p:txBody>
      </p:sp>
    </p:spTree>
    <p:extLst>
      <p:ext uri="{BB962C8B-B14F-4D97-AF65-F5344CB8AC3E}">
        <p14:creationId xmlns:p14="http://schemas.microsoft.com/office/powerpoint/2010/main" val="492943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CEB99616-EBD2-478D-9E7D-84E8BAE858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6532" y="2946073"/>
            <a:ext cx="11032068" cy="2337126"/>
          </a:xfrm>
        </p:spPr>
        <p:txBody>
          <a:bodyPr>
            <a:noAutofit/>
          </a:bodyPr>
          <a:lstStyle/>
          <a:p>
            <a:pPr algn="just"/>
            <a:r>
              <a:rPr lang="it-IT" dirty="0"/>
              <a:t>Obiettivo della Borsa del Turismo Industriale 2019:</a:t>
            </a:r>
          </a:p>
          <a:p>
            <a:pPr algn="just"/>
            <a:endParaRPr lang="it-IT" sz="1800" dirty="0"/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it-IT" dirty="0"/>
              <a:t>dare visibilità e promuovere le eccellenze di archeologia industriale, musei aziendali e visite agli stabilimenti del territorio.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it-IT" dirty="0"/>
              <a:t>Promuovere il territorio e le strutture ricettive associate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A76A1466-2551-4D72-9137-09CB7C1C22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7" y="83468"/>
            <a:ext cx="3581400" cy="639487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50C674B3-10A4-4DA6-95DF-440DA5AF42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71" y="1371991"/>
            <a:ext cx="1233601" cy="817947"/>
          </a:xfrm>
          <a:prstGeom prst="rect">
            <a:avLst/>
          </a:prstGeom>
        </p:spPr>
      </p:pic>
      <p:sp>
        <p:nvSpPr>
          <p:cNvPr id="11" name="Titolo 1">
            <a:extLst>
              <a:ext uri="{FF2B5EF4-FFF2-40B4-BE49-F238E27FC236}">
                <a16:creationId xmlns:a16="http://schemas.microsoft.com/office/drawing/2014/main" id="{7323FC59-79AC-4703-A853-61B3D58D1B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4" y="1490132"/>
            <a:ext cx="9271006" cy="880535"/>
          </a:xfrm>
        </p:spPr>
        <p:txBody>
          <a:bodyPr>
            <a:normAutofit fontScale="90000"/>
          </a:bodyPr>
          <a:lstStyle/>
          <a:p>
            <a:br>
              <a:rPr lang="it-IT" dirty="0"/>
            </a:br>
            <a:br>
              <a:rPr lang="it-IT" dirty="0"/>
            </a:br>
            <a:br>
              <a:rPr lang="it-IT" dirty="0"/>
            </a:br>
            <a:r>
              <a:rPr lang="it-IT" sz="2700" b="1" dirty="0"/>
              <a:t>La Filiera Turismo e Cultura e le Filiere di Confindustria Emilia: strumenti per dare risalto  alla cultura industriale del nostro territorio</a:t>
            </a:r>
          </a:p>
        </p:txBody>
      </p:sp>
    </p:spTree>
    <p:extLst>
      <p:ext uri="{BB962C8B-B14F-4D97-AF65-F5344CB8AC3E}">
        <p14:creationId xmlns:p14="http://schemas.microsoft.com/office/powerpoint/2010/main" val="426687093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377</Words>
  <Application>Microsoft Office PowerPoint</Application>
  <PresentationFormat>Widescreen</PresentationFormat>
  <Paragraphs>30</Paragraphs>
  <Slides>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Wingdings</vt:lpstr>
      <vt:lpstr>Tema di Office</vt:lpstr>
      <vt:lpstr>   Borsa del Turismo Industriale – 3° Edizione </vt:lpstr>
      <vt:lpstr>   Borsa del Turismo Industriale – 3° Edizione</vt:lpstr>
      <vt:lpstr>Presentazione standard di PowerPoint</vt:lpstr>
      <vt:lpstr>   Borsa del Turismo Industriale 2019 </vt:lpstr>
      <vt:lpstr>   La Filiera Turismo e Cultura e le Filiere di Confindustria Emilia: strumenti per dare risalto  alla cultura industriale del nostro territorio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Borsa del Turismo Industriale – Seconda Edizione</dc:title>
  <dc:creator>Paola Guidi - CONFINDUSTRIA EMILIA</dc:creator>
  <cp:lastModifiedBy>Paola Guidi - CONFINDUSTRIA EMILIA</cp:lastModifiedBy>
  <cp:revision>47</cp:revision>
  <cp:lastPrinted>2019-02-19T14:50:08Z</cp:lastPrinted>
  <dcterms:created xsi:type="dcterms:W3CDTF">2018-06-21T16:12:43Z</dcterms:created>
  <dcterms:modified xsi:type="dcterms:W3CDTF">2019-04-15T16:06:13Z</dcterms:modified>
</cp:coreProperties>
</file>