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embeddedFontLst>
    <p:embeddedFont>
      <p:font typeface="Montserrat" panose="00000500000000000000" pitchFamily="2" charset="0"/>
      <p:regular r:id="rId15"/>
      <p:bold r:id="rId16"/>
      <p:italic r:id="rId17"/>
      <p:boldItalic r:id="rId18"/>
    </p:embeddedFont>
    <p:embeddedFont>
      <p:font typeface="Montserrat ExtraBold" panose="00000900000000000000" pitchFamily="2" charset="0"/>
      <p:bold r:id="rId19"/>
      <p:boldItalic r:id="rId20"/>
    </p:embeddedFont>
    <p:embeddedFont>
      <p:font typeface="Montserrat Medium" panose="00000600000000000000" pitchFamily="2" charset="0"/>
      <p:regular r:id="rId21"/>
      <p:bold r:id="rId22"/>
      <p:italic r:id="rId23"/>
      <p:boldItalic r:id="rId24"/>
    </p:embeddedFont>
    <p:embeddedFont>
      <p:font typeface="Montserrat SemiBold" panose="00000700000000000000" pitchFamily="2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5" d="100"/>
          <a:sy n="135" d="100"/>
        </p:scale>
        <p:origin x="1716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da7b7158bd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da7b7158bd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da7b7158bd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da7b7158bd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da7b7158bd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da7b7158bd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3da7b7158bd_0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3da7b7158bd_0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da7b7158bd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da7b7158bd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da7b7158bd_0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da7b7158bd_0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da7b7158bd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da7b7158bd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da7b7158bd_0_1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da7b7158bd_0_1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da7b7158bd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da7b7158bd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da7b7158bd_0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da7b7158bd_0_1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da7b7158bd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da7b7158bd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3C3C3A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"/>
              <a:t>‹N›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med">
    <p:push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14500" y="-152400"/>
            <a:ext cx="9258500" cy="5286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03975" y="234150"/>
            <a:ext cx="1498950" cy="84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9292799" y="3274241"/>
            <a:ext cx="18436801" cy="186925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3917550" y="1628488"/>
            <a:ext cx="4977600" cy="11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33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Certificazione AZS in Azerbaigian </a:t>
            </a:r>
            <a:endParaRPr sz="33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3917550" y="2811400"/>
            <a:ext cx="4977600" cy="124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22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Requisiti, processi e opportunità per l’export</a:t>
            </a:r>
            <a:endParaRPr sz="700">
              <a:solidFill>
                <a:schemeClr val="dk2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35204" y="0"/>
            <a:ext cx="5508797" cy="3496799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4"/>
          <p:cNvSpPr txBox="1"/>
          <p:nvPr/>
        </p:nvSpPr>
        <p:spPr>
          <a:xfrm>
            <a:off x="185850" y="612078"/>
            <a:ext cx="8772300" cy="10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33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Il sistema di</a:t>
            </a:r>
            <a:br>
              <a:rPr lang="it" sz="33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33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certificazione</a:t>
            </a:r>
            <a:endParaRPr sz="33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1900" y="2099917"/>
            <a:ext cx="8680200" cy="20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La certificazione dei prodotti nella </a:t>
            </a:r>
            <a:endParaRPr sz="19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Repubblica dell'Azerbaigian si basa </a:t>
            </a:r>
            <a:endParaRPr sz="19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sul </a:t>
            </a:r>
            <a:r>
              <a:rPr lang="it" sz="1900">
                <a:solidFill>
                  <a:srgbClr val="D90D08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sistema di certificazione nazionale AZS</a:t>
            </a:r>
            <a:r>
              <a:rPr lang="it" sz="1900">
                <a:solidFill>
                  <a:srgbClr val="3C3C3A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.</a:t>
            </a:r>
            <a:endParaRPr sz="400">
              <a:solidFill>
                <a:srgbClr val="3C3C3A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  <p:sp>
        <p:nvSpPr>
          <p:cNvPr id="66" name="Google Shape;66;p14"/>
          <p:cNvSpPr txBox="1"/>
          <p:nvPr/>
        </p:nvSpPr>
        <p:spPr>
          <a:xfrm>
            <a:off x="231900" y="3496792"/>
            <a:ext cx="8680200" cy="20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L'Azerbaigian non è membro dell'Unione doganale eurasiatica, pertanto i certificati TR CU non hanno valore legale.</a:t>
            </a:r>
            <a:endParaRPr sz="4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185850" y="612078"/>
            <a:ext cx="8772300" cy="105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33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Cos'è un</a:t>
            </a:r>
            <a:br>
              <a:rPr lang="it" sz="33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33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certificato AZS? </a:t>
            </a:r>
            <a:endParaRPr sz="33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231900" y="2099917"/>
            <a:ext cx="8680200" cy="20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Un certificato di conformità AZS che attesta </a:t>
            </a:r>
            <a:endParaRPr sz="19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che i vostri prodotti sono conformi agli </a:t>
            </a:r>
            <a:endParaRPr sz="19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standard internazionali e agli standard vigenti in Azerbaigian.</a:t>
            </a:r>
            <a:endParaRPr sz="19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Il certificato è generalmente rilasciato in formato bilingue (azero e inglese).</a:t>
            </a:r>
            <a:endParaRPr sz="400">
              <a:solidFill>
                <a:srgbClr val="3C3C3A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1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68050" y="-77725"/>
            <a:ext cx="9212050" cy="526008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5"/>
          <p:cNvSpPr/>
          <p:nvPr/>
        </p:nvSpPr>
        <p:spPr>
          <a:xfrm>
            <a:off x="276525" y="-92175"/>
            <a:ext cx="4386300" cy="5260200"/>
          </a:xfrm>
          <a:prstGeom prst="rect">
            <a:avLst/>
          </a:prstGeom>
          <a:solidFill>
            <a:srgbClr val="FFFFFF">
              <a:alpha val="95000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5"/>
          <p:cNvSpPr txBox="1"/>
          <p:nvPr/>
        </p:nvSpPr>
        <p:spPr>
          <a:xfrm>
            <a:off x="411075" y="1490200"/>
            <a:ext cx="4117200" cy="35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D90D0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AZSTAND – Azəbaycan Standartlaşdırma İnstitutu (AZSTAND)</a:t>
            </a: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b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b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endParaRPr sz="4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375675" y="467225"/>
            <a:ext cx="4188000" cy="11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30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Ente di </a:t>
            </a:r>
            <a:br>
              <a:rPr lang="it" sz="30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30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standardizzazione </a:t>
            </a:r>
            <a:endParaRPr sz="30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411075" y="2642425"/>
            <a:ext cx="4117200" cy="23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Istituto di standardizzazione dell'Azerbaigian, responsabile dello sviluppo e dell'applicazione degli standard nazionali e della valutazione della conformità (certificazione e prove di laboratorio).</a:t>
            </a:r>
            <a:endParaRPr sz="4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8" name="Google Shape;78;p15"/>
          <p:cNvSpPr txBox="1"/>
          <p:nvPr/>
        </p:nvSpPr>
        <p:spPr>
          <a:xfrm>
            <a:off x="411075" y="2642425"/>
            <a:ext cx="4117200" cy="238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Secondo la legge azera "Sulla standardizzazione" del 16 aprile 1996, gli standard statali dell'Azerbaigian contengono requisiti obbligatori e facoltativi. </a:t>
            </a:r>
            <a:endParaRPr sz="4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6"/>
          <p:cNvSpPr txBox="1"/>
          <p:nvPr/>
        </p:nvSpPr>
        <p:spPr>
          <a:xfrm>
            <a:off x="411075" y="1090775"/>
            <a:ext cx="8238300" cy="99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Il Consiglio dei Ministri della Repubblica dell'Azerbaigian ha approvato un elenco di prodotti che richiedono la certificazione e lo rivede annualmente.</a:t>
            </a:r>
            <a:b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b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endParaRPr sz="4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375675" y="467225"/>
            <a:ext cx="8396700" cy="62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30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Prodotti soggetti a certificazione</a:t>
            </a:r>
            <a:endParaRPr sz="30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550250" y="2488800"/>
            <a:ext cx="6222000" cy="25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Tra cui macchinari, apparecchiature a bassa tensione e pressione, nonché abbigliamento, calzature e giocattoli per bambini, accessori per il nuoto, detersivi, candeggina e prodotti per la pulizia, apparecchiature a bassa tensione, rimorchi e semirimorchi, apparecchiature mediche e altri.</a:t>
            </a:r>
            <a:endParaRPr sz="4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528075" y="2571750"/>
            <a:ext cx="1745700" cy="1975800"/>
          </a:xfrm>
          <a:prstGeom prst="rect">
            <a:avLst/>
          </a:prstGeom>
          <a:solidFill>
            <a:srgbClr val="D90D08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it" sz="30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30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120</a:t>
            </a:r>
            <a:br>
              <a:rPr lang="it" sz="30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21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PRODOTTI</a:t>
            </a:r>
            <a:endParaRPr sz="2100">
              <a:solidFill>
                <a:schemeClr val="lt1"/>
              </a:solidFill>
              <a:latin typeface="Montserrat SemiBold"/>
              <a:ea typeface="Montserrat SemiBold"/>
              <a:cs typeface="Montserrat SemiBold"/>
              <a:sym typeface="Montserrat Semi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7"/>
          <p:cNvSpPr txBox="1"/>
          <p:nvPr/>
        </p:nvSpPr>
        <p:spPr>
          <a:xfrm>
            <a:off x="611250" y="589125"/>
            <a:ext cx="7921500" cy="2982000"/>
          </a:xfrm>
          <a:prstGeom prst="rect">
            <a:avLst/>
          </a:prstGeom>
          <a:solidFill>
            <a:srgbClr val="D90D08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br>
              <a:rPr lang="it" sz="30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it" sz="1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È importante notare che le apparecchiature per le telecomunicazioni e le radiocomunicazioni devono essere certificate tali. </a:t>
            </a:r>
            <a:br>
              <a:rPr lang="it" sz="1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br>
              <a:rPr lang="it" sz="1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r>
              <a:rPr lang="it" sz="1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In Azerbaigian esiste un sistema di certificazione separato, che deve essere considerato in aggiunta ai certificati di sicurezza (EMC, LVD).</a:t>
            </a:r>
            <a:endParaRPr sz="19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" name="Google Shape;92;p17"/>
          <p:cNvSpPr txBox="1"/>
          <p:nvPr/>
        </p:nvSpPr>
        <p:spPr>
          <a:xfrm>
            <a:off x="611250" y="3748550"/>
            <a:ext cx="79215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latin typeface="Montserrat Medium"/>
                <a:ea typeface="Montserrat Medium"/>
                <a:cs typeface="Montserrat Medium"/>
                <a:sym typeface="Montserrat Medium"/>
              </a:rPr>
              <a:t>Il Certificato di Conformità AZS è uno dei documenti richiesti per lo sdoganamento.</a:t>
            </a:r>
            <a:endParaRPr sz="1900"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375675" y="467225"/>
            <a:ext cx="3034800" cy="426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30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Tipologie di certificati</a:t>
            </a:r>
            <a:endParaRPr sz="30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3518100" y="467225"/>
            <a:ext cx="5254200" cy="45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Il certificato dell'Azerbaigian può essere rilasciato </a:t>
            </a: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per un lotto o per una serie</a:t>
            </a: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. I documenti e le procedure richiesti sono molto simili a quelli del sistema di certificazione EAC. </a:t>
            </a:r>
            <a:endParaRPr sz="19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Come in tutti gli altri paesi della CSI, anche in Azerbaigian è richiesto un </a:t>
            </a: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certificato di misura separato </a:t>
            </a: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(omologazione di tipo) </a:t>
            </a:r>
            <a:r>
              <a:rPr lang="it" sz="19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per gli strumenti di misura</a:t>
            </a:r>
            <a:r>
              <a:rPr lang="it" sz="19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. </a:t>
            </a:r>
            <a:endParaRPr sz="4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9292799" y="3274241"/>
            <a:ext cx="18436801" cy="186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826775"/>
            <a:ext cx="3649725" cy="2316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9"/>
          <p:cNvSpPr txBox="1"/>
          <p:nvPr/>
        </p:nvSpPr>
        <p:spPr>
          <a:xfrm>
            <a:off x="215075" y="184975"/>
            <a:ext cx="3649800" cy="44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2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Documentazione richiesta per ottenere un certificato:</a:t>
            </a:r>
            <a:endParaRPr sz="30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06" name="Google Shape;106;p19"/>
          <p:cNvSpPr txBox="1"/>
          <p:nvPr/>
        </p:nvSpPr>
        <p:spPr>
          <a:xfrm>
            <a:off x="3794625" y="184975"/>
            <a:ext cx="5100300" cy="476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65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Domanda di certificazione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Documentazione operativa </a:t>
            </a:r>
            <a:r>
              <a:rPr lang="it" sz="17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(passaporto, istruzioni per l'uso) </a:t>
            </a: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in lingua azera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Documentazione di progettazione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Disegni in lingua azera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Targhetta in lingua azera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Documentazione del produttore </a:t>
            </a:r>
            <a:r>
              <a:rPr lang="it" sz="17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(rapporti di prova, certificati dei materiali, documentazione dei componenti ecc)</a:t>
            </a: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Contratto di fornitura/fattura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Certificazione ISO 9001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Codice doganale </a:t>
            </a:r>
            <a:endParaRPr sz="17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457200" lvl="0" indent="-33655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rgbClr val="3C3C3A"/>
              </a:buClr>
              <a:buSzPts val="1700"/>
              <a:buFont typeface="Montserrat Medium"/>
              <a:buChar char="●"/>
            </a:pPr>
            <a: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Certificazione CE </a:t>
            </a:r>
            <a:endParaRPr sz="200">
              <a:solidFill>
                <a:srgbClr val="3C3C3A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0"/>
          <p:cNvSpPr txBox="1"/>
          <p:nvPr/>
        </p:nvSpPr>
        <p:spPr>
          <a:xfrm>
            <a:off x="215075" y="184975"/>
            <a:ext cx="86799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2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Fasi di certificazione</a:t>
            </a:r>
            <a:endParaRPr sz="30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12" name="Google Shape;112;p20"/>
          <p:cNvSpPr txBox="1"/>
          <p:nvPr/>
        </p:nvSpPr>
        <p:spPr>
          <a:xfrm>
            <a:off x="215075" y="814225"/>
            <a:ext cx="8679900" cy="38253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D90D0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23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Preparazione della documentazione e della domanda per l’ottenimento della certificazione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 - Produttore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Revisione e analisi della domanda e della documentazione, decisione di approvare/rifiutare la certificazione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* - Certification body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Identificazione e/o selezione di campioni di prodotto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* - Certification body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Test sui campioni dei prodotti selezionati*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 - laboratorio accreditato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Analisi delle condizioni di produzione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* - Certification body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Analisi dei risultati e decisione di rilasciare/rifiutare il certificato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 - Certification body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Registrazione e rilascio del certificato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 - Certification body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Etichettatura/Marcatura del prodotto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 - Produttore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3238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3C3C3A"/>
              </a:buClr>
              <a:buSzPts val="1500"/>
              <a:buFont typeface="Montserrat"/>
              <a:buChar char="●"/>
            </a:pPr>
            <a:r>
              <a:rPr lang="it" sz="15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Valutazione periodica dei prodotti certificati</a:t>
            </a:r>
            <a:r>
              <a:rPr lang="it" sz="15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* - Certification body</a:t>
            </a: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15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100" i="1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3" name="Google Shape;113;p20"/>
          <p:cNvSpPr txBox="1"/>
          <p:nvPr/>
        </p:nvSpPr>
        <p:spPr>
          <a:xfrm>
            <a:off x="215075" y="4701675"/>
            <a:ext cx="8679900" cy="4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" sz="1500" i="1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 * viene effettuata se richiesto dallo schema di certificazione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3C3A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/>
        </p:nvSpPr>
        <p:spPr>
          <a:xfrm>
            <a:off x="3625625" y="1212300"/>
            <a:ext cx="5254200" cy="53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2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Periodo di validità</a:t>
            </a:r>
            <a:r>
              <a:rPr lang="it" sz="22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 </a:t>
            </a:r>
            <a:endParaRPr sz="30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829600" y="1404150"/>
            <a:ext cx="2335200" cy="2335200"/>
          </a:xfrm>
          <a:prstGeom prst="ellipse">
            <a:avLst/>
          </a:prstGeom>
          <a:solidFill>
            <a:schemeClr val="lt1"/>
          </a:solidFill>
          <a:ln w="65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2900" tIns="62900" rIns="62900" bIns="62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63"/>
          </a:p>
        </p:txBody>
      </p:sp>
      <p:pic>
        <p:nvPicPr>
          <p:cNvPr id="120" name="Google Shape;12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95255" y="1824142"/>
            <a:ext cx="1603969" cy="149529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1"/>
          <p:cNvSpPr txBox="1"/>
          <p:nvPr/>
        </p:nvSpPr>
        <p:spPr>
          <a:xfrm>
            <a:off x="3625625" y="1905000"/>
            <a:ext cx="5146800" cy="31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Il periodo di validità dei certificati rilasciati è determinato in base allo schema di certificazione e al tipo del prodotto; </a:t>
            </a:r>
            <a:endParaRPr sz="1900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il periodo di validità massimo di un certificato è di due anni. </a:t>
            </a:r>
            <a:endParaRPr sz="400">
              <a:solidFill>
                <a:schemeClr val="lt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078425" y="-311837"/>
            <a:ext cx="12222423" cy="5650474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2"/>
          <p:cNvSpPr/>
          <p:nvPr/>
        </p:nvSpPr>
        <p:spPr>
          <a:xfrm>
            <a:off x="4270875" y="-116700"/>
            <a:ext cx="4386300" cy="5260200"/>
          </a:xfrm>
          <a:prstGeom prst="rect">
            <a:avLst/>
          </a:prstGeom>
          <a:solidFill>
            <a:srgbClr val="FFFFFF">
              <a:alpha val="95000"/>
            </a:srgbClr>
          </a:solidFill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2"/>
          <p:cNvSpPr txBox="1"/>
          <p:nvPr/>
        </p:nvSpPr>
        <p:spPr>
          <a:xfrm>
            <a:off x="4370025" y="138275"/>
            <a:ext cx="4188000" cy="15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7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Etichettatura</a:t>
            </a:r>
            <a:br>
              <a:rPr lang="it" sz="27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2700">
                <a:solidFill>
                  <a:srgbClr val="D90D08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Marcatura</a:t>
            </a:r>
            <a:endParaRPr sz="2700">
              <a:solidFill>
                <a:srgbClr val="D90D08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29" name="Google Shape;129;p22"/>
          <p:cNvSpPr txBox="1"/>
          <p:nvPr/>
        </p:nvSpPr>
        <p:spPr>
          <a:xfrm>
            <a:off x="4405425" y="1029325"/>
            <a:ext cx="4117200" cy="39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Il Paese dispone anche di normative sull'etichettatura/marcatura che variano a seconda del tipo di prodotto. L'etichettatura/marcatura è regolata dalla legislazione azera e da standard obbligatori.</a:t>
            </a:r>
            <a:endParaRPr sz="16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it" sz="16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r>
              <a:rPr lang="it" sz="1600">
                <a:solidFill>
                  <a:srgbClr val="D90D0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Esiste una regola generale per l'etichettatura/marcatura: </a:t>
            </a:r>
            <a:endParaRPr sz="1600">
              <a:solidFill>
                <a:srgbClr val="D90D08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rgbClr val="D90D0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tutte le etichette/nameplate e le istruzioni </a:t>
            </a:r>
            <a:endParaRPr sz="1600">
              <a:solidFill>
                <a:srgbClr val="D90D08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rgbClr val="D90D0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devono essere in lingua azera. </a:t>
            </a:r>
            <a:br>
              <a:rPr lang="it" sz="1600">
                <a:solidFill>
                  <a:srgbClr val="D90D08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endParaRPr sz="1600">
              <a:solidFill>
                <a:srgbClr val="D90D08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6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  <a:t>L'Azerbaigian possiede un marchio di conformità, protetto dalla legislazione vigente.</a:t>
            </a:r>
            <a:br>
              <a:rPr lang="it" sz="1700">
                <a:solidFill>
                  <a:srgbClr val="3C3C3A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</a:br>
            <a:endParaRPr sz="17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it" sz="1700">
                <a:solidFill>
                  <a:srgbClr val="3C3C3A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endParaRPr sz="200">
              <a:solidFill>
                <a:srgbClr val="3C3C3A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/>
        </p:nvSpPr>
        <p:spPr>
          <a:xfrm>
            <a:off x="754350" y="1167575"/>
            <a:ext cx="7635300" cy="3410700"/>
          </a:xfrm>
          <a:prstGeom prst="rect">
            <a:avLst/>
          </a:prstGeom>
          <a:solidFill>
            <a:schemeClr val="lt1"/>
          </a:solidFill>
          <a:ln w="28575" cap="flat" cmpd="sng">
            <a:solidFill>
              <a:srgbClr val="D90D0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700">
                <a:latin typeface="Montserrat"/>
                <a:ea typeface="Montserrat"/>
                <a:cs typeface="Montserrat"/>
                <a:sym typeface="Montserrat"/>
              </a:rPr>
              <a:t>Attualmente, questo marchio viene apposto sulle etichette dei prodotti alimentari e dei prodotti industriali. </a:t>
            </a:r>
            <a:br>
              <a:rPr lang="it" sz="1700">
                <a:latin typeface="Montserrat"/>
                <a:ea typeface="Montserrat"/>
                <a:cs typeface="Montserrat"/>
                <a:sym typeface="Montserrat"/>
              </a:rPr>
            </a:br>
            <a:r>
              <a:rPr lang="it" sz="1700">
                <a:latin typeface="Montserrat"/>
                <a:ea typeface="Montserrat"/>
                <a:cs typeface="Montserrat"/>
                <a:sym typeface="Montserrat"/>
              </a:rPr>
              <a:t>Il marchio può essere apposto sulla targhetta a discrezione del produttore. Il marchio di conformità è inoltre presente sul certificato stesso. </a:t>
            </a:r>
            <a:br>
              <a:rPr lang="it" sz="1700">
                <a:latin typeface="Montserrat"/>
                <a:ea typeface="Montserrat"/>
                <a:cs typeface="Montserrat"/>
                <a:sym typeface="Montserrat"/>
              </a:rPr>
            </a:br>
            <a:br>
              <a:rPr lang="it" sz="1700">
                <a:latin typeface="Montserrat"/>
                <a:ea typeface="Montserrat"/>
                <a:cs typeface="Montserrat"/>
                <a:sym typeface="Montserrat"/>
              </a:rPr>
            </a:br>
            <a:r>
              <a:rPr lang="it" sz="1700">
                <a:latin typeface="Montserrat"/>
                <a:ea typeface="Montserrat"/>
                <a:cs typeface="Montserrat"/>
                <a:sym typeface="Montserrat"/>
              </a:rPr>
              <a:t>Un certificato di conformità con il marchio AZS garantisce che il prodotto ha superato determinati test e soddisfa i requisiti tecnici e di sicurezza. </a:t>
            </a:r>
            <a:endParaRPr sz="17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35" name="Google Shape;135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48088" y="475125"/>
            <a:ext cx="1647825" cy="126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3C3A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4"/>
          <p:cNvSpPr txBox="1"/>
          <p:nvPr/>
        </p:nvSpPr>
        <p:spPr>
          <a:xfrm>
            <a:off x="373350" y="1445750"/>
            <a:ext cx="8397300" cy="675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D90D0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Verificare la necessità del certificato per i singoli prodotti</a:t>
            </a:r>
            <a:endParaRPr sz="400">
              <a:solidFill>
                <a:srgbClr val="3C3C3A"/>
              </a:solidFill>
              <a:highlight>
                <a:schemeClr val="lt1"/>
              </a:highlight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1" name="Google Shape;141;p24"/>
          <p:cNvSpPr txBox="1"/>
          <p:nvPr/>
        </p:nvSpPr>
        <p:spPr>
          <a:xfrm>
            <a:off x="239700" y="341711"/>
            <a:ext cx="8664600" cy="67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27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Cosa può fare </a:t>
            </a:r>
            <a:br>
              <a:rPr lang="it" sz="27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</a:br>
            <a:r>
              <a:rPr lang="it" sz="2700">
                <a:solidFill>
                  <a:schemeClr val="lt1"/>
                </a:solidFill>
                <a:latin typeface="Montserrat ExtraBold"/>
                <a:ea typeface="Montserrat ExtraBold"/>
                <a:cs typeface="Montserrat ExtraBold"/>
                <a:sym typeface="Montserrat ExtraBold"/>
              </a:rPr>
              <a:t>GA per voi?</a:t>
            </a:r>
            <a:endParaRPr sz="3500">
              <a:solidFill>
                <a:schemeClr val="lt1"/>
              </a:solidFill>
              <a:latin typeface="Montserrat ExtraBold"/>
              <a:ea typeface="Montserrat ExtraBold"/>
              <a:cs typeface="Montserrat ExtraBold"/>
              <a:sym typeface="Montserrat ExtraBold"/>
            </a:endParaRPr>
          </a:p>
        </p:txBody>
      </p:sp>
      <p:sp>
        <p:nvSpPr>
          <p:cNvPr id="142" name="Google Shape;142;p24"/>
          <p:cNvSpPr txBox="1"/>
          <p:nvPr/>
        </p:nvSpPr>
        <p:spPr>
          <a:xfrm>
            <a:off x="373350" y="2274125"/>
            <a:ext cx="8397300" cy="8949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D90D0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Supportare le aziende nell’intero processo certificativo: dalla collettazione alla verifica dei documenti richiesti.</a:t>
            </a:r>
            <a:endParaRPr sz="400">
              <a:solidFill>
                <a:srgbClr val="3C3C3A"/>
              </a:solidFill>
              <a:highlight>
                <a:schemeClr val="lt1"/>
              </a:highlight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3" name="Google Shape;143;p24"/>
          <p:cNvSpPr txBox="1"/>
          <p:nvPr/>
        </p:nvSpPr>
        <p:spPr>
          <a:xfrm>
            <a:off x="373350" y="3322100"/>
            <a:ext cx="8397300" cy="675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D90D0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Interfacciarsi con il CB e il laboratorio – se necessario</a:t>
            </a:r>
            <a:endParaRPr sz="400">
              <a:solidFill>
                <a:srgbClr val="3C3C3A"/>
              </a:solidFill>
              <a:highlight>
                <a:schemeClr val="lt1"/>
              </a:highlight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144" name="Google Shape;144;p24"/>
          <p:cNvSpPr txBox="1"/>
          <p:nvPr/>
        </p:nvSpPr>
        <p:spPr>
          <a:xfrm>
            <a:off x="373350" y="4150475"/>
            <a:ext cx="8397300" cy="6753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D90D0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it" sz="1900">
                <a:solidFill>
                  <a:srgbClr val="3C3C3A"/>
                </a:solidFill>
                <a:highlight>
                  <a:schemeClr val="lt1"/>
                </a:highlight>
                <a:latin typeface="Montserrat"/>
                <a:ea typeface="Montserrat"/>
                <a:cs typeface="Montserrat"/>
                <a:sym typeface="Montserrat"/>
              </a:rPr>
              <a:t>Traduzioni in lingua azera e inglese</a:t>
            </a:r>
            <a:endParaRPr sz="400">
              <a:solidFill>
                <a:srgbClr val="3C3C3A"/>
              </a:solidFill>
              <a:highlight>
                <a:schemeClr val="lt1"/>
              </a:highlight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758</Words>
  <Application>Microsoft Office PowerPoint</Application>
  <PresentationFormat>Presentazione su schermo (16:9)</PresentationFormat>
  <Paragraphs>68</Paragraphs>
  <Slides>12</Slides>
  <Notes>12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8" baseType="lpstr">
      <vt:lpstr>Arial</vt:lpstr>
      <vt:lpstr>Montserrat</vt:lpstr>
      <vt:lpstr>Montserrat Medium</vt:lpstr>
      <vt:lpstr>Montserrat SemiBold</vt:lpstr>
      <vt:lpstr>Montserrat ExtraBold</vt:lpstr>
      <vt:lpstr>Simple Light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Arcuri Angelo</dc:creator>
  <cp:lastModifiedBy>Arcuri Angelo</cp:lastModifiedBy>
  <cp:revision>1</cp:revision>
  <dcterms:modified xsi:type="dcterms:W3CDTF">2026-05-14T10:29:53Z</dcterms:modified>
</cp:coreProperties>
</file>