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82" r:id="rId3"/>
    <p:sldId id="259" r:id="rId4"/>
    <p:sldId id="283" r:id="rId5"/>
    <p:sldId id="261" r:id="rId6"/>
    <p:sldId id="262" r:id="rId7"/>
    <p:sldId id="263" r:id="rId8"/>
    <p:sldId id="265" r:id="rId9"/>
    <p:sldId id="281" r:id="rId10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C05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F45E7-68CC-4D44-AB09-04F8FC9D01D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5AE71-2ECB-4080-908F-0E7135D7F81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2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AA029-5263-4B05-A277-1AF78B1AE3F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4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85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37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745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67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447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230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80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32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650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421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959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90869-23D6-46C2-A559-B2D3408147C5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490F7-DAD3-4164-8571-6B29CD81720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67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sp>
        <p:nvSpPr>
          <p:cNvPr id="5" name="Rectangle 7"/>
          <p:cNvSpPr>
            <a:spLocks/>
          </p:cNvSpPr>
          <p:nvPr/>
        </p:nvSpPr>
        <p:spPr bwMode="auto">
          <a:xfrm>
            <a:off x="0" y="1872066"/>
            <a:ext cx="12192000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10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</a:t>
            </a:r>
          </a:p>
        </p:txBody>
      </p:sp>
      <p:sp>
        <p:nvSpPr>
          <p:cNvPr id="7" name="Rectangle 7"/>
          <p:cNvSpPr>
            <a:spLocks/>
          </p:cNvSpPr>
          <p:nvPr/>
        </p:nvSpPr>
        <p:spPr bwMode="auto">
          <a:xfrm>
            <a:off x="0" y="5034117"/>
            <a:ext cx="11277514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r"/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Marco </a:t>
            </a:r>
            <a:r>
              <a:rPr lang="en-US" altLang="zh-CN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Leporati</a:t>
            </a:r>
            <a:endParaRPr lang="en-US" altLang="zh-CN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0" y="3460800"/>
            <a:ext cx="12192000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STORYTELLING</a:t>
            </a:r>
          </a:p>
        </p:txBody>
      </p:sp>
    </p:spTree>
    <p:extLst>
      <p:ext uri="{BB962C8B-B14F-4D97-AF65-F5344CB8AC3E}">
        <p14:creationId xmlns:p14="http://schemas.microsoft.com/office/powerpoint/2010/main" val="138222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2" name="Immagine 1" descr="SilkRoadMapOKS_big.pdf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7" t="7438" r="8594" b="6388"/>
          <a:stretch/>
        </p:blipFill>
        <p:spPr>
          <a:xfrm rot="5400000">
            <a:off x="3433643" y="-676441"/>
            <a:ext cx="5314271" cy="793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593553" y="1058602"/>
            <a:ext cx="3416836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/>
            <a:r>
              <a:rPr lang="en-US" altLang="zh-CN" sz="2800" b="1" dirty="0" smtClean="0">
                <a:solidFill>
                  <a:srgbClr val="AC051E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IERI: LE ORIGINI</a:t>
            </a:r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580313" y="1917160"/>
            <a:ext cx="6039255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algn="just"/>
            <a:r>
              <a:rPr lang="it-IT" sz="2400" spc="-20" dirty="0" smtClean="0"/>
              <a:t>I RAPPORTI </a:t>
            </a:r>
            <a:r>
              <a:rPr lang="it-IT" sz="2400" spc="-20" dirty="0"/>
              <a:t>E SCAMBI COMMERCIALI TRA CINA E ITALIA INIZIARONO SOSTANZIALMENTE IN DUE </a:t>
            </a:r>
            <a:r>
              <a:rPr lang="it-IT" sz="2400" spc="-20" dirty="0" smtClean="0"/>
              <a:t>MOMENTI:</a:t>
            </a:r>
            <a:endParaRPr lang="it-IT" sz="2400" spc="-20" dirty="0"/>
          </a:p>
          <a:p>
            <a:pPr algn="just"/>
            <a:endParaRPr lang="it-IT" sz="1200" spc="-20" dirty="0"/>
          </a:p>
          <a:p>
            <a:pPr algn="just"/>
            <a:r>
              <a:rPr lang="it-IT" sz="2400" b="1" spc="-20" dirty="0"/>
              <a:t>1298</a:t>
            </a:r>
            <a:r>
              <a:rPr lang="it-IT" sz="2400" spc="-20" dirty="0"/>
              <a:t> MARCO POLO DOPO I SUOI VIAGGI </a:t>
            </a:r>
            <a:r>
              <a:rPr lang="it-IT" sz="2400" spc="-20" dirty="0" smtClean="0"/>
              <a:t>INIZIÒ </a:t>
            </a:r>
            <a:r>
              <a:rPr lang="it-IT" sz="2400" spc="-20" dirty="0"/>
              <a:t>A SCRIVERE NEL CARCERE DI GENOVA IL MILIONE</a:t>
            </a:r>
          </a:p>
          <a:p>
            <a:pPr algn="just"/>
            <a:endParaRPr lang="it-IT" sz="1200" spc="-20" dirty="0"/>
          </a:p>
          <a:p>
            <a:pPr algn="just"/>
            <a:r>
              <a:rPr lang="it-IT" sz="2400" b="1" spc="-20" dirty="0" smtClean="0"/>
              <a:t>1433</a:t>
            </a:r>
            <a:r>
              <a:rPr lang="it-IT" sz="2400" spc="-20" dirty="0" smtClean="0"/>
              <a:t> </a:t>
            </a:r>
            <a:r>
              <a:rPr lang="it-IT" sz="2400" spc="-20" dirty="0"/>
              <a:t>EMISSARI DELLA DINASTIA MING VISITARONO LA FIRENZE DEI MEDICI </a:t>
            </a:r>
            <a:r>
              <a:rPr lang="it-IT" sz="2400" spc="-20" dirty="0" smtClean="0"/>
              <a:t>: FULING </a:t>
            </a:r>
            <a:r>
              <a:rPr lang="it-IT" sz="2400" spc="-20" dirty="0"/>
              <a:t>O FARANG ERA LA TRADUZIONE DI FIRENZE NEGLI ANNALI CINESI</a:t>
            </a:r>
          </a:p>
        </p:txBody>
      </p:sp>
      <p:sp>
        <p:nvSpPr>
          <p:cNvPr id="10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3" name="Immagine 2" descr="18_marcopolo_grande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8"/>
          <a:stretch/>
        </p:blipFill>
        <p:spPr>
          <a:xfrm>
            <a:off x="7368034" y="985983"/>
            <a:ext cx="4823966" cy="466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5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3" name="Immagine 2" descr="timg.pdf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" r="5342"/>
          <a:stretch/>
        </p:blipFill>
        <p:spPr>
          <a:xfrm rot="5400000">
            <a:off x="3548882" y="-928816"/>
            <a:ext cx="5364405" cy="849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0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593553" y="1058602"/>
            <a:ext cx="508452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/>
            <a:r>
              <a:rPr lang="en-US" altLang="zh-CN" sz="2800" b="1" dirty="0" smtClean="0">
                <a:solidFill>
                  <a:srgbClr val="AC051E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OGGI: IL FUTURO</a:t>
            </a:r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580314" y="1917160"/>
            <a:ext cx="5898140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r>
              <a:rPr lang="en-US" sz="2000" b="1" spc="-100" dirty="0"/>
              <a:t>MAGGIO </a:t>
            </a:r>
            <a:r>
              <a:rPr lang="en-US" sz="2000" b="1" spc="-100" dirty="0" smtClean="0"/>
              <a:t>2017</a:t>
            </a:r>
            <a:r>
              <a:rPr lang="en-US" sz="2000" spc="-100" dirty="0" smtClean="0"/>
              <a:t>,  </a:t>
            </a:r>
            <a:r>
              <a:rPr lang="it-IT" sz="2000" spc="-100" dirty="0" smtClean="0"/>
              <a:t>A </a:t>
            </a:r>
            <a:r>
              <a:rPr lang="it-IT" sz="2000" spc="-100" dirty="0"/>
              <a:t>PECHINO VIENE UFFICIALMENTE CONSACRATO IL PROGETTO  </a:t>
            </a:r>
            <a:r>
              <a:rPr lang="it-IT" sz="2000" b="1" spc="-100" dirty="0"/>
              <a:t>BRI</a:t>
            </a:r>
            <a:r>
              <a:rPr lang="it-IT" sz="2000" spc="-100" dirty="0"/>
              <a:t>  - BELT AND ROAD INITIATIVE COMPOSTO </a:t>
            </a:r>
            <a:r>
              <a:rPr lang="it-IT" sz="2000" spc="-100" dirty="0" smtClean="0"/>
              <a:t>DA: </a:t>
            </a:r>
            <a:r>
              <a:rPr lang="it-IT" sz="2000" spc="-100" dirty="0"/>
              <a:t> </a:t>
            </a:r>
          </a:p>
          <a:p>
            <a:pPr marL="457200" indent="-457200" algn="just">
              <a:buAutoNum type="arabicPeriod"/>
            </a:pPr>
            <a:r>
              <a:rPr lang="it-IT" sz="2000" b="1" spc="-100" dirty="0" smtClean="0"/>
              <a:t>SILK </a:t>
            </a:r>
            <a:r>
              <a:rPr lang="it-IT" sz="2000" b="1" spc="-100" dirty="0"/>
              <a:t>ROAD ECONOMIC BELT </a:t>
            </a:r>
            <a:r>
              <a:rPr lang="it-IT" sz="2000" spc="-100" dirty="0"/>
              <a:t>RIFERITO A SEI CORRIDOI TERRESTRI IN COLLEGAMENTO CON I </a:t>
            </a:r>
            <a:r>
              <a:rPr lang="it-IT" sz="2000" spc="-100" dirty="0" smtClean="0"/>
              <a:t>PAESI DEL </a:t>
            </a:r>
            <a:r>
              <a:rPr lang="it-IT" sz="2000" spc="-100" dirty="0"/>
              <a:t>SOUTH EAST ASIA E </a:t>
            </a:r>
            <a:r>
              <a:rPr lang="it-IT" sz="2000" spc="-100" dirty="0" smtClean="0"/>
              <a:t>L’EUROPA. </a:t>
            </a:r>
            <a:r>
              <a:rPr lang="it-IT" sz="2000" spc="-100" dirty="0"/>
              <a:t>PROGETTO CHE </a:t>
            </a:r>
            <a:r>
              <a:rPr lang="it-IT" sz="2000" spc="-100" dirty="0" smtClean="0"/>
              <a:t>TERMINERÀ </a:t>
            </a:r>
            <a:r>
              <a:rPr lang="it-IT" sz="2000" spc="-100" dirty="0"/>
              <a:t>NEL 2049 – ANNIVERSARIO DELLA FONDAZIONE DELLA REPUBBLICA POPOLARE </a:t>
            </a:r>
            <a:r>
              <a:rPr lang="it-IT" sz="2000" spc="-100" dirty="0" smtClean="0"/>
              <a:t>CINESE</a:t>
            </a:r>
          </a:p>
          <a:p>
            <a:pPr marL="457200" indent="-457200" algn="just">
              <a:buAutoNum type="arabicPeriod"/>
            </a:pPr>
            <a:r>
              <a:rPr lang="it-IT" sz="2000" b="1" spc="-100" dirty="0" smtClean="0"/>
              <a:t>21</a:t>
            </a:r>
            <a:r>
              <a:rPr lang="it-IT" sz="2000" b="1" spc="-100" dirty="0"/>
              <a:t>” CENTURY MARITIME SILK ROAD </a:t>
            </a:r>
            <a:r>
              <a:rPr lang="it-IT" sz="2000" spc="-100" dirty="0"/>
              <a:t>ROTTA MARITTIMA TRA CINA  AFRICA EUROPA</a:t>
            </a:r>
          </a:p>
          <a:p>
            <a:pPr algn="just"/>
            <a:r>
              <a:rPr lang="it-IT" sz="2000" spc="-100" dirty="0"/>
              <a:t> </a:t>
            </a:r>
          </a:p>
          <a:p>
            <a:pPr algn="just"/>
            <a:r>
              <a:rPr lang="it-IT" sz="2000" spc="-100" dirty="0"/>
              <a:t>PROGETTO DA </a:t>
            </a:r>
            <a:r>
              <a:rPr lang="it-IT" sz="2000" b="1" spc="-100" dirty="0"/>
              <a:t>900 MILIARDI DI USD </a:t>
            </a:r>
            <a:r>
              <a:rPr lang="it-IT" sz="2000" spc="-100" dirty="0"/>
              <a:t>DI CUI SPESI </a:t>
            </a:r>
            <a:r>
              <a:rPr lang="it-IT" sz="2000" spc="-100" dirty="0" smtClean="0"/>
              <a:t>FINO </a:t>
            </a:r>
            <a:r>
              <a:rPr lang="it-IT" sz="2000" spc="-100" dirty="0"/>
              <a:t>AD OGGI USD </a:t>
            </a:r>
            <a:r>
              <a:rPr lang="it-IT" sz="2000" spc="-100" dirty="0" smtClean="0"/>
              <a:t>300.</a:t>
            </a:r>
            <a:endParaRPr lang="it-IT" sz="2000" spc="-100" dirty="0"/>
          </a:p>
        </p:txBody>
      </p:sp>
      <p:sp>
        <p:nvSpPr>
          <p:cNvPr id="10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3" name="Immagine 2" descr="10017753-una-freccia-sull-asfalto-che-mostra-la-direzione-futura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26"/>
          <a:stretch/>
        </p:blipFill>
        <p:spPr>
          <a:xfrm>
            <a:off x="6686837" y="1646357"/>
            <a:ext cx="5505163" cy="402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9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593553" y="1058602"/>
            <a:ext cx="6896285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/>
            <a:r>
              <a:rPr lang="en-US" altLang="zh-CN" sz="2800" b="1" dirty="0" smtClean="0">
                <a:solidFill>
                  <a:srgbClr val="AC051E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5 KEY GOALS</a:t>
            </a:r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580313" y="1869024"/>
            <a:ext cx="5987941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endParaRPr lang="it-IT" sz="2400" dirty="0"/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COORDINAMENTO DELLE </a:t>
            </a:r>
            <a:r>
              <a:rPr lang="it-IT" sz="2400" b="1" dirty="0"/>
              <a:t>POLITICHE</a:t>
            </a:r>
            <a:r>
              <a:rPr lang="it-IT" sz="2400" dirty="0"/>
              <a:t> TRASNAZIONALI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INTEGRAZIONE </a:t>
            </a:r>
            <a:r>
              <a:rPr lang="it-IT" sz="2400" b="1" dirty="0"/>
              <a:t>FINANZIARIA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FACILITÀ </a:t>
            </a:r>
            <a:r>
              <a:rPr lang="it-IT" sz="2400" dirty="0"/>
              <a:t>NEI </a:t>
            </a:r>
            <a:r>
              <a:rPr lang="it-IT" sz="2400" b="1" dirty="0"/>
              <a:t>TRASPORTI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LIBERALIZZAZIONE DEL </a:t>
            </a:r>
            <a:r>
              <a:rPr lang="it-IT" sz="2400" b="1" dirty="0"/>
              <a:t>COMMERCIO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LIBERA CIRCOLAZIONE DELLE </a:t>
            </a:r>
            <a:r>
              <a:rPr lang="it-IT" sz="2400" b="1" dirty="0"/>
              <a:t>PERSONE</a:t>
            </a:r>
          </a:p>
        </p:txBody>
      </p:sp>
      <p:sp>
        <p:nvSpPr>
          <p:cNvPr id="11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3" name="Immagine 2" descr="waystoachieveyourbiggestgoalsquickly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9" t="21931" r="24235" b="23729"/>
          <a:stretch/>
        </p:blipFill>
        <p:spPr>
          <a:xfrm>
            <a:off x="6550301" y="1467221"/>
            <a:ext cx="5480865" cy="388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14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593553" y="1186879"/>
            <a:ext cx="6896285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/>
            <a:r>
              <a:rPr lang="en-US" altLang="zh-CN" sz="2800" b="1" dirty="0" smtClean="0">
                <a:solidFill>
                  <a:srgbClr val="AC051E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IL TRASPORTO FERROVIARIO</a:t>
            </a:r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580314" y="2404624"/>
            <a:ext cx="5736049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algn="just"/>
            <a:r>
              <a:rPr lang="it-IT" sz="2400" dirty="0"/>
              <a:t>IN QUESTO MOMENTO TRA CINA ED EUROPA SONO IN </a:t>
            </a:r>
            <a:r>
              <a:rPr lang="it-IT" sz="2400" dirty="0" smtClean="0"/>
              <a:t>ATTIVITÀ </a:t>
            </a:r>
            <a:r>
              <a:rPr lang="it-IT" sz="2400" dirty="0"/>
              <a:t>CINQUE SERVIZI TRA DIFFERENTI </a:t>
            </a:r>
            <a:r>
              <a:rPr lang="it-IT" sz="2400" dirty="0" smtClean="0"/>
              <a:t>ORIGINI </a:t>
            </a:r>
            <a:r>
              <a:rPr lang="it-IT" sz="2400" dirty="0"/>
              <a:t>E </a:t>
            </a:r>
            <a:r>
              <a:rPr lang="it-IT" sz="2400" dirty="0" smtClean="0"/>
              <a:t>DESTINAZIONI.</a:t>
            </a:r>
          </a:p>
          <a:p>
            <a:pPr algn="just"/>
            <a:endParaRPr lang="it-IT" sz="1200" dirty="0"/>
          </a:p>
          <a:p>
            <a:pPr algn="just"/>
            <a:r>
              <a:rPr lang="it-IT" sz="2400" b="1" dirty="0"/>
              <a:t>TEMPI DI </a:t>
            </a:r>
            <a:r>
              <a:rPr lang="it-IT" sz="2400" b="1" dirty="0" smtClean="0"/>
              <a:t>PERCORRENZA</a:t>
            </a:r>
            <a:r>
              <a:rPr lang="it-IT" sz="2400" dirty="0" smtClean="0"/>
              <a:t>: </a:t>
            </a:r>
            <a:r>
              <a:rPr lang="it-IT" sz="2400" dirty="0"/>
              <a:t>TRA 15 E 20 GIORNI</a:t>
            </a:r>
          </a:p>
          <a:p>
            <a:pPr algn="just"/>
            <a:r>
              <a:rPr lang="it-IT" sz="2400" b="1" dirty="0"/>
              <a:t>COLLO DI </a:t>
            </a:r>
            <a:r>
              <a:rPr lang="it-IT" sz="2400" b="1" dirty="0" smtClean="0"/>
              <a:t>BOTTIGLIA</a:t>
            </a:r>
            <a:r>
              <a:rPr lang="it-IT" sz="2400" dirty="0" smtClean="0"/>
              <a:t>: </a:t>
            </a:r>
            <a:r>
              <a:rPr lang="it-IT" sz="2400" dirty="0"/>
              <a:t>SCAMBIO DI VAGONI IN RUSSIA PER LA DIFFERENTE DIMENSIONE DEI BINARI</a:t>
            </a:r>
          </a:p>
        </p:txBody>
      </p:sp>
      <p:sp>
        <p:nvSpPr>
          <p:cNvPr id="10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2" name="Immagine 1" descr="o-TRAIN-facebook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1" r="9115"/>
          <a:stretch/>
        </p:blipFill>
        <p:spPr>
          <a:xfrm>
            <a:off x="6527326" y="1921827"/>
            <a:ext cx="5664674" cy="344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9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593553" y="1058602"/>
            <a:ext cx="8058322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/>
            <a:r>
              <a:rPr lang="en-US" altLang="zh-CN" sz="2800" b="1" dirty="0" smtClean="0">
                <a:solidFill>
                  <a:srgbClr val="AC051E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ADATTARSI E INNOVARE</a:t>
            </a:r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580312" y="1917160"/>
            <a:ext cx="6772068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algn="just"/>
            <a:r>
              <a:rPr lang="it-IT" sz="2400" dirty="0"/>
              <a:t>NEL 2016, NON APPENA I SERVIZI FERROVIARI </a:t>
            </a:r>
            <a:r>
              <a:rPr lang="it-IT" sz="2400" dirty="0" smtClean="0"/>
              <a:t>GARANTIRONO </a:t>
            </a:r>
            <a:r>
              <a:rPr lang="it-IT" sz="2400" dirty="0"/>
              <a:t>NON SOLO IL </a:t>
            </a:r>
            <a:r>
              <a:rPr lang="it-IT" sz="2400" b="1" dirty="0"/>
              <a:t>TRASPORTO</a:t>
            </a:r>
            <a:r>
              <a:rPr lang="it-IT" sz="2400" dirty="0"/>
              <a:t> MA ANCHE LA </a:t>
            </a:r>
            <a:r>
              <a:rPr lang="it-IT" sz="2400" b="1" dirty="0" smtClean="0"/>
              <a:t>VELOCITÀ</a:t>
            </a:r>
            <a:r>
              <a:rPr lang="it-IT" sz="2400" dirty="0" smtClean="0"/>
              <a:t> </a:t>
            </a:r>
            <a:r>
              <a:rPr lang="it-IT" sz="2400" dirty="0"/>
              <a:t>DELLE OPERAZIONI DOGANALI A DESTINO E A ORIGINE, SAVINO </a:t>
            </a:r>
            <a:r>
              <a:rPr lang="it-IT" sz="2400" dirty="0" smtClean="0"/>
              <a:t>DEL </a:t>
            </a:r>
            <a:r>
              <a:rPr lang="it-IT" sz="2400" dirty="0"/>
              <a:t>BENE </a:t>
            </a:r>
            <a:r>
              <a:rPr lang="it-IT" sz="2400" dirty="0" smtClean="0"/>
              <a:t>HA CERCATO DA SUBITO DI OFFRIRE </a:t>
            </a:r>
            <a:r>
              <a:rPr lang="it-IT" sz="2400" dirty="0"/>
              <a:t>ALLA PROPRIA CLIENTELA UN SERVIZIO </a:t>
            </a:r>
            <a:r>
              <a:rPr lang="it-IT" sz="2400" dirty="0" smtClean="0"/>
              <a:t>INNOVATIVO.</a:t>
            </a:r>
          </a:p>
          <a:p>
            <a:pPr algn="just"/>
            <a:endParaRPr lang="it-IT" sz="1200" dirty="0"/>
          </a:p>
          <a:p>
            <a:pPr algn="just"/>
            <a:r>
              <a:rPr lang="it-IT" sz="2400" dirty="0"/>
              <a:t>DOBBIAMO PENSARE CHE NEL 2025 VIAGGERANNO TRA CINA ED EUROPA CIRCA </a:t>
            </a:r>
            <a:r>
              <a:rPr lang="it-IT" sz="2400" b="1" dirty="0"/>
              <a:t>5.000 TRENI </a:t>
            </a:r>
            <a:r>
              <a:rPr lang="it-IT" sz="2400" b="1" dirty="0" smtClean="0"/>
              <a:t>L’ANNO</a:t>
            </a:r>
            <a:r>
              <a:rPr lang="it-IT" sz="2400" dirty="0" smtClean="0"/>
              <a:t>; SOLO </a:t>
            </a:r>
            <a:r>
              <a:rPr lang="it-IT" sz="2400" dirty="0"/>
              <a:t>DUE ANNI FA ERA UN CHALLENGE ADESSO </a:t>
            </a:r>
            <a:r>
              <a:rPr lang="it-IT" sz="2400" dirty="0" smtClean="0"/>
              <a:t>È </a:t>
            </a:r>
            <a:r>
              <a:rPr lang="it-IT" sz="2400" dirty="0"/>
              <a:t>LA </a:t>
            </a:r>
            <a:r>
              <a:rPr lang="it-IT" sz="2400" dirty="0" smtClean="0"/>
              <a:t>NORMALITÀ.</a:t>
            </a:r>
            <a:endParaRPr lang="it-IT" sz="2400" dirty="0"/>
          </a:p>
        </p:txBody>
      </p:sp>
      <p:sp>
        <p:nvSpPr>
          <p:cNvPr id="10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  <p:pic>
        <p:nvPicPr>
          <p:cNvPr id="3" name="Immagine 2" descr="snel-en-efficient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977" y="827906"/>
            <a:ext cx="3400128" cy="493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8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830" y="6407332"/>
            <a:ext cx="1175657" cy="31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/>
          </p:cNvSpPr>
          <p:nvPr/>
        </p:nvSpPr>
        <p:spPr bwMode="auto">
          <a:xfrm>
            <a:off x="1251279" y="2318699"/>
            <a:ext cx="9990472" cy="5934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algn="ctr"/>
            <a:r>
              <a:rPr lang="it-IT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GRAZIE</a:t>
            </a:r>
            <a:endParaRPr lang="it-IT" sz="5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it-IT" sz="3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 L’ATTENZIONE</a:t>
            </a:r>
            <a:endParaRPr lang="it-IT" sz="2300" dirty="0" smtClean="0"/>
          </a:p>
          <a:p>
            <a:pPr algn="ctr"/>
            <a:endParaRPr lang="it-IT" sz="2300" dirty="0"/>
          </a:p>
          <a:p>
            <a:pPr algn="ctr"/>
            <a:endParaRPr lang="it-IT" sz="2300" dirty="0"/>
          </a:p>
        </p:txBody>
      </p:sp>
      <p:sp>
        <p:nvSpPr>
          <p:cNvPr id="6" name="Rectangle 7"/>
          <p:cNvSpPr>
            <a:spLocks/>
          </p:cNvSpPr>
          <p:nvPr/>
        </p:nvSpPr>
        <p:spPr bwMode="auto">
          <a:xfrm>
            <a:off x="0" y="118201"/>
            <a:ext cx="12191999" cy="62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18755" bIns="0"/>
          <a:lstStyle/>
          <a:p>
            <a:pPr marL="18316" algn="ctr"/>
            <a:r>
              <a:rPr lang="en-US" altLang="zh-CN" sz="2027" b="1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THE SILK ROAD </a:t>
            </a:r>
            <a:r>
              <a:rPr lang="en-US" altLang="zh-CN" sz="2027" dirty="0" smtClean="0">
                <a:solidFill>
                  <a:srgbClr val="FFFFFF"/>
                </a:solidFill>
                <a:latin typeface="Calibri" pitchFamily="34" charset="0"/>
                <a:ea typeface="SimSun" pitchFamily="2" charset="-122"/>
                <a:sym typeface="Helvetica Neue" charset="0"/>
              </a:rPr>
              <a:t>–  CINA SCENARI E PROSPETTIVE</a:t>
            </a:r>
            <a:endParaRPr lang="en-US" altLang="zh-CN" sz="2027" dirty="0">
              <a:solidFill>
                <a:srgbClr val="FFFFFF"/>
              </a:solidFill>
              <a:latin typeface="Calibri" pitchFamily="34" charset="0"/>
              <a:ea typeface="SimSun" pitchFamily="2" charset="-122"/>
              <a:sym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37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306</Words>
  <Application>Microsoft Office PowerPoint</Application>
  <PresentationFormat>Widescreen</PresentationFormat>
  <Paragraphs>51</Paragraphs>
  <Slides>9</Slides>
  <Notes>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5" baseType="lpstr">
      <vt:lpstr>SimSun</vt:lpstr>
      <vt:lpstr>Arial</vt:lpstr>
      <vt:lpstr>Calibri</vt:lpstr>
      <vt:lpstr>Calibri Light</vt:lpstr>
      <vt:lpstr>Helvetica Neue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edoardo Pazzaglia</dc:creator>
  <cp:lastModifiedBy>Andrea Calamai</cp:lastModifiedBy>
  <cp:revision>65</cp:revision>
  <cp:lastPrinted>2018-07-10T18:36:11Z</cp:lastPrinted>
  <dcterms:created xsi:type="dcterms:W3CDTF">2016-05-17T07:15:45Z</dcterms:created>
  <dcterms:modified xsi:type="dcterms:W3CDTF">2018-07-10T18:49:01Z</dcterms:modified>
</cp:coreProperties>
</file>