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1"/>
    <p:sldMasterId id="2147487399" r:id="rId2"/>
    <p:sldMasterId id="2147487405" r:id="rId3"/>
    <p:sldMasterId id="2147487453" r:id="rId4"/>
    <p:sldMasterId id="2147487468" r:id="rId5"/>
  </p:sldMasterIdLst>
  <p:notesMasterIdLst>
    <p:notesMasterId r:id="rId53"/>
  </p:notesMasterIdLst>
  <p:handoutMasterIdLst>
    <p:handoutMasterId r:id="rId54"/>
  </p:handoutMasterIdLst>
  <p:sldIdLst>
    <p:sldId id="1540" r:id="rId6"/>
    <p:sldId id="1647" r:id="rId7"/>
    <p:sldId id="1648" r:id="rId8"/>
    <p:sldId id="1658" r:id="rId9"/>
    <p:sldId id="1649" r:id="rId10"/>
    <p:sldId id="1616" r:id="rId11"/>
    <p:sldId id="1642" r:id="rId12"/>
    <p:sldId id="1651" r:id="rId13"/>
    <p:sldId id="1635" r:id="rId14"/>
    <p:sldId id="1652" r:id="rId15"/>
    <p:sldId id="1638" r:id="rId16"/>
    <p:sldId id="1619" r:id="rId17"/>
    <p:sldId id="1620" r:id="rId18"/>
    <p:sldId id="1653" r:id="rId19"/>
    <p:sldId id="1654" r:id="rId20"/>
    <p:sldId id="1692" r:id="rId21"/>
    <p:sldId id="1693" r:id="rId22"/>
    <p:sldId id="1621" r:id="rId23"/>
    <p:sldId id="1643" r:id="rId24"/>
    <p:sldId id="1682" r:id="rId25"/>
    <p:sldId id="1622" r:id="rId26"/>
    <p:sldId id="1690" r:id="rId27"/>
    <p:sldId id="1681" r:id="rId28"/>
    <p:sldId id="1646" r:id="rId29"/>
    <p:sldId id="1624" r:id="rId30"/>
    <p:sldId id="1625" r:id="rId31"/>
    <p:sldId id="1626" r:id="rId32"/>
    <p:sldId id="1637" r:id="rId33"/>
    <p:sldId id="1661" r:id="rId34"/>
    <p:sldId id="1673" r:id="rId35"/>
    <p:sldId id="1674" r:id="rId36"/>
    <p:sldId id="1675" r:id="rId37"/>
    <p:sldId id="1676" r:id="rId38"/>
    <p:sldId id="1691" r:id="rId39"/>
    <p:sldId id="1662" r:id="rId40"/>
    <p:sldId id="1664" r:id="rId41"/>
    <p:sldId id="1665" r:id="rId42"/>
    <p:sldId id="1667" r:id="rId43"/>
    <p:sldId id="1671" r:id="rId44"/>
    <p:sldId id="1566" r:id="rId45"/>
    <p:sldId id="1560" r:id="rId46"/>
    <p:sldId id="1589" r:id="rId47"/>
    <p:sldId id="1561" r:id="rId48"/>
    <p:sldId id="1611" r:id="rId49"/>
    <p:sldId id="1613" r:id="rId50"/>
    <p:sldId id="1612" r:id="rId51"/>
    <p:sldId id="1573" r:id="rId52"/>
  </p:sldIdLst>
  <p:sldSz cx="9144000" cy="6858000" type="screen4x3"/>
  <p:notesSz cx="9928225" cy="679767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senza titolo" id="{8D0A59D4-F713-9448-A377-36AA3BD0630C}">
          <p14:sldIdLst>
            <p14:sldId id="1540"/>
            <p14:sldId id="1647"/>
            <p14:sldId id="1648"/>
            <p14:sldId id="1658"/>
            <p14:sldId id="1649"/>
            <p14:sldId id="1616"/>
            <p14:sldId id="1642"/>
            <p14:sldId id="1651"/>
            <p14:sldId id="1635"/>
            <p14:sldId id="1652"/>
            <p14:sldId id="1638"/>
            <p14:sldId id="1619"/>
            <p14:sldId id="1620"/>
            <p14:sldId id="1653"/>
            <p14:sldId id="1654"/>
            <p14:sldId id="1692"/>
            <p14:sldId id="1693"/>
            <p14:sldId id="1621"/>
            <p14:sldId id="1643"/>
            <p14:sldId id="1682"/>
            <p14:sldId id="1622"/>
            <p14:sldId id="1690"/>
            <p14:sldId id="1681"/>
            <p14:sldId id="1646"/>
            <p14:sldId id="1624"/>
            <p14:sldId id="1625"/>
            <p14:sldId id="1626"/>
            <p14:sldId id="1637"/>
            <p14:sldId id="1661"/>
            <p14:sldId id="1673"/>
            <p14:sldId id="1674"/>
            <p14:sldId id="1675"/>
            <p14:sldId id="1676"/>
            <p14:sldId id="1691"/>
            <p14:sldId id="1662"/>
            <p14:sldId id="1664"/>
            <p14:sldId id="1665"/>
            <p14:sldId id="1667"/>
            <p14:sldId id="1671"/>
            <p14:sldId id="1566"/>
            <p14:sldId id="1560"/>
            <p14:sldId id="1589"/>
            <p14:sldId id="1561"/>
            <p14:sldId id="1611"/>
            <p14:sldId id="1613"/>
            <p14:sldId id="1612"/>
            <p14:sldId id="157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659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2">
          <p15:clr>
            <a:srgbClr val="A4A3A4"/>
          </p15:clr>
        </p15:guide>
        <p15:guide id="3" orient="horz" pos="2142">
          <p15:clr>
            <a:srgbClr val="A4A3A4"/>
          </p15:clr>
        </p15:guide>
        <p15:guide id="4" pos="312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ello Iacono Marianna" initials="DI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D500"/>
    <a:srgbClr val="93A8FF"/>
    <a:srgbClr val="FF9966"/>
    <a:srgbClr val="FFFF00"/>
    <a:srgbClr val="D1DAFF"/>
    <a:srgbClr val="FFCCFF"/>
    <a:srgbClr val="F5DE9D"/>
    <a:srgbClr val="DFAB17"/>
    <a:srgbClr val="8BB2FF"/>
    <a:srgbClr val="A78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Stile medio 3 - Colore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Stile con tema 2 - Colore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ile medio 2 - Color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Stile medio 4 - Color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4C1A8A3-306A-4EB7-A6B1-4F7E0EB9C5D6}" styleName="Stile medio 3 - Color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93D81CF-94F2-401A-BA57-92F5A7B2D0C5}" styleName="Stile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9" autoAdjust="0"/>
    <p:restoredTop sz="95389" autoAdjust="0"/>
  </p:normalViewPr>
  <p:slideViewPr>
    <p:cSldViewPr>
      <p:cViewPr>
        <p:scale>
          <a:sx n="78" d="100"/>
          <a:sy n="78" d="100"/>
        </p:scale>
        <p:origin x="-1470" y="-114"/>
      </p:cViewPr>
      <p:guideLst>
        <p:guide orient="horz" pos="2659"/>
        <p:guide pos="29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7" d="100"/>
          <a:sy n="117" d="100"/>
        </p:scale>
        <p:origin x="2112" y="184"/>
      </p:cViewPr>
      <p:guideLst>
        <p:guide orient="horz" pos="3110"/>
        <p:guide orient="horz" pos="2142"/>
        <p:guide pos="2142"/>
        <p:guide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EF65CF-8AB6-44A6-A3AE-AEBB34D180A7}" type="doc">
      <dgm:prSet loTypeId="urn:microsoft.com/office/officeart/2005/8/layout/vList4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it-IT"/>
        </a:p>
      </dgm:t>
    </dgm:pt>
    <dgm:pt modelId="{D1EC87AA-753B-4CCC-A3F8-0B910058775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ctr" rtl="0"/>
          <a:r>
            <a:rPr lang="it-IT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SPESE SOSTENUTE  </a:t>
          </a:r>
        </a:p>
        <a:p>
          <a:pPr algn="ctr" rtl="0"/>
          <a:r>
            <a:rPr lang="it-IT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DAL </a:t>
          </a:r>
          <a:r>
            <a:rPr lang="it-IT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 LUGLIO 2020 AL 31 DICEMBRE  2021</a:t>
          </a:r>
          <a:endParaRPr lang="it-IT" sz="14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A099E1-F3BB-46B0-89BF-6FDA3B52C0C1}" type="parTrans" cxnId="{52F71090-37AE-40A2-B5F9-6FA776B8E678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D10D5203-E06B-40C1-9FB6-1E60927088BF}" type="sibTrans" cxnId="{52F71090-37AE-40A2-B5F9-6FA776B8E678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39514768-A12B-4442-BFEA-FFF189023A96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ctr" rtl="0"/>
          <a:r>
            <a:rPr lang="it-IT" sz="1400" b="1" dirty="0" smtClean="0">
              <a:solidFill>
                <a:schemeClr val="tx1"/>
              </a:solidFill>
            </a:rPr>
            <a:t>DETRAZIONE RIPARTITA IN </a:t>
          </a:r>
          <a:r>
            <a:rPr lang="it-IT" sz="1400" b="1" dirty="0" smtClean="0">
              <a:solidFill>
                <a:srgbClr val="C00000"/>
              </a:solidFill>
            </a:rPr>
            <a:t>5 QUOTE ANNUALI</a:t>
          </a:r>
          <a:endParaRPr lang="it-IT" sz="1400" dirty="0">
            <a:solidFill>
              <a:srgbClr val="C00000"/>
            </a:solidFill>
          </a:endParaRPr>
        </a:p>
      </dgm:t>
    </dgm:pt>
    <dgm:pt modelId="{2C98F215-CBA3-4CA7-9E2A-2E45E405D373}" type="parTrans" cxnId="{FD03EFA1-A12F-4EB8-995A-47433673FFD0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F9C3C0C6-0DE2-4196-8D21-41F07FE63715}" type="sibTrans" cxnId="{FD03EFA1-A12F-4EB8-995A-47433673FFD0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FB69D022-3226-4EC3-930E-A1D518FD507A}" type="pres">
      <dgm:prSet presAssocID="{05EF65CF-8AB6-44A6-A3AE-AEBB34D180A7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433CC23-CDDB-475B-9C83-391091F7D8A8}" type="pres">
      <dgm:prSet presAssocID="{D1EC87AA-753B-4CCC-A3F8-0B9100587753}" presName="comp" presStyleCnt="0"/>
      <dgm:spPr/>
    </dgm:pt>
    <dgm:pt modelId="{3413C268-3D52-4730-9CDF-C36D712DE459}" type="pres">
      <dgm:prSet presAssocID="{D1EC87AA-753B-4CCC-A3F8-0B9100587753}" presName="box" presStyleLbl="node1" presStyleIdx="0" presStyleCnt="2" custLinFactNeighborX="-1303"/>
      <dgm:spPr/>
      <dgm:t>
        <a:bodyPr/>
        <a:lstStyle/>
        <a:p>
          <a:endParaRPr lang="it-IT"/>
        </a:p>
      </dgm:t>
    </dgm:pt>
    <dgm:pt modelId="{641CB54D-0FA9-4648-BB0D-4DAB80CEEA89}" type="pres">
      <dgm:prSet presAssocID="{D1EC87AA-753B-4CCC-A3F8-0B9100587753}" presName="img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</dgm:pt>
    <dgm:pt modelId="{2B9AA18F-C310-4BA1-AFA7-6E8C1F8B1D1E}" type="pres">
      <dgm:prSet presAssocID="{D1EC87AA-753B-4CCC-A3F8-0B9100587753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FCF0120-E5F7-44A0-B9A6-77D8FC23DA3C}" type="pres">
      <dgm:prSet presAssocID="{D10D5203-E06B-40C1-9FB6-1E60927088BF}" presName="spacer" presStyleCnt="0"/>
      <dgm:spPr/>
    </dgm:pt>
    <dgm:pt modelId="{8B62F777-B116-42B1-AC65-C71B8FCA4C33}" type="pres">
      <dgm:prSet presAssocID="{39514768-A12B-4442-BFEA-FFF189023A96}" presName="comp" presStyleCnt="0"/>
      <dgm:spPr/>
    </dgm:pt>
    <dgm:pt modelId="{98D406E8-88B3-4938-B679-EC98FD671C98}" type="pres">
      <dgm:prSet presAssocID="{39514768-A12B-4442-BFEA-FFF189023A96}" presName="box" presStyleLbl="node1" presStyleIdx="1" presStyleCnt="2" custLinFactNeighborY="-2134"/>
      <dgm:spPr/>
      <dgm:t>
        <a:bodyPr/>
        <a:lstStyle/>
        <a:p>
          <a:endParaRPr lang="it-IT"/>
        </a:p>
      </dgm:t>
    </dgm:pt>
    <dgm:pt modelId="{2E48D1A2-714E-4456-8C48-7026C25C96EE}" type="pres">
      <dgm:prSet presAssocID="{39514768-A12B-4442-BFEA-FFF189023A96}" presName="img" presStyleLbl="fgImgPlace1" presStyleIdx="1" presStyleCnt="2" custLinFactNeighborY="224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</dgm:pt>
    <dgm:pt modelId="{B7EC2714-E2E8-48A5-9020-44007AA0AB33}" type="pres">
      <dgm:prSet presAssocID="{39514768-A12B-4442-BFEA-FFF189023A96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FD03EFA1-A12F-4EB8-995A-47433673FFD0}" srcId="{05EF65CF-8AB6-44A6-A3AE-AEBB34D180A7}" destId="{39514768-A12B-4442-BFEA-FFF189023A96}" srcOrd="1" destOrd="0" parTransId="{2C98F215-CBA3-4CA7-9E2A-2E45E405D373}" sibTransId="{F9C3C0C6-0DE2-4196-8D21-41F07FE63715}"/>
    <dgm:cxn modelId="{31359204-01BF-498B-A5B3-AD05A350F00A}" type="presOf" srcId="{05EF65CF-8AB6-44A6-A3AE-AEBB34D180A7}" destId="{FB69D022-3226-4EC3-930E-A1D518FD507A}" srcOrd="0" destOrd="0" presId="urn:microsoft.com/office/officeart/2005/8/layout/vList4"/>
    <dgm:cxn modelId="{52F71090-37AE-40A2-B5F9-6FA776B8E678}" srcId="{05EF65CF-8AB6-44A6-A3AE-AEBB34D180A7}" destId="{D1EC87AA-753B-4CCC-A3F8-0B9100587753}" srcOrd="0" destOrd="0" parTransId="{2FA099E1-F3BB-46B0-89BF-6FDA3B52C0C1}" sibTransId="{D10D5203-E06B-40C1-9FB6-1E60927088BF}"/>
    <dgm:cxn modelId="{326A4D5B-2151-4547-B6B6-844F1E97A39A}" type="presOf" srcId="{39514768-A12B-4442-BFEA-FFF189023A96}" destId="{98D406E8-88B3-4938-B679-EC98FD671C98}" srcOrd="0" destOrd="0" presId="urn:microsoft.com/office/officeart/2005/8/layout/vList4"/>
    <dgm:cxn modelId="{05819778-F246-478E-AD61-E05EB48621FC}" type="presOf" srcId="{D1EC87AA-753B-4CCC-A3F8-0B9100587753}" destId="{3413C268-3D52-4730-9CDF-C36D712DE459}" srcOrd="0" destOrd="0" presId="urn:microsoft.com/office/officeart/2005/8/layout/vList4"/>
    <dgm:cxn modelId="{85022DCD-7006-48FD-8060-B213E9E161FF}" type="presOf" srcId="{D1EC87AA-753B-4CCC-A3F8-0B9100587753}" destId="{2B9AA18F-C310-4BA1-AFA7-6E8C1F8B1D1E}" srcOrd="1" destOrd="0" presId="urn:microsoft.com/office/officeart/2005/8/layout/vList4"/>
    <dgm:cxn modelId="{7DEFDF73-DC15-4E95-B895-71A0C7213875}" type="presOf" srcId="{39514768-A12B-4442-BFEA-FFF189023A96}" destId="{B7EC2714-E2E8-48A5-9020-44007AA0AB33}" srcOrd="1" destOrd="0" presId="urn:microsoft.com/office/officeart/2005/8/layout/vList4"/>
    <dgm:cxn modelId="{F8329938-E0FD-474F-9486-224E68E4B49F}" type="presParOf" srcId="{FB69D022-3226-4EC3-930E-A1D518FD507A}" destId="{A433CC23-CDDB-475B-9C83-391091F7D8A8}" srcOrd="0" destOrd="0" presId="urn:microsoft.com/office/officeart/2005/8/layout/vList4"/>
    <dgm:cxn modelId="{A4D00705-1A78-4DA9-B073-4E15AF1B265D}" type="presParOf" srcId="{A433CC23-CDDB-475B-9C83-391091F7D8A8}" destId="{3413C268-3D52-4730-9CDF-C36D712DE459}" srcOrd="0" destOrd="0" presId="urn:microsoft.com/office/officeart/2005/8/layout/vList4"/>
    <dgm:cxn modelId="{1353D804-4C57-4514-B9C3-26C5DA8E434C}" type="presParOf" srcId="{A433CC23-CDDB-475B-9C83-391091F7D8A8}" destId="{641CB54D-0FA9-4648-BB0D-4DAB80CEEA89}" srcOrd="1" destOrd="0" presId="urn:microsoft.com/office/officeart/2005/8/layout/vList4"/>
    <dgm:cxn modelId="{A4E69A73-9AEF-49EE-AC97-883E41C62CF0}" type="presParOf" srcId="{A433CC23-CDDB-475B-9C83-391091F7D8A8}" destId="{2B9AA18F-C310-4BA1-AFA7-6E8C1F8B1D1E}" srcOrd="2" destOrd="0" presId="urn:microsoft.com/office/officeart/2005/8/layout/vList4"/>
    <dgm:cxn modelId="{DC371091-F534-4043-95FF-805F0FC424C0}" type="presParOf" srcId="{FB69D022-3226-4EC3-930E-A1D518FD507A}" destId="{5FCF0120-E5F7-44A0-B9A6-77D8FC23DA3C}" srcOrd="1" destOrd="0" presId="urn:microsoft.com/office/officeart/2005/8/layout/vList4"/>
    <dgm:cxn modelId="{0D7495D3-3A8B-4A94-A66F-1D5F542930AA}" type="presParOf" srcId="{FB69D022-3226-4EC3-930E-A1D518FD507A}" destId="{8B62F777-B116-42B1-AC65-C71B8FCA4C33}" srcOrd="2" destOrd="0" presId="urn:microsoft.com/office/officeart/2005/8/layout/vList4"/>
    <dgm:cxn modelId="{82317D09-E4AC-4BBA-AA6E-ADCA46722AF4}" type="presParOf" srcId="{8B62F777-B116-42B1-AC65-C71B8FCA4C33}" destId="{98D406E8-88B3-4938-B679-EC98FD671C98}" srcOrd="0" destOrd="0" presId="urn:microsoft.com/office/officeart/2005/8/layout/vList4"/>
    <dgm:cxn modelId="{DC32617C-F603-4A98-8064-01CF5414B441}" type="presParOf" srcId="{8B62F777-B116-42B1-AC65-C71B8FCA4C33}" destId="{2E48D1A2-714E-4456-8C48-7026C25C96EE}" srcOrd="1" destOrd="0" presId="urn:microsoft.com/office/officeart/2005/8/layout/vList4"/>
    <dgm:cxn modelId="{9B0403E7-2C56-40AB-B090-55D036D18269}" type="presParOf" srcId="{8B62F777-B116-42B1-AC65-C71B8FCA4C33}" destId="{B7EC2714-E2E8-48A5-9020-44007AA0AB33}" srcOrd="2" destOrd="0" presId="urn:microsoft.com/office/officeart/2005/8/layout/vList4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13C268-3D52-4730-9CDF-C36D712DE459}">
      <dsp:nvSpPr>
        <dsp:cNvPr id="0" name=""/>
        <dsp:cNvSpPr/>
      </dsp:nvSpPr>
      <dsp:spPr>
        <a:xfrm>
          <a:off x="0" y="0"/>
          <a:ext cx="8064896" cy="734329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SPESE SOSTENUTE 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DAL </a:t>
          </a:r>
          <a:r>
            <a:rPr lang="it-IT" sz="1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 LUGLIO 2020 AL 31 DICEMBRE  2021</a:t>
          </a:r>
          <a:endParaRPr lang="it-IT" sz="1400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86412" y="0"/>
        <a:ext cx="6378483" cy="734329"/>
      </dsp:txXfrm>
    </dsp:sp>
    <dsp:sp modelId="{641CB54D-0FA9-4648-BB0D-4DAB80CEEA89}">
      <dsp:nvSpPr>
        <dsp:cNvPr id="0" name=""/>
        <dsp:cNvSpPr/>
      </dsp:nvSpPr>
      <dsp:spPr>
        <a:xfrm>
          <a:off x="73432" y="73432"/>
          <a:ext cx="1612979" cy="58746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D406E8-88B3-4938-B679-EC98FD671C98}">
      <dsp:nvSpPr>
        <dsp:cNvPr id="0" name=""/>
        <dsp:cNvSpPr/>
      </dsp:nvSpPr>
      <dsp:spPr>
        <a:xfrm>
          <a:off x="0" y="792091"/>
          <a:ext cx="8064896" cy="734329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DETRAZIONE RIPARTITA IN </a:t>
          </a:r>
          <a:r>
            <a:rPr lang="it-IT" sz="1400" b="1" kern="1200" dirty="0" smtClean="0">
              <a:solidFill>
                <a:srgbClr val="C00000"/>
              </a:solidFill>
            </a:rPr>
            <a:t>5 QUOTE ANNUALI</a:t>
          </a:r>
          <a:endParaRPr lang="it-IT" sz="1400" kern="1200" dirty="0">
            <a:solidFill>
              <a:srgbClr val="C00000"/>
            </a:solidFill>
          </a:endParaRPr>
        </a:p>
      </dsp:txBody>
      <dsp:txXfrm>
        <a:off x="1686412" y="792091"/>
        <a:ext cx="6378483" cy="734329"/>
      </dsp:txXfrm>
    </dsp:sp>
    <dsp:sp modelId="{2E48D1A2-714E-4456-8C48-7026C25C96EE}">
      <dsp:nvSpPr>
        <dsp:cNvPr id="0" name=""/>
        <dsp:cNvSpPr/>
      </dsp:nvSpPr>
      <dsp:spPr>
        <a:xfrm>
          <a:off x="73432" y="894395"/>
          <a:ext cx="1612979" cy="58746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303168" cy="340049"/>
          </a:xfrm>
          <a:prstGeom prst="rect">
            <a:avLst/>
          </a:prstGeom>
        </p:spPr>
        <p:txBody>
          <a:bodyPr vert="horz" lIns="91423" tIns="45711" rIns="91423" bIns="45711" rtlCol="0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2" y="6456523"/>
            <a:ext cx="4303168" cy="340049"/>
          </a:xfrm>
          <a:prstGeom prst="rect">
            <a:avLst/>
          </a:prstGeom>
        </p:spPr>
        <p:txBody>
          <a:bodyPr vert="horz" lIns="91423" tIns="45711" rIns="91423" bIns="45711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5622718" y="6456523"/>
            <a:ext cx="4303168" cy="340049"/>
          </a:xfrm>
          <a:prstGeom prst="rect">
            <a:avLst/>
          </a:prstGeom>
        </p:spPr>
        <p:txBody>
          <a:bodyPr vert="horz" lIns="91423" tIns="45711" rIns="91423" bIns="45711" rtlCol="0" anchor="b"/>
          <a:lstStyle>
            <a:lvl1pPr algn="r">
              <a:defRPr sz="1200"/>
            </a:lvl1pPr>
          </a:lstStyle>
          <a:p>
            <a:pPr>
              <a:defRPr/>
            </a:pPr>
            <a:fld id="{EDE457C4-24C7-49EB-80BD-0CA0A4136AB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94522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303168" cy="34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9" tIns="45710" rIns="91419" bIns="4571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718" y="1"/>
            <a:ext cx="4303168" cy="34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9" tIns="45710" rIns="91419" bIns="4571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4004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31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1419" y="3229367"/>
            <a:ext cx="7945393" cy="3059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9" tIns="45710" rIns="91419" bIns="457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6456523"/>
            <a:ext cx="4303168" cy="34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9" tIns="45710" rIns="91419" bIns="4571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718" y="6456523"/>
            <a:ext cx="4303168" cy="34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9" tIns="45710" rIns="91419" bIns="4571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ACC4266-6DF6-49AA-88AE-ED65CAC8F95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23742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9547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5792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243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243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224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2243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1363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5668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991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991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991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5668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5668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5668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5668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5437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79530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72195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3547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3547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35474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3547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39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35474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10339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75792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96256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96256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96256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96256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C4266-6DF6-49AA-88AE-ED65CAC8F95A}" type="slidenum">
              <a:rPr lang="it-IT" smtClean="0"/>
              <a:pPr>
                <a:defRPr/>
              </a:pPr>
              <a:t>46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96256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61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37" indent="-285745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80" indent="-22859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71" indent="-22859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364" indent="-22859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555" indent="-22859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748" indent="-22859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939" indent="-22859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132" indent="-22859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8D9AC679-D84D-417C-8DFD-124459803677}" type="slidenum">
              <a:rPr lang="it-IT" altLang="it-IT">
                <a:latin typeface="Arial" charset="0"/>
              </a:rPr>
              <a:pPr>
                <a:spcBef>
                  <a:spcPct val="0"/>
                </a:spcBef>
              </a:pPr>
              <a:t>47</a:t>
            </a:fld>
            <a:endParaRPr lang="it-IT" altLang="it-IT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0280B-67B1-42CD-91F9-CA5A2C443F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2098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8CBC0-0E8B-4F73-8A1A-5662C59037C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7773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B8F4E-BCF7-4826-B1D8-44768E9E322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73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CCE8C-44FF-4560-ABDE-A49D189CCF6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1038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9745C-BA1D-483C-A680-56D45064C1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0639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EE0D8-65F2-4DFB-915A-3C226E83A6A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537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D1EC1-F474-4D43-8D92-A0C84CF4780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91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6A4CB-E2AC-42EF-886E-18141FE40B3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886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45006-205C-4ACF-A603-BDC8E4F43C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603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8578A-AF9A-4CFB-94D7-ED5612CB6DF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200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6B0A1-FF05-4E47-93E7-5A7622D19E5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7250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Immagine che contiene nero&#10;&#10;Descrizione generata automaticamente">
            <a:extLst>
              <a:ext uri="{FF2B5EF4-FFF2-40B4-BE49-F238E27FC236}">
                <a16:creationId xmlns="" xmlns:a16="http://schemas.microsoft.com/office/drawing/2014/main" id="{F7AAE587-94B0-724A-B0C5-19D4DE5B1E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888"/>
            <a:ext cx="4318000" cy="10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11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5650" y="815975"/>
            <a:ext cx="7931150" cy="4873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55650" y="1628775"/>
            <a:ext cx="7931150" cy="453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D4D8CBC0-0E8B-4F73-8A1A-5662C59037C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8786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C37B8F4E-BCF7-4826-B1D8-44768E9E3220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2982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5650" y="815975"/>
            <a:ext cx="7931150" cy="4873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755650" y="1628775"/>
            <a:ext cx="3889375" cy="4530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797425" y="1628775"/>
            <a:ext cx="3889375" cy="4530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D5CCCE8C-44FF-4560-ABDE-A49D189CCF6B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77161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B189745C-BA1D-483C-A680-56D45064C18B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3418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17349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3111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4E4C3600-BFC7-400B-B910-FA9AB4548F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105D7-C95D-4450-AD05-8F6F5B51EF89}" type="datetimeFigureOut">
              <a:rPr lang="it-IT"/>
              <a:pPr>
                <a:defRPr/>
              </a:pPr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E273EFCA-68D4-4771-A813-47B903514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CC649A60-DE12-4586-9F02-22D97E96C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453B35D-40FE-4CBE-90F3-42856F24F9C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47084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0280B-67B1-42CD-91F9-CA5A2C443F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20985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8CBC0-0E8B-4F73-8A1A-5662C59037C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7773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B8F4E-BCF7-4826-B1D8-44768E9E322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7369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CCE8C-44FF-4560-ABDE-A49D189CCF6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10380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9745C-BA1D-483C-A680-56D45064C1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06394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EE0D8-65F2-4DFB-915A-3C226E83A6A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53763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D1EC1-F474-4D43-8D92-A0C84CF4780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911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6A4CB-E2AC-42EF-886E-18141FE40B3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88682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45006-205C-4ACF-A603-BDC8E4F43C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6033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8578A-AF9A-4CFB-94D7-ED5612CB6DF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20064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6B0A1-FF05-4E47-93E7-5A7622D19E5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72502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0327B578-C54E-CA47-BCF8-98BCE108EE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="" xmlns:a16="http://schemas.microsoft.com/office/drawing/2014/main" id="{BC4AECFC-ED11-9D44-9A6E-2B2463DDAB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3CCCDC26-313F-B34E-841F-DDA8F86E4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32A8097B-2931-E548-81FD-F6F1D31CA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D819815E-E6DF-0D4F-9B31-802A43F68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10516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491D22C3-2B1F-2A4D-B986-B2FE6A430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27612F0C-A213-034A-988B-0B480202D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24E05ACD-E1EF-1645-B17B-789FA814B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23DBCA55-20B6-2543-834B-8870421E1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69AF30D8-100B-0A42-AD88-531EC3CF7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26614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6CEB6F7B-7E2F-9F48-A64E-E31FE1DEB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="" xmlns:a16="http://schemas.microsoft.com/office/drawing/2014/main" id="{F93F3A96-0E82-404F-951E-4D3D7A691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6D32B686-94C4-344E-A1B8-B46351A52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33ED3564-630D-3046-AAAF-AF2435AC5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EF2A7969-6889-484D-843C-33645929C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94482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EA987193-005F-874E-B8E5-3118CFC9D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A86CEF60-1C59-0043-8C0A-5FB0E67A1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="" xmlns:a16="http://schemas.microsoft.com/office/drawing/2014/main" id="{496CF9B5-8958-D94A-BD31-D51CD22FA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="" xmlns:a16="http://schemas.microsoft.com/office/drawing/2014/main" id="{AF1F2C9B-E622-2642-8B9C-CA1ACC142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="" xmlns:a16="http://schemas.microsoft.com/office/drawing/2014/main" id="{CC7B363E-4E04-6B4A-9836-1618D8B6F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="" xmlns:a16="http://schemas.microsoft.com/office/drawing/2014/main" id="{AF2BA58D-3317-474B-96A5-AC85B6760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06982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C1BB4C49-226A-3042-AF45-DF8D83256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="" xmlns:a16="http://schemas.microsoft.com/office/drawing/2014/main" id="{EFC0A6F5-0151-7F49-9858-A9295F0A43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="" xmlns:a16="http://schemas.microsoft.com/office/drawing/2014/main" id="{4FD0F882-5EC3-E24C-8940-9AFF664F5B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="" xmlns:a16="http://schemas.microsoft.com/office/drawing/2014/main" id="{9F0F402A-9096-E84F-9597-62339DE1F9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="" xmlns:a16="http://schemas.microsoft.com/office/drawing/2014/main" id="{E1DFE5D6-9F56-184A-89CC-08ACCDFE50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="" xmlns:a16="http://schemas.microsoft.com/office/drawing/2014/main" id="{753C47EC-7693-E34F-B8FA-0FD29C73F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="" xmlns:a16="http://schemas.microsoft.com/office/drawing/2014/main" id="{FF9CD4B7-78A8-C649-AE2C-2B3001299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="" xmlns:a16="http://schemas.microsoft.com/office/drawing/2014/main" id="{EC76B86B-D8E9-464A-B14F-3EA570B45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54875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70670CA8-5CCE-6E46-A8DE-11EAB4C5F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="" xmlns:a16="http://schemas.microsoft.com/office/drawing/2014/main" id="{B26954A4-5A9D-BD4F-8264-19DAB2AD1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="" xmlns:a16="http://schemas.microsoft.com/office/drawing/2014/main" id="{81208327-1563-0342-9A17-F4CD6D6FC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="" xmlns:a16="http://schemas.microsoft.com/office/drawing/2014/main" id="{8EB27011-750D-4A46-98F8-F09FC6716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142722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="" xmlns:a16="http://schemas.microsoft.com/office/drawing/2014/main" id="{3F4EDF30-FF02-294E-96AE-C0E3D9EE0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="" xmlns:a16="http://schemas.microsoft.com/office/drawing/2014/main" id="{E941729B-990B-2843-876C-09AA5D376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="" xmlns:a16="http://schemas.microsoft.com/office/drawing/2014/main" id="{DC53317D-2DB2-454D-8A47-7C0AD7C6A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01495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39825383-A945-F34C-86C8-C7F563FC4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A7433444-A545-CB48-8C47-47163DE73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="" xmlns:a16="http://schemas.microsoft.com/office/drawing/2014/main" id="{4089B5EC-55D5-F549-AA91-D1C9FF4FA2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="" xmlns:a16="http://schemas.microsoft.com/office/drawing/2014/main" id="{560299E9-3E93-764D-9D3C-1504609CA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="" xmlns:a16="http://schemas.microsoft.com/office/drawing/2014/main" id="{D254B71E-6BED-224E-B36F-3186C579E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="" xmlns:a16="http://schemas.microsoft.com/office/drawing/2014/main" id="{F705FA45-7DB1-C84B-A151-6AB84BCCC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23358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63D2592-A018-EA45-9B9D-A9278311C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="" xmlns:a16="http://schemas.microsoft.com/office/drawing/2014/main" id="{41861356-F17F-0F4C-80E9-3F271E5D16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="" xmlns:a16="http://schemas.microsoft.com/office/drawing/2014/main" id="{18588BC5-5F80-9E40-8168-0C16912AFF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="" xmlns:a16="http://schemas.microsoft.com/office/drawing/2014/main" id="{D10A63C3-8EF4-E348-990A-07C8EF6E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="" xmlns:a16="http://schemas.microsoft.com/office/drawing/2014/main" id="{6172D7B5-0599-7845-B4B7-AF4452A9B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="" xmlns:a16="http://schemas.microsoft.com/office/drawing/2014/main" id="{36F046C8-64FD-104A-8776-05B940A9E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68811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7730FD10-EC30-6C4B-9A72-B444297CD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="" xmlns:a16="http://schemas.microsoft.com/office/drawing/2014/main" id="{71D7D2EB-999A-3F4B-8C1B-3E6172E78D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D2AC9B41-D461-7E4A-8A27-9765F9801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33A933C2-4F0A-9849-881D-54689D3D6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358C6B68-153E-F644-BC5E-5BC84900C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930982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="" xmlns:a16="http://schemas.microsoft.com/office/drawing/2014/main" id="{548AB648-813A-EB49-B4DD-B3793F5538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="" xmlns:a16="http://schemas.microsoft.com/office/drawing/2014/main" id="{FB1D1CA5-6FC3-3E4B-92C2-CCCE1E066B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5C34ABD8-AAE8-3746-B77B-E747165DC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5DD7CA47-9622-D449-B7EB-E3B505F70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EF12B8F8-4A07-8148-B416-02770F216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42888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5650" y="815975"/>
            <a:ext cx="7931150" cy="4873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55650" y="1628775"/>
            <a:ext cx="7931150" cy="453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D4D8CBC0-0E8B-4F73-8A1A-5662C59037C3}" type="slidenum">
              <a:rPr lang="it-IT" smtClean="0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01248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C37B8F4E-BCF7-4826-B1D8-44768E9E3220}" type="slidenum">
              <a:rPr lang="it-IT" smtClean="0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9827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5650" y="815975"/>
            <a:ext cx="7931150" cy="4873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755650" y="1628775"/>
            <a:ext cx="3889375" cy="4530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797425" y="1628775"/>
            <a:ext cx="3889375" cy="4530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D5CCCE8C-44FF-4560-ABDE-A49D189CCF6B}" type="slidenum">
              <a:rPr lang="it-IT" smtClean="0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50849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95288" y="6248400"/>
            <a:ext cx="7129462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956550" y="6308725"/>
            <a:ext cx="1090613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pPr>
              <a:defRPr/>
            </a:pPr>
            <a:fld id="{B189745C-BA1D-483C-A680-56D45064C18B}" type="slidenum">
              <a:rPr lang="it-IT" smtClean="0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793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83084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9102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2.gi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slideLayout" Target="../slideLayouts/slideLayout44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2051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9CF01CA-5E9B-4CFF-B323-8D53ADAF1A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388" r:id="rId1"/>
    <p:sldLayoutId id="2147487389" r:id="rId2"/>
    <p:sldLayoutId id="2147487390" r:id="rId3"/>
    <p:sldLayoutId id="2147487391" r:id="rId4"/>
    <p:sldLayoutId id="2147487392" r:id="rId5"/>
    <p:sldLayoutId id="2147487393" r:id="rId6"/>
    <p:sldLayoutId id="2147487394" r:id="rId7"/>
    <p:sldLayoutId id="2147487395" r:id="rId8"/>
    <p:sldLayoutId id="2147487396" r:id="rId9"/>
    <p:sldLayoutId id="2147487397" r:id="rId10"/>
    <p:sldLayoutId id="2147487398" r:id="rId11"/>
    <p:sldLayoutId id="2147487465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ssoniM\Desktop\A04-ANCE-NAZ-POS.gif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"/>
          <a:stretch/>
        </p:blipFill>
        <p:spPr bwMode="auto">
          <a:xfrm>
            <a:off x="0" y="116632"/>
            <a:ext cx="2843808" cy="61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11"/>
          <p:cNvSpPr txBox="1">
            <a:spLocks noChangeArrowheads="1"/>
          </p:cNvSpPr>
          <p:nvPr/>
        </p:nvSpPr>
        <p:spPr bwMode="auto">
          <a:xfrm>
            <a:off x="5003800" y="981075"/>
            <a:ext cx="3671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it-IT"/>
          </a:p>
        </p:txBody>
      </p:sp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179388" y="692150"/>
            <a:ext cx="432172" cy="602138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it-IT" altLang="it-IT" sz="2400">
              <a:latin typeface="Times New Roman" pitchFamily="18" charset="0"/>
            </a:endParaRPr>
          </a:p>
        </p:txBody>
      </p:sp>
      <p:sp>
        <p:nvSpPr>
          <p:cNvPr id="1033" name="Line 8"/>
          <p:cNvSpPr>
            <a:spLocks noChangeShapeType="1"/>
          </p:cNvSpPr>
          <p:nvPr/>
        </p:nvSpPr>
        <p:spPr bwMode="auto">
          <a:xfrm flipV="1">
            <a:off x="144784" y="1304256"/>
            <a:ext cx="8819704" cy="36512"/>
          </a:xfrm>
          <a:prstGeom prst="line">
            <a:avLst/>
          </a:prstGeom>
          <a:noFill/>
          <a:ln w="10160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400" r:id="rId1"/>
    <p:sldLayoutId id="2147487401" r:id="rId2"/>
    <p:sldLayoutId id="2147487402" r:id="rId3"/>
    <p:sldLayoutId id="2147487403" r:id="rId4"/>
    <p:sldLayoutId id="2147487404" r:id="rId5"/>
    <p:sldLayoutId id="2147487466" r:id="rId6"/>
    <p:sldLayoutId id="2147487467" r:id="rId7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2051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9CF01CA-5E9B-4CFF-B323-8D53ADAF1A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406" r:id="rId1"/>
    <p:sldLayoutId id="2147487407" r:id="rId2"/>
    <p:sldLayoutId id="2147487408" r:id="rId3"/>
    <p:sldLayoutId id="2147487409" r:id="rId4"/>
    <p:sldLayoutId id="2147487410" r:id="rId5"/>
    <p:sldLayoutId id="2147487411" r:id="rId6"/>
    <p:sldLayoutId id="2147487412" r:id="rId7"/>
    <p:sldLayoutId id="2147487413" r:id="rId8"/>
    <p:sldLayoutId id="2147487414" r:id="rId9"/>
    <p:sldLayoutId id="2147487415" r:id="rId10"/>
    <p:sldLayoutId id="2147487416" r:id="rId11"/>
  </p:sldLayoutIdLst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="" xmlns:a16="http://schemas.microsoft.com/office/drawing/2014/main" id="{48B4C7D2-C6E7-6A49-92E2-D8EC7CDB1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="" xmlns:a16="http://schemas.microsoft.com/office/drawing/2014/main" id="{C725ED43-5304-BC4A-AF7A-D686916B6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="" xmlns:a16="http://schemas.microsoft.com/office/drawing/2014/main" id="{CEF2E88E-0DBA-1946-A2C6-9DA9693407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="" xmlns:a16="http://schemas.microsoft.com/office/drawing/2014/main" id="{4C8A4345-4933-4C4B-B471-93B1E12AEB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="" xmlns:a16="http://schemas.microsoft.com/office/drawing/2014/main" id="{4D437773-5218-8A40-B8E2-D21FA998F8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F2439-98AD-834F-9433-9079E4377296}" type="slidenum">
              <a:rPr lang="it-IT" smtClean="0"/>
              <a:t>‹N›</a:t>
            </a:fld>
            <a:endParaRPr lang="it-IT"/>
          </a:p>
        </p:txBody>
      </p:sp>
      <p:pic>
        <p:nvPicPr>
          <p:cNvPr id="8" name="Immagine 7" descr="Immagine che contiene nero&#10;&#10;Descrizione generata automaticamente">
            <a:extLst>
              <a:ext uri="{FF2B5EF4-FFF2-40B4-BE49-F238E27FC236}">
                <a16:creationId xmlns="" xmlns:a16="http://schemas.microsoft.com/office/drawing/2014/main" id="{708FF1F4-6474-9143-B4BD-E58D8F05516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0"/>
            <a:ext cx="4318000" cy="10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80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454" r:id="rId1"/>
    <p:sldLayoutId id="2147487455" r:id="rId2"/>
    <p:sldLayoutId id="2147487456" r:id="rId3"/>
    <p:sldLayoutId id="2147487457" r:id="rId4"/>
    <p:sldLayoutId id="2147487458" r:id="rId5"/>
    <p:sldLayoutId id="2147487459" r:id="rId6"/>
    <p:sldLayoutId id="2147487460" r:id="rId7"/>
    <p:sldLayoutId id="2147487461" r:id="rId8"/>
    <p:sldLayoutId id="2147487462" r:id="rId9"/>
    <p:sldLayoutId id="2147487463" r:id="rId10"/>
    <p:sldLayoutId id="2147487464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ssoniM\Desktop\A04-ANCE-NAZ-POS.gi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"/>
          <a:stretch/>
        </p:blipFill>
        <p:spPr bwMode="auto">
          <a:xfrm>
            <a:off x="0" y="116632"/>
            <a:ext cx="2843808" cy="61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11"/>
          <p:cNvSpPr txBox="1">
            <a:spLocks noChangeArrowheads="1"/>
          </p:cNvSpPr>
          <p:nvPr/>
        </p:nvSpPr>
        <p:spPr bwMode="auto">
          <a:xfrm>
            <a:off x="5003800" y="981075"/>
            <a:ext cx="3671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179388" y="692150"/>
            <a:ext cx="432172" cy="602138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it-IT" altLang="it-IT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Line 8"/>
          <p:cNvSpPr>
            <a:spLocks noChangeShapeType="1"/>
          </p:cNvSpPr>
          <p:nvPr/>
        </p:nvSpPr>
        <p:spPr bwMode="auto">
          <a:xfrm flipV="1">
            <a:off x="144784" y="1304256"/>
            <a:ext cx="8819704" cy="36512"/>
          </a:xfrm>
          <a:prstGeom prst="line">
            <a:avLst/>
          </a:prstGeom>
          <a:noFill/>
          <a:ln w="10160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7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469" r:id="rId1"/>
    <p:sldLayoutId id="2147487470" r:id="rId2"/>
    <p:sldLayoutId id="2147487471" r:id="rId3"/>
    <p:sldLayoutId id="2147487472" r:id="rId4"/>
    <p:sldLayoutId id="2147487473" r:id="rId5"/>
    <p:sldLayoutId id="2147487474" r:id="rId6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3399"/>
          </a:solidFill>
          <a:latin typeface="Arial Rounded MT Bol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fiscalitaedilizia@ance.i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it/url?sa=i&amp;rct=j&amp;q=&amp;esrc=s&amp;source=images&amp;cd=&amp;cad=rja&amp;uact=8&amp;ved=2ahUKEwj8ooKflLbhAhULyqQKHVHtC48QjRx6BAgBEAU&amp;url=https://alexforesti.it/ristrutturare-casa-le-detrazioni-fiscali-per-il-2019-di-alessandra-marra-edilportale-27-12-2018/&amp;psig=AOvVaw3zSe0etG4Tl_9htgdVjUHK&amp;ust=1554457664293112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9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2.png"/><Relationship Id="rId4" Type="http://schemas.openxmlformats.org/officeDocument/2006/relationships/diagramLayout" Target="../diagrams/layout1.xml"/><Relationship Id="rId9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t/url?sa=i&amp;rct=j&amp;q=&amp;esrc=s&amp;source=images&amp;cd=&amp;cad=rja&amp;uact=8&amp;ved=0ahUKEwjo4q6d4_rPAhVM2xoKHVfACZYQjRwIBw&amp;url=http://www.edilportale.com/news/2016/03/risparmio-energetico/il-cni-agli-ingegneri-chiedete-un-compenso-adeguato-per-redigere-gli-ape_50908_27.html&amp;bvm=bv.136811127,d.d2s&amp;psig=AFQjCNHel6ko7jqMG8e8YCWVrSJVzgkdgw&amp;ust=1477650485844230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9.jpeg"/><Relationship Id="rId5" Type="http://schemas.openxmlformats.org/officeDocument/2006/relationships/image" Target="../media/image9.sv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1.jpeg"/><Relationship Id="rId7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23.jpeg"/><Relationship Id="rId11" Type="http://schemas.openxmlformats.org/officeDocument/2006/relationships/image" Target="../media/image24.jpeg"/><Relationship Id="rId5" Type="http://schemas.openxmlformats.org/officeDocument/2006/relationships/hyperlink" Target="https://www.google.it/url?sa=i&amp;url=http://azzurrissimo.it/palmiero-top-flop-pescara-napoli/&amp;psig=AOvVaw0TMzkm2nCInzKTC27keCaY&amp;ust=1582021751855000&amp;source=images&amp;cd=vfe&amp;ved=0CAIQjRxqFwoTCPjj4ruw2OcCFQAAAAAdAAAAABAK" TargetMode="External"/><Relationship Id="rId10" Type="http://schemas.openxmlformats.org/officeDocument/2006/relationships/hyperlink" Target="https://www.google.it/url?sa=i&amp;url=http://azzurrissimo.it/palmiero-top-flop-pescara-napoli/&amp;psig=AOvVaw0TMzkm2nCInzKTC27keCaY&amp;ust=1582021751855000&amp;source=images&amp;cd=vfe&amp;ved=0CAIQjRxqFwoTCPjj4ruw2OcCFQAAAAAdAAAAABAE" TargetMode="External"/><Relationship Id="rId4" Type="http://schemas.openxmlformats.org/officeDocument/2006/relationships/image" Target="../media/image22.jpeg"/><Relationship Id="rId9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2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6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2.xml"/><Relationship Id="rId6" Type="http://schemas.microsoft.com/office/2007/relationships/hdphoto" Target="../media/hdphoto3.wdp"/><Relationship Id="rId5" Type="http://schemas.openxmlformats.org/officeDocument/2006/relationships/image" Target="../media/image27.png"/><Relationship Id="rId4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google.it/url?sa=i&amp;rct=j&amp;q=&amp;esrc=s&amp;source=images&amp;cd=&amp;cad=rja&amp;uact=8&amp;ved=0ahUKEwjArNvJ2frPAhUGRhQKHU4KCSIQjRwIBw&amp;url=http://www.3bmeteo.com/giornale-meteo/terremoto-centro--prosegue-lo-sciame-sismico--altre-scosse-nella-notte-114156&amp;bvm=bv.136811127,d.d24&amp;psig=AFQjCNFzFkYY7Pw-GSlS2auSa5B2pSSYcg&amp;ust=1477647895714090" TargetMode="External"/><Relationship Id="rId1" Type="http://schemas.openxmlformats.org/officeDocument/2006/relationships/slideLayout" Target="../slideLayouts/slideLayout4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google.it/url?sa=i&amp;rct=j&amp;q=&amp;esrc=s&amp;source=images&amp;cd=&amp;cad=rja&amp;uact=8&amp;ved=2ahUKEwjTsbzO_rHaAhXNERQKHf5-BHwQjRx6BAgAEAU&amp;url=http://www.emso-eu.org/site/news-events/itemlist/date/2014/index.php?option%3Dcom_k2%26view%3Ditem%26layout%3Ditem%26id%3D9%26Itemid%3D157&amp;psig=AOvVaw3ZBVnN5nMajLVLNGWTOZvn&amp;ust=1523528092598352" TargetMode="Externa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2.xml"/><Relationship Id="rId6" Type="http://schemas.openxmlformats.org/officeDocument/2006/relationships/hyperlink" Target="https://www.google.it/url?sa=i&amp;rct=j&amp;q=&amp;esrc=s&amp;source=images&amp;cd=&amp;ved=2ahUKEwi1mJex8fPmAhUL3aQKHQNeAxUQjRx6BAgBEAQ&amp;url=https://www.tp24.it/2020/01/07/economia/bonus-facciate-cose-ottiene-avere-rimborsati-lavori-casa-fino/143861&amp;psig=AOvVaw2a2vsxTCXHYsoL4iqznUQ5&amp;ust=1578568648015419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hyperlink" Target="https://www.google.it/url?sa=i&amp;rct=j&amp;q=&amp;esrc=s&amp;source=images&amp;cd=&amp;ved=2ahUKEwi1mJex8fPmAhUL3aQKHQNeAxUQjRx6BAgBEAQ&amp;url=https://www.tp24.it/2020/01/07/economia/bonus-facciate-cose-ottiene-avere-rimborsati-lavori-casa-fino/143861&amp;psig=AOvVaw2a2vsxTCXHYsoL4iqznUQ5&amp;ust=1578568648015419" TargetMode="External"/><Relationship Id="rId7" Type="http://schemas.microsoft.com/office/2007/relationships/hdphoto" Target="../media/hdphoto1.wdp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10" Type="http://schemas.openxmlformats.org/officeDocument/2006/relationships/image" Target="../media/image36.jpeg"/><Relationship Id="rId4" Type="http://schemas.openxmlformats.org/officeDocument/2006/relationships/image" Target="../media/image34.jpeg"/><Relationship Id="rId9" Type="http://schemas.openxmlformats.org/officeDocument/2006/relationships/hyperlink" Target="https://www.google.it/url?sa=i&amp;rct=j&amp;q=&amp;esrc=s&amp;source=images&amp;cd=&amp;ved=2ahUKEwidjpCZmubiAhXFZVAKHTETCy0QjRx6BAgBEAU&amp;url=https://www.exportusa.us/news-details_condizioni_generali_vendita_126.html&amp;psig=AOvVaw2OZcNZFoK6J1eYZdcuFCsG&amp;ust=1560506554820038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3" Type="http://schemas.openxmlformats.org/officeDocument/2006/relationships/hyperlink" Target="https://www.google.it/url?sa=i&amp;rct=j&amp;q=&amp;esrc=s&amp;source=images&amp;cd=&amp;ved=2ahUKEwi1mJex8fPmAhUL3aQKHQNeAxUQjRx6BAgBEAQ&amp;url=https://www.tp24.it/2020/01/07/economia/bonus-facciate-cose-ottiene-avere-rimborsati-lavori-casa-fino/143861&amp;psig=AOvVaw2a2vsxTCXHYsoL4iqznUQ5&amp;ust=1578568648015419" TargetMode="External"/><Relationship Id="rId7" Type="http://schemas.openxmlformats.org/officeDocument/2006/relationships/image" Target="../media/image24.jpe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2.xml"/><Relationship Id="rId6" Type="http://schemas.openxmlformats.org/officeDocument/2006/relationships/hyperlink" Target="https://www.google.it/url?sa=i&amp;url=http://azzurrissimo.it/palmiero-top-flop-pescara-napoli/&amp;psig=AOvVaw0TMzkm2nCInzKTC27keCaY&amp;ust=1582021751855000&amp;source=images&amp;cd=vfe&amp;ved=0CAIQjRxqFwoTCPjj4ruw2OcCFQAAAAAdAAAAABAE" TargetMode="External"/><Relationship Id="rId11" Type="http://schemas.openxmlformats.org/officeDocument/2006/relationships/hyperlink" Target="https://www.google.it/url?sa=i&amp;url=http://azzurrissimo.it/palmiero-top-flop-pescara-napoli/&amp;psig=AOvVaw0TMzkm2nCInzKTC27keCaY&amp;ust=1582021751855000&amp;source=images&amp;cd=vfe&amp;ved=0CAIQjRxqFwoTCPjj4ruw2OcCFQAAAAAdAAAAABAK" TargetMode="External"/><Relationship Id="rId5" Type="http://schemas.openxmlformats.org/officeDocument/2006/relationships/image" Target="../media/image35.jpeg"/><Relationship Id="rId10" Type="http://schemas.microsoft.com/office/2007/relationships/hdphoto" Target="../media/hdphoto1.wdp"/><Relationship Id="rId4" Type="http://schemas.openxmlformats.org/officeDocument/2006/relationships/image" Target="../media/image37.jpeg"/><Relationship Id="rId9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www.google.it/url?sa=i&amp;rct=j&amp;q=&amp;esrc=s&amp;source=images&amp;cd=&amp;ved=2ahUKEwi1mJex8fPmAhUL3aQKHQNeAxUQjRx6BAgBEAQ&amp;url=https://www.tp24.it/2020/01/07/economia/bonus-facciate-cose-ottiene-avere-rimborsati-lavori-casa-fino/143861&amp;psig=AOvVaw2a2vsxTCXHYsoL4iqznUQ5&amp;ust=1578568648015419" TargetMode="External"/><Relationship Id="rId7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6.jpeg"/><Relationship Id="rId5" Type="http://schemas.openxmlformats.org/officeDocument/2006/relationships/hyperlink" Target="https://www.google.it/url?sa=i&amp;rct=j&amp;q=&amp;esrc=s&amp;source=images&amp;cd=&amp;ved=2ahUKEwidjpCZmubiAhXFZVAKHTETCy0QjRx6BAgBEAU&amp;url=https://www.exportusa.us/news-details_condizioni_generali_vendita_126.html&amp;psig=AOvVaw2OZcNZFoK6J1eYZdcuFCsG&amp;ust=1560506554820038" TargetMode="External"/><Relationship Id="rId10" Type="http://schemas.openxmlformats.org/officeDocument/2006/relationships/image" Target="../media/image35.jpeg"/><Relationship Id="rId4" Type="http://schemas.openxmlformats.org/officeDocument/2006/relationships/image" Target="../media/image38.jpeg"/><Relationship Id="rId9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hyperlink" Target="https://www.google.it/url?sa=i&amp;rct=j&amp;q=&amp;esrc=s&amp;source=images&amp;cd=&amp;ved=2ahUKEwi1mJex8fPmAhUL3aQKHQNeAxUQjRx6BAgBEAQ&amp;url=https://www.tp24.it/2020/01/07/economia/bonus-facciate-cose-ottiene-avere-rimborsati-lavori-casa-fino/143861&amp;psig=AOvVaw2a2vsxTCXHYsoL4iqznUQ5&amp;ust=1578568648015419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2.xml"/><Relationship Id="rId6" Type="http://schemas.openxmlformats.org/officeDocument/2006/relationships/hyperlink" Target="http://www.google.it/url?sa=i&amp;rct=j&amp;q=&amp;esrc=s&amp;source=images&amp;cd=&amp;cad=rja&amp;uact=8&amp;ved=0CAcQjRw&amp;url=http://inbiosystem.com/italy/sistema-serra/&amp;ei=6i2eVamlEYmy7QbDkYawBg&amp;bvm=bv.96952980,d.d24&amp;psig=AFQjCNE3Ba65kU5Tt9xloErwbuDZ5Bm4Sw&amp;ust=1436516173308249" TargetMode="External"/><Relationship Id="rId11" Type="http://schemas.openxmlformats.org/officeDocument/2006/relationships/image" Target="../media/image23.jpeg"/><Relationship Id="rId5" Type="http://schemas.openxmlformats.org/officeDocument/2006/relationships/image" Target="../media/image39.jpeg"/><Relationship Id="rId10" Type="http://schemas.openxmlformats.org/officeDocument/2006/relationships/hyperlink" Target="https://www.google.it/url?sa=i&amp;url=http://azzurrissimo.it/palmiero-top-flop-pescara-napoli/&amp;psig=AOvVaw0TMzkm2nCInzKTC27keCaY&amp;ust=1582021751855000&amp;source=images&amp;cd=vfe&amp;ved=0CAIQjRxqFwoTCPjj4ruw2OcCFQAAAAAdAAAAABAK" TargetMode="External"/><Relationship Id="rId4" Type="http://schemas.openxmlformats.org/officeDocument/2006/relationships/image" Target="../media/image34.jpeg"/><Relationship Id="rId9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it/url?sa=i&amp;rct=j&amp;q=&amp;esrc=s&amp;source=images&amp;cd=&amp;ved=2ahUKEwjIla-NoezkAhVP6KQKHQOVApQQjRx6BAgBEAQ&amp;url=https://www.ilsole24ore.com/art/bonus-lavori-casa-cosa-conviene-piu-sconto-e-cessione-credito-AC2tyye&amp;psig=AOvVaw2rKcNzfkBBMd6xNYm1bRqD&amp;ust=1569510353525563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data:image/jpeg;base64,/9j/4AAQSkZJRgABAQAAAQABAAD/2wCEAAkGBxQSEhQUEhQVFBUVFRcUGBQVFRYVFhQXFxgYFxUVFxYYHSggGBolHBcUITEhJSkrLi4uFx8zODMsNygtLisBCgoKDg0OGhAQGywlICQvLCwsLywtLCwxMSwsLCwsLywuLywsLDQvLC8sLCwsLCwsLCwsLCwsLCwsLCwsLCwsLP/AABEIAOgA2QMBIgACEQEDEQH/xAAcAAABBQEBAQAAAAAAAAAAAAAAAQIEBQYDBwj/xAA/EAABAwEEBwQHBwQCAwEAAAABAAIRAwQSITEFBiJBUWFxE4GRoQcyQlJisdEUIzOCweHwU3KS8UOiY5PiFv/EABoBAQADAQEBAAAAAAAAAAAAAAABAgMEBQb/xAArEQACAgIBAwMCBwEBAAAAAAAAAQIRAyExBBJBIlFhEzJxgZGhwdHw8UL/2gAMAwEAAhEDEQA/APawnJAlUlWKlCRKEAqEIQAhCEAIQhCQQhCAEIQgBCEIQCEIQAhc3V2gwXNB4EiU8FAIkTikQDUickQIaU1PKaVBI0pITikQk6hKEiVSVFShIlCAVCEIAQhCAEIQgBCFEtmkqVL8SoxnIuE+GahyUVbJSb0iWhZi2a8WdnqXqh5C6PE/RZDWPW2paRca59GnvFJ91zutQAOHQR3rkl12FaTt/B0w6TLLxX4np1qt1OmJqPa3qQD4KpOt9kDoNWOd10eMLxytYRnTq1WO51HVAf7m1CZ+aZRtB9SrAfmI9V4G9s/JRi6yOV0tP5Lz6RwVvZ6ppjXymwRZ29seLiWMHkST3DqshprXO1Vm3dmm2ZIoktcRwJdmOhCzodGOQ570Gphx81lmyZlL3XwbYcWFr5+RzrtQl0uLspvEOHWIx6rvo3TNpsbrzKtQs3tJvEDjdODhyz5qHVpxtCQR0xHCOC4OtBJj+c1pCdIicEezaqa207ZsEtbVu3oB2ajd7mTw3tzE960a+dLKTRqNfSqFrw4PYR7D/ocQRzPFe56q6ebbaAqgXXg3KjPcqDMdMiORXVCfccOSHbsuEiVIVoZiJqckKEjSkSlIoB0SpEqkgVOTC6MTgBv4KlbrhYS4tFqoucMCGvDvMYIEi9QsTpr0g06brtBhqxm8y1o5ARJ6qsqekeofVpMB3SSY644rJ5o3RqsM2ekExicFjbX6T9HMeWCtfIMSxriyeHaEXT1BWU0hrLaa7S179lwgtaA1pB3GMx1VJXAIIIBHCJHguPJ17i6jE7MfQWvVI3dr9IR/4qbY4uJM+ELjV1+rOENpsYeOLvDh3yvOLN9y66Pw3GB/43HIf2nyPVTxXO+L3LM9y073kh6W1/BV4ljlTRdaS1htNT1qz4O4G4PBsKnfU34pHglpJEAcfon0KTbt5xMcMl5M8GST9Uv3PSx5YRWkR3VDmlawuGR6p7LU0Ew0QMuPiVzqWySTN3HjGHUq8OmUeXsrPqb4Q8Uw31nAeJTbRTY4AYOyIxgzugjEHNU1t0uwuMhzxObRAMYTedAy5qvr6SeTsG6MsJLo55DPmV1RwJbr9Tnlnb1ZpDaabd0E7ycR1K41NJ3CASN5kkZbgBmVmrRUdUMuk9TA8Gx5qLVtdNgguaOTQJ6G6tKTfuZcL2NNadLsJMTOeOEd2fkoQtxJkic+nms5U02BhTZlvOHkFEq6Tqv9qOTcP3V44pVxX4lHkV8mwr2+RdN1s5DMnxXuPo10B9ksgLgRVrHtXzmJGw09Bj1cV496GtU/tVp7WoJp0oe4nG8Z2Gd5BPRp4r6OW+HHTuzDNO1Q1InJF0HONSJyRAhpSJxTYUEnRCAlUkGN9KltcyyNpsN016gpkj3AC5w74A714ppTQRIlmDhiCMD4r2X0nU732bk6oe+Gj9SsbVog4clm+TaC9JmNX7Ua1NwcfvaXrN3lvEK7DaYAcTIIBHNZbTNJ1nrNrMkYw6OBMCVMpWkGMYa7EfCd7emKzmbwbovPtrG4xghlpY72sDlnBByxVSHi8RMjKVwqWoUSQQS0i82P+zTOWOPeuWWOLldG6k6Le002zESIx4HzyT6dVt03WhqztbTrjk1rZ6u8hA8yole3OcZMnkTDR0A/WVWUfDJ7rdmotdpDRjvA2fW+SiWnTDCyBgRxyHhPnCyto0iAIc8dB9AoFXTDR6rSeZw/dRHDfCIlkS8l/U0m84A+AA+ZPkVDu45i9xmSeOJxWfraTqO3x0+qiis6b0mRvnFdKwz96Od5Y/iaM22nce4EvuxP5jG/NVtbTbsmtDfMqFXtr3iHHDOAAJPE8VwhXjgjzLZWWZ/+TrVtT3es4nlOHguQRdTmhb6XBjtvYrQrDRVhdVqMptElzgABmZMADmSQO9RWBe2eg3VGT9tqjBsimDvfkXdGgx1J4LNu9I2pRVs9O1M1fbYbKyiILvWqOHtPOcchgByCvEIWqVKjmbt2IkTkikgakTkhQDSkTkiEjkqEIQZb0gWeaVJ/u1Y7nNP0CxNSmvStaKF+zVPhh3+JBPlK86qhZy5NsfBk9baEgcHNcwxxOQKzNirFrQ3Mg5r0K3WcVKbgRzE7iMivKdNWxzCA0xIJOXHD9Vk07peTW0lZfVdKOaPYYBvz+aqbbpppzc555ZfRZt7ycSSTxJlNT6C8sh534LOrph3stA64lRKtre71nE8sh4BR0LSOOMeEZucpcsWUJQ1KGK5FMYlAXVtJdW0FVyRZY2yOGLoKamMspXenYlm8ht9JLkhMoyFyFPGFe0rGulSztiHECVVZK5JlFOkkLqbq++22mnRZ7ThJjBoGLnHkBJ/2vqvRlhZZ6TKNIQym0NaOm88ScyeaxXol1VFkswrVG/fVwHSRDmUzF1vInAkdBuW+C2xx8s5ssrdDkJAlWhkCRKhANSFOKRANKROSIBwQhCAbWphzXNOTgQehELy600i2WnNpLT1Bgr1NYTWmzXa7uD4eO/A+YKpNGmN+DK6Q2aNV3Bjj33SvF9OO+9jg0fqV7PrCbtmqn4Y8SAvF9KCaz+seACyT9f5G0l6fzIACcGLs2kuraK0cqKxx2RezXRtJTKdm5KVTsfJZvIarGlyVgpLtTs5O5WzLIBuXUta3MgKjm/JbXhFdTsRUqlYxwU+w2WpW/BpOeBm6IYOrzsjvKtKWhWt/HrAfBZwHnoajoYOovLOU0tssoyeiicGtzMJG1p9VvefotKx1KmJo0abSPbq/fvB4gvF0Ho1VTmFxJJxJJO6ZWf1YtaZPY06aOFgptNQfaO0NMTLaZa1x4CT6onMwVpLPpplCPstClZ/jE1K3/uqSR+WFSdkGgk4KJWtzY2QXke6J81TvctR/Yu41yeq6m+kIMcKNpeXtOAqOkuaeZ9oefyXqtKoHAOaQQRIIMgjiCvlChabxgiHZx9CvQNRdeqllIp1ZfRJy3t5t+i3w5Xj9Mto582FS3Hk9zCVRtH26nXYKlJwc12RHyPA8lJXcnfBxVQIQhSATU5IUAiRKhACEqEAizuuNlvMZUHsGD0dl5geK0RXC10BUY5hycCOnAqGtExdM8d1vMWV/NzR/2B/ReP1ad57j8R+a9F1mtzm0qlGp+JTtBa78odl3grD2ehhLsJXK3ts7FxRzo2VSm2WEhrAYNBJ8E4Ne7Mho/nesm22bUdIAGJAXaxUX1TFGm+qfhBgdTkB1hT7K2z0wCKHaVIxfXcXid92k2GxOV68u1fSdR7Q17zdGTBDWAcmNAaO4KJZKRDx+5wdoUt/Hrsp8WUvvqnQkEMH+XcurBRpx2VAOP9Sue1d1DIFMd7XdVHa/p80x9qY0gPdBOAaBLj0aMVhLNK/Sv5LJKt/0SrVbH1Ivvc6MhMNH9rRg3uC5dqTn48FNp6GrVrophrAd7yZ/xbgMOfVTdH6qU6jfvH1KkE7IaWNwMEEkhu7OHLGeVSVy/stFdr0Zp9svOutmo/cxgLnHuCs9E6KtFWqGVKT6DCMCRLy72RBywvYwclpKWr1wsLWsY1vssx5bTyTzyAyVvUoChi0AucCSyL4cADBf7uJwdI65rOWVV6V+pNb2znT0FTpSHM2XtuFrgDeJwGZJ4kxwyXGnqrQY8ljIaDgz1hGcH9in1hfDXntHkDGkbwLTmLlQ3mYY/VNtNprupAU6j7OZxNTsnP6ZOLhhmHLNN+5NldpnVNtoN2iGU34FoAcJ5XiSAeU5Ki0tq5abFBrhpaTd7Sm680E5B0gFp7o5rY2W2gtaWG0MqU3yWGnUqUahkXniOpxK02kbGy1UH03yW1W3TdON2ZBB6xitYZGtPgq/g891S1oqWN8tMsMXmHI/zivbdBaapWqmH0j1bvb+3NfPum9X61ifdh9Wl7NQNJIHu1IEfm+S6av6fq2WoH0nGJxHzw3jkuzFmlj42jLJijkXsz6QQqDVXWilbGCCG1Ixbx4lv0zCv16UJxmricEoOLpghCFcqIkTkiAVIlQgGlMK6EJpCA8m9K2rTTUbXFRlJtU7ZLXOc6oGwLrWjElo3kZLBmhZqfq0n13e9WcWMB5UqZx/M89F7H6UrK59hLmgHs6jHnjdxaSOeIXj1Vk8iQO6fVPQrz+p7oyuPB6HTyi40yvqgOc511rJ9ljWsaOjWiBkhoAUT7SS641jnPvXLoEbXCT+i1OrugA+XWp0CQ0MZOycZvuME5bozXNkm47kbqS4RnalYD1nAcJOfQb1Kp2aoaXaNp4FwaL5uXiQTIndgvVrJqXYWEltBt6AL5JLjEY54ZZAKANFO7d47V5YBdDNgBozLQGtAAyE796xlkX/AEqm2Yix6v37hrVg29gGtDwSYmIaJ45ncrbRurNnpVLzWumMHBokGRLhM47uOJV7p2zhgZTaS2pUcG0iNz5nHldBn9wrNmjGtpXXPLqmRexsQc5AMgALFzlXJbRVutDWXWlzWioXNykkje4ibrc8cMTmpP2Ps73ZdmAWzca6WudxvCYnjj0XLRmjhTvOa175OZGLjiHSRkfoF3stR5qmm5nsyH4Ef2x6wcMJw3jupSSJvZzstOpUdDwykxolxD+1LgMw1oaD8/1UfRmiWCq+qHl2JGL9luR9XKYI6TAVnWrhlVlN2yXC9JHDGYjZb8RgLhaLQPtDHNipebce4YC7gRtAYmbpGBAgzEqU/KIZ101RrMYxzGCpdOTnG6WnNp6jwgFRrAKdocxhbVpAggsqAZjHYqAwd+6SDxVxUJc0tEtyEOg4CMBdcRlzUW02YgiGh9OZAmHMOc8HCd+BGGafJBIt+jG0mE0boM4teO1Dgc4BMyM4B3KtslC0Q6K3ZO30zTa6kf7CAXMngrbRVA7T6m0S43Rfc4NA3bWXku9XR0bTDOcsfkRM4RBaZPgVO+SCmpafsjj2NR3Z1wY7NzajXk/CLu1yhYvW+wXXmqylUawkA3mODnH37sTGUk9VujdqPd210OYYuEggt3OvEAub8sUlTSdFtMNazHEOaAA0HKZGYMeB3Isii7LJN6R5fo/SL7O8PY4iMcDHf15r23VHW9toa1tUgPODX5Nfy5O+fkvOqtCg15qFjGkmcch0BwCi2rTzGmGgvPLJa4upy96eKL+b4f8Avctkwwcam/wPfEKg1GtdSrYqVSqbznXoPwhxDcd+AGKv19BF2rPHap0CRKkUkCoQhACQhKhAV2m6F+hVbxpujqBI8wF5Jp3RQcwPYMWDL3mbx3fVe1PC82q0rji33SR4GFlkipKmbYnRgNFsaKzb4EH1pmSIJbB4yAFtXWho9Rg4AHGR8X78eqzWsOjbrpZkZI5He3p/NymajzUqGm4l4i8L2NyJBAjM4jPgvEzY6bs9BNNWXlntQebrnG/E3ZybMSIw4b13s1RtOMXPqVJJe4kGcySBhPKMgOC623QlJl19MvZVL4vAyTgcHSIIOAhVelqtoODexDZEubSioBvdLiQOeC5u6ias6WyxtqOD33rzDsuDoAMbmjCVIpacFO9LA904O9UXYiHRmQZ4ZrnoktLXGs7L3gxoxygtEkncoFvsVSQaYaAdzssMhAIJO/NS5fApDn1n1avaNcaMCHCk5wbUxmSCYJ3fzCTYKPbtggEtzZHqneQzhnii45jA4jtJgG6RTjcMIcAOQ+q46RsXbMF9oYAQ66MzEEi/OcchjywUKVPZNLwTajmgPpubIay9AAkDDCMyTjGeSj2azvFMdpTN4D1mFpaeGZEeas9FWWkylLLjW4kuJA73HdGS6Wek57XOpm8wwWDCHAQSQY34xjuBVt8lbIOiaFa6XFkS90sL2iGiIcDvnHDkMVOY5xqCng0YFxkF3EtDcgYjxyUe3afoURLnY44D9eHRZ3/9IbRUvMa5jA0gVBgDyk55ZhRKSStbLKEmbC11mUaol5DXguILbwwgAwDIJEclWaQ1gdf+7OyBhebBJ4mHGQNw6cFlrfpcDfLjxMk/qVS1bbVqT7G4Df5HP+QphjzZd/aiahHnbL/SWmRM1HFzgIHEDhyCp6+ln1Gk0m4DeTHmRh4HqoNGzNAl4vEk55/srCyMkXW7IxJnuC6Fgx498v3Y7pS0uCtqUrzL9QkunLgePHLiVGq1DLQMMf0/0plabxEyBhynefNN0fZu1tVGn7z2N/yeAvUxLRyZNM+iNXrJ2NloU/cpMB6wJ85VgkCVdRxAkSoUkAhCEAIQhCRCsHp2jFaqN83h+bE+ZK3qxuuDLlZj9zmR/if/AKCrLgtDkzVopio0tP8ArgVlHX7PVvMJa5hmR5HHMEYHqtXX2XSq3S1nvC8MwPEbwuHqsPeu6PKOzDk7XT4Zau06600XBrQMQxxAIOIOQJIacPNcB2hG2+/iAQYyGLQ48eJPAKg0ZpE0HXSTcMujuieZC0tnqteAQMw4xGJDIv5ZZjPOV5NeToqtDm2Z1S6QwlrXXjMASDADQcTBxLjwELu78RjKrgXmblMTLo2icBDRhi49BirVpDoLTsmMsuf6earNK2qmHD7xrXsN8CL26C0tG4zvjJQ0ltkK3pEu0WMksBeA0DFgbsmcC4nMuJy3Dgn2vRrGta8VAGSHODhF9oEAAyIxg898rLaU1nfePZhrQWBpJN7EEulvSSqmtp7fUdeO4k8fl3J2ykrgrL/Tr7nRe2+vT7UvY1r3YbRYIneYcDP7lRqtueRdkNZ7jRdb/iMAOWSz1q07Iim0uPE7LRHmVAtF+qJqOJB9kYN5iBn3yqx6TLP73S/3+2X+pCP27LHSekaOBLRVLThADg09cpUN9oqVW3r10TEDCQPiI/QLm6vTaA0bZAOyBIaOJ4JjLz4GQBiAP1+i7MeCEF6VdeWZyyN/czpReymMczjnJ6Y5ldATGyCOufFc3WNrCZG1x3DxzK6UxCjJlklrya4scHfwc2sxnerGzNADiRMhQ2VQOu5dHVCG5549Fi7k0mzXUVojUhN6MSST58fBXHo6sva6SpfC690uMLvnCp7NVLRhGMdRC2noYst601qu5rCAeb3CPIFe1hUvPB5WZqtHsKEIXUcQIQhACEIQAhCEAKp1j0b9opFowcNph4OG7ocu9WqY9AmeUPfIIIgjAg5gjAhcGnMeC0mumjOzeK7RsvN144O3O78uoHFZo5rKjdOylt9nF4YZkwfdP0U6w2uqy5ENFMPBnaFTtTLp92LrI71w01SddlubTP1VZT0xIGBB38F5nVYZt+hHZilGrkWtfS7ycDd3bOyO+M1S2i1NaQMyZwEnLM5c1BtNpc4TMAn1Rmo7HEVGkyQA4RnnH0Vo9MlHZMcrT0WL3k4N44u+gUevYGlwcSSN3+81LoUzmIaOGeK6PMNkYk7/AKLCWXslSf6G8cbmrZDq1A0AATAUYl9QwXQPAAfMqRXZHfko948BzMKYz7mqNXjjGDfLLGwWVrW5gjux8ipVCywQ4HD5HkOi62Wi27gcxvjvHzXGk3s3HHAm/wAIgAY8TgMeQRvTSORu3bDSIa2Ixc6Dxj6KEx6bXtN4k+tuEZQFzDffIHfHnvUfQ1s2jNLY+6N5xT7TXDWwTww3ungM1P0NoqtaiBZaBeN9R+xTb0/kreauejKnS27U81nmCWiQzvObvJdWLp2/Bhl6mvJ5vovRFptRu0aTvDLqcm95lew+jjVd9gpPFVzXPeWnZnZABwJ35rR2azsptDWNDGjJrQAB3BSaa9CMKPPnOzohCFcoCEIQgEJEILFSShIhAJrkqQoSRrZZm1WOY8S1wg/XqvLrfZHUaj6T82nA+805O7wvWFmtdNE9rT7Vg26Yxj2mbx3ZjvVZIvBmEcJGKyVtaBVuxhIH88VraZlZjWKnFUHiJVKs1TplQDgPDzUmwQXwcZUS9iepU+w0oqA4dc/BYZa7XZvC70TKuyIXOoSAByUqs8EkAbvNR6joaZzXirfCPUTaWyJUmZJXPsYyPUQpAZhJTX1mDf8AlC6oQb8GU8iihlKs8CACeEYRjjKV1JzhtmMMgTj+y0WhNWLTa9qlSFNh/wCSpIaB8IOLlv8AQfo+s9Eh9abRU+PBg6MyPfK7MeCb+DgyZoJ2jzTQerdotJijT2cu0ds0x3xiekr0TQfo5s9OH2j7943ERTB6Zu7z3LatYAAAAAMgMAOgSrqhhjHZzSyykMpUmtAa0BoGQAgDuCclSwtjIbC6MSAJ7QhDHBKhCAEIQgESIQgBCEIBCmlOKaUAiQhKhAeba0aK+z1paPu3y5vAe83uPkQsTrO3Fp/m9e4aa0aLRSdTOebTwdu7t3evGNZ6BaAHCC110g7jlCo1TNYu0Zyi66TOWeW8wVKpHbBnMeB3DqodaoB4D5JabhIgknc1gJdOG/LzXLkxppv3OqE3dexaPOPxcP5kq+02kNMEFziJAA3HLDctPq/6P7XaSH1Giz0/jxcfy7++AvS9XtSrLZIc1naVP6lTadPIZN7lTB0naic3VW9HmGg9S7bbIJb9npGDeeIJw3DM7+S9H1d1Bsllh13tqg9uoAY/tbkFrELtjBR4OOU5SEQhLCuUERCcAnBqEWMATg1OAToQDQE5CEAIQhACEIQDUIQgBCEIBEhTkhQDEJSkQCSsH6TdX3VGdtRaXOBAe1oJJxADgBmdx5RwW8QjQTo8Z0H6MbRaHX7QewZhs51COm7vPcvTNA6p2WyAdlTBd/UftP8AHd3K6SqFFIs5tghCIUlQQlATgEFjQE4NTgEqAQBKhCAEIQhIIQhACEIQgEIQgGoQhACVCEIBIhCASE0hKhCRqRCEAJQEIQCgJwCEIBwCVCEAIQhCQQhCgAhCEAIQhSAQhCEAhCEB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3" name="Rectangle 6"/>
          <p:cNvSpPr txBox="1">
            <a:spLocks noChangeArrowheads="1"/>
          </p:cNvSpPr>
          <p:nvPr/>
        </p:nvSpPr>
        <p:spPr>
          <a:xfrm>
            <a:off x="642288" y="3284984"/>
            <a:ext cx="8501711" cy="403244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9pPr>
          </a:lstStyle>
          <a:p>
            <a:pPr eaLnBrk="1" hangingPunct="1">
              <a:defRPr/>
            </a:pPr>
            <a:endParaRPr lang="it-IT" sz="3000" b="1" i="1" kern="0" cap="small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120080" y="5733256"/>
            <a:ext cx="77724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endParaRPr lang="it-IT" i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645027" y="5571237"/>
            <a:ext cx="83887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CHIARA MEZZETTI</a:t>
            </a:r>
            <a:endParaRPr lang="it-IT" sz="2000" b="1" i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it-IT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ANCE–Fiscalità Edilizia </a:t>
            </a:r>
          </a:p>
          <a:p>
            <a:pPr>
              <a:defRPr/>
            </a:pPr>
            <a:r>
              <a:rPr lang="it-IT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(</a:t>
            </a:r>
            <a:r>
              <a:rPr lang="it-IT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hlinkClick r:id="rId3"/>
              </a:rPr>
              <a:t>fiscalitaedilizia@ance.it</a:t>
            </a:r>
            <a:r>
              <a:rPr lang="it-IT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)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642288" y="1699384"/>
            <a:ext cx="8250192" cy="120032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2400" cap="all" dirty="0" err="1" smtClean="0">
                <a:solidFill>
                  <a:schemeClr val="bg1"/>
                </a:solidFill>
              </a:rPr>
              <a:t>efficientamento</a:t>
            </a:r>
            <a:r>
              <a:rPr lang="it-IT" sz="2400" cap="all" dirty="0" smtClean="0">
                <a:solidFill>
                  <a:schemeClr val="bg1"/>
                </a:solidFill>
              </a:rPr>
              <a:t> </a:t>
            </a:r>
            <a:r>
              <a:rPr lang="it-IT" sz="2400" cap="all" dirty="0">
                <a:solidFill>
                  <a:schemeClr val="bg1"/>
                </a:solidFill>
              </a:rPr>
              <a:t>energetico e valorizzazione del patrimonio immobiliare residenziale </a:t>
            </a:r>
            <a:endParaRPr lang="it-IT" sz="2400" b="1" kern="0" cap="small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418648" y="5876279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Ance Firenze</a:t>
            </a:r>
          </a:p>
          <a:p>
            <a:r>
              <a:rPr lang="it-IT" i="1" dirty="0" smtClean="0">
                <a:latin typeface="Arial" panose="020B0604020202020204" pitchFamily="34" charset="0"/>
                <a:cs typeface="Arial" panose="020B0604020202020204" pitchFamily="34" charset="0"/>
              </a:rPr>
              <a:t>9 novembre 2020</a:t>
            </a:r>
            <a:endParaRPr lang="it-IT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751261" y="3573016"/>
            <a:ext cx="7954593" cy="115212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rgbClr val="003399"/>
                </a:solidFill>
                <a:latin typeface="Arial Rounded MT Bold" pitchFamily="34" charset="0"/>
              </a:defRPr>
            </a:lvl9pPr>
          </a:lstStyle>
          <a:p>
            <a:pPr algn="just"/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 opportunità dei bonus fiscali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57640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2</a:t>
            </a:fld>
            <a:endParaRPr lang="it-IT" sz="1000" i="1" dirty="0"/>
          </a:p>
        </p:txBody>
      </p:sp>
      <p:sp>
        <p:nvSpPr>
          <p:cNvPr id="2" name="AutoShape 4" descr="Risultati immagini per NEW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" name="AutoShape 6" descr="Risultati immagini per NEW"/>
          <p:cNvSpPr>
            <a:spLocks noChangeAspect="1" noChangeArrowheads="1"/>
          </p:cNvSpPr>
          <p:nvPr/>
        </p:nvSpPr>
        <p:spPr bwMode="auto">
          <a:xfrm>
            <a:off x="2159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4" name="AutoShape 8" descr="Risultati immagini per NEW"/>
          <p:cNvSpPr>
            <a:spLocks noChangeAspect="1" noChangeArrowheads="1"/>
          </p:cNvSpPr>
          <p:nvPr/>
        </p:nvSpPr>
        <p:spPr bwMode="auto">
          <a:xfrm>
            <a:off x="3683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10" descr="Risultati immagini per NEW"/>
          <p:cNvSpPr>
            <a:spLocks noChangeAspect="1" noChangeArrowheads="1"/>
          </p:cNvSpPr>
          <p:nvPr/>
        </p:nvSpPr>
        <p:spPr bwMode="auto">
          <a:xfrm>
            <a:off x="520700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9" name="TextBox 9"/>
          <p:cNvSpPr txBox="1"/>
          <p:nvPr/>
        </p:nvSpPr>
        <p:spPr bwMode="auto">
          <a:xfrm>
            <a:off x="2771800" y="1724777"/>
            <a:ext cx="6048672" cy="769441"/>
          </a:xfrm>
          <a:prstGeom prst="rect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</a:gradFill>
          <a:ln>
            <a:noFill/>
            <a:prstDash val="sysDash"/>
          </a:ln>
          <a:effectLst>
            <a:glow rad="228600">
              <a:srgbClr val="30900A">
                <a:alpha val="35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QUADRO DEGLI INCENTIVI </a:t>
            </a:r>
          </a:p>
          <a:p>
            <a:pPr algn="ctr">
              <a:defRPr/>
            </a:pP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LA RIQUALIFICAZIONE DELL’ESISTENTE</a:t>
            </a:r>
          </a:p>
          <a:p>
            <a:pPr algn="ctr">
              <a:defRPr/>
            </a:pPr>
            <a:endParaRPr lang="it-IT" sz="800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9"/>
          <p:cNvSpPr txBox="1"/>
          <p:nvPr/>
        </p:nvSpPr>
        <p:spPr bwMode="auto">
          <a:xfrm>
            <a:off x="779201" y="3218393"/>
            <a:ext cx="8114291" cy="2339102"/>
          </a:xfrm>
          <a:prstGeom prst="rect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</a:gradFill>
          <a:ln>
            <a:noFill/>
            <a:prstDash val="sysDash"/>
          </a:ln>
          <a:effectLst>
            <a:glow rad="228600">
              <a:srgbClr val="FFC000">
                <a:alpha val="35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it-IT" b="1" cap="sm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it-IT" b="1" cap="small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lvl="6" indent="-363538" algn="just">
              <a:spcBef>
                <a:spcPts val="400"/>
              </a:spcBef>
              <a:buFont typeface="Wingdings" panose="05000000000000000000" pitchFamily="2" charset="2"/>
              <a:buChar char="ü"/>
              <a:defRPr/>
            </a:pPr>
            <a:r>
              <a:rPr lang="it-IT" b="1" cap="small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Superbonus</a:t>
            </a: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110%</a:t>
            </a:r>
          </a:p>
          <a:p>
            <a:pPr marL="363538" lvl="6" indent="-363538" algn="just">
              <a:spcBef>
                <a:spcPts val="400"/>
              </a:spcBef>
              <a:buFont typeface="Wingdings" panose="05000000000000000000" pitchFamily="2" charset="2"/>
              <a:buChar char="ü"/>
              <a:defRPr/>
            </a:pPr>
            <a:r>
              <a:rPr lang="it-IT" b="1" cap="small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Ecobonus</a:t>
            </a: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«ordinario»</a:t>
            </a:r>
          </a:p>
          <a:p>
            <a:pPr marL="363538" lvl="6" indent="-363538" algn="just">
              <a:spcBef>
                <a:spcPts val="400"/>
              </a:spcBef>
              <a:buFont typeface="Wingdings" panose="05000000000000000000" pitchFamily="2" charset="2"/>
              <a:buChar char="ü"/>
              <a:defRPr/>
            </a:pPr>
            <a:r>
              <a:rPr lang="it-IT" b="1" cap="small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Sismabonus</a:t>
            </a: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«ordinario»</a:t>
            </a:r>
          </a:p>
          <a:p>
            <a:pPr marL="363538" lvl="6" indent="-363538" algn="just">
              <a:spcBef>
                <a:spcPts val="400"/>
              </a:spcBef>
              <a:buFont typeface="Wingdings" panose="05000000000000000000" pitchFamily="2" charset="2"/>
              <a:buChar char="ü"/>
              <a:defRPr/>
            </a:pP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Bonus facciate</a:t>
            </a:r>
          </a:p>
          <a:p>
            <a:pPr marL="363538" lvl="6" indent="-363538" algn="just">
              <a:spcBef>
                <a:spcPts val="400"/>
              </a:spcBef>
              <a:buFont typeface="Wingdings" panose="05000000000000000000" pitchFamily="2" charset="2"/>
              <a:buChar char="ü"/>
              <a:defRPr/>
            </a:pPr>
            <a:r>
              <a:rPr lang="it-IT" b="1" cap="sm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Bonus ristrutturazioni</a:t>
            </a:r>
          </a:p>
          <a:p>
            <a:pPr marL="0" lvl="6" algn="just">
              <a:spcBef>
                <a:spcPts val="400"/>
              </a:spcBef>
              <a:defRPr/>
            </a:pPr>
            <a:endParaRPr lang="it-IT" b="1" cap="smal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uppo 8"/>
          <p:cNvGrpSpPr/>
          <p:nvPr/>
        </p:nvGrpSpPr>
        <p:grpSpPr>
          <a:xfrm>
            <a:off x="721771" y="1556792"/>
            <a:ext cx="1906013" cy="1273271"/>
            <a:chOff x="742305" y="1579665"/>
            <a:chExt cx="1906013" cy="1273271"/>
          </a:xfrm>
        </p:grpSpPr>
        <p:pic>
          <p:nvPicPr>
            <p:cNvPr id="15" name="Picture 4" descr="Immagine correlata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305" y="1579665"/>
              <a:ext cx="1906013" cy="1273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CasellaDiTesto 6"/>
            <p:cNvSpPr txBox="1"/>
            <p:nvPr/>
          </p:nvSpPr>
          <p:spPr>
            <a:xfrm>
              <a:off x="1565055" y="2483604"/>
              <a:ext cx="1062729" cy="369332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r>
                <a:rPr lang="it-IT" b="1" dirty="0" smtClean="0">
                  <a:solidFill>
                    <a:schemeClr val="bg1"/>
                  </a:solidFill>
                </a:rPr>
                <a:t>110%</a:t>
              </a:r>
              <a:endParaRPr lang="it-IT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22971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343554" y="6380733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</a:t>
            </a:fld>
            <a:endParaRPr lang="it-IT" sz="1000" i="1" dirty="0"/>
          </a:p>
        </p:txBody>
      </p:sp>
      <p:grpSp>
        <p:nvGrpSpPr>
          <p:cNvPr id="12" name="Gruppo 11"/>
          <p:cNvGrpSpPr/>
          <p:nvPr/>
        </p:nvGrpSpPr>
        <p:grpSpPr>
          <a:xfrm>
            <a:off x="528039" y="1484784"/>
            <a:ext cx="8614213" cy="1103640"/>
            <a:chOff x="528039" y="1794341"/>
            <a:chExt cx="8652473" cy="1103640"/>
          </a:xfrm>
        </p:grpSpPr>
        <p:sp>
          <p:nvSpPr>
            <p:cNvPr id="3" name="CasellaDiTesto 2"/>
            <p:cNvSpPr txBox="1"/>
            <p:nvPr/>
          </p:nvSpPr>
          <p:spPr>
            <a:xfrm>
              <a:off x="528039" y="1794341"/>
              <a:ext cx="351592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Riferimenti normativi</a:t>
              </a:r>
              <a:endPara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" name="Rettangolo 3"/>
            <p:cNvSpPr/>
            <p:nvPr/>
          </p:nvSpPr>
          <p:spPr>
            <a:xfrm>
              <a:off x="702242" y="2082373"/>
              <a:ext cx="8478270" cy="81560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it-IT" sz="1400" dirty="0" smtClean="0"/>
                <a:t>Art. 119 e 121 </a:t>
              </a:r>
              <a:r>
                <a:rPr lang="it-IT" sz="1400" dirty="0"/>
                <a:t>del DL 34/2020 </a:t>
              </a:r>
              <a:r>
                <a:rPr lang="it-IT" sz="1400" dirty="0" smtClean="0"/>
                <a:t>Decreto «Rilancio</a:t>
              </a:r>
              <a:r>
                <a:rPr lang="it-IT" sz="1400" dirty="0"/>
                <a:t>» </a:t>
              </a:r>
              <a:r>
                <a:rPr lang="it-IT" sz="1400" dirty="0" smtClean="0"/>
                <a:t>(Legge 77/2020)</a:t>
              </a: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it-IT" sz="1400" dirty="0" smtClean="0"/>
                <a:t>Art. 10 del DL 76/2020 Decreto «Semplificazioni» (Legge 120/2020) </a:t>
              </a: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it-IT" sz="1400" dirty="0" smtClean="0">
                  <a:solidFill>
                    <a:srgbClr val="C00000"/>
                  </a:solidFill>
                </a:rPr>
                <a:t>Artt. 51, 57-bis, 63 e 80 del DL 104/2020  Decreto «Agosto» (Legge 126/2020)</a:t>
              </a:r>
              <a:endParaRPr lang="it-IT" sz="14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" name="Gruppo 8"/>
          <p:cNvGrpSpPr/>
          <p:nvPr/>
        </p:nvGrpSpPr>
        <p:grpSpPr>
          <a:xfrm>
            <a:off x="251520" y="4070884"/>
            <a:ext cx="8712968" cy="2741911"/>
            <a:chOff x="314308" y="4964890"/>
            <a:chExt cx="8266622" cy="2741911"/>
          </a:xfrm>
        </p:grpSpPr>
        <p:sp>
          <p:nvSpPr>
            <p:cNvPr id="5" name="Rettangolo 4"/>
            <p:cNvSpPr/>
            <p:nvPr/>
          </p:nvSpPr>
          <p:spPr>
            <a:xfrm>
              <a:off x="788023" y="5229200"/>
              <a:ext cx="7792907" cy="24776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it-IT" sz="1400" i="1" dirty="0" smtClean="0">
                  <a:latin typeface="+mn-lt"/>
                  <a:cs typeface="Arial" panose="020B0604020202020204" pitchFamily="34" charset="0"/>
                </a:rPr>
                <a:t>CM 24/E dell’8 agosto 2020</a:t>
              </a: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pt-BR" sz="1400" i="1" dirty="0" smtClean="0">
                  <a:latin typeface="+mn-lt"/>
                  <a:cs typeface="Arial" panose="020B0604020202020204" pitchFamily="34" charset="0"/>
                </a:rPr>
                <a:t>Provvedimento n. 283847 dell’8 agosto 2020</a:t>
              </a: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pt-BR" sz="1400" i="1" dirty="0" smtClean="0">
                  <a:solidFill>
                    <a:srgbClr val="C00000"/>
                  </a:solidFill>
                  <a:latin typeface="+mn-lt"/>
                  <a:cs typeface="Arial" panose="020B0604020202020204" pitchFamily="34" charset="0"/>
                </a:rPr>
                <a:t>Provvedimento n.</a:t>
              </a:r>
              <a:r>
                <a:rPr lang="it-IT" sz="1400" i="1" dirty="0">
                  <a:solidFill>
                    <a:srgbClr val="C00000"/>
                  </a:solidFill>
                  <a:latin typeface="+mn-lt"/>
                  <a:cs typeface="Arial" panose="020B0604020202020204" pitchFamily="34" charset="0"/>
                </a:rPr>
                <a:t> </a:t>
              </a:r>
              <a:r>
                <a:rPr lang="it-IT" sz="1400" i="1" dirty="0" smtClean="0">
                  <a:solidFill>
                    <a:srgbClr val="C00000"/>
                  </a:solidFill>
                  <a:latin typeface="+mn-lt"/>
                  <a:cs typeface="Arial" panose="020B0604020202020204" pitchFamily="34" charset="0"/>
                </a:rPr>
                <a:t>326047 </a:t>
              </a:r>
              <a:r>
                <a:rPr lang="it-IT" sz="1400" i="1" dirty="0">
                  <a:solidFill>
                    <a:srgbClr val="C00000"/>
                  </a:solidFill>
                  <a:latin typeface="+mn-lt"/>
                  <a:cs typeface="Arial" panose="020B0604020202020204" pitchFamily="34" charset="0"/>
                </a:rPr>
                <a:t>del 12 ottobre 2020</a:t>
              </a:r>
              <a:endParaRPr lang="pt-BR" sz="1400" i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endParaRP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pt-BR" sz="1400" i="1" dirty="0" smtClean="0">
                  <a:latin typeface="+mn-lt"/>
                  <a:cs typeface="Arial" panose="020B0604020202020204" pitchFamily="34" charset="0"/>
                </a:rPr>
                <a:t>RM 60/E del 28 settembre 2020</a:t>
              </a: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pt-BR" sz="1400" i="1" dirty="0" smtClean="0">
                  <a:latin typeface="+mn-lt"/>
                  <a:cs typeface="Arial" panose="020B0604020202020204" pitchFamily="34" charset="0"/>
                </a:rPr>
                <a:t>Risposte ad interpello nn. 325, 326, 327, 328 del 9 settembre 2020, n.329 del 10 settembre 2020, n.408 del 24 settembre 2020, n.455 del 7 ottobre 2020, </a:t>
              </a:r>
              <a:r>
                <a:rPr lang="pt-BR" sz="1400" i="1" dirty="0">
                  <a:cs typeface="Arial" panose="020B0604020202020204" pitchFamily="34" charset="0"/>
                </a:rPr>
                <a:t>n</a:t>
              </a:r>
              <a:r>
                <a:rPr lang="pt-BR" sz="1400" i="1" dirty="0" smtClean="0">
                  <a:cs typeface="Arial" panose="020B0604020202020204" pitchFamily="34" charset="0"/>
                </a:rPr>
                <a:t>. </a:t>
              </a:r>
              <a:r>
                <a:rPr lang="pt-BR" sz="1400" i="1" dirty="0" smtClean="0">
                  <a:latin typeface="+mn-lt"/>
                  <a:cs typeface="Arial" panose="020B0604020202020204" pitchFamily="34" charset="0"/>
                </a:rPr>
                <a:t>499 e </a:t>
              </a:r>
              <a:r>
                <a:rPr lang="pt-BR" sz="1400" i="1" dirty="0">
                  <a:cs typeface="Arial" panose="020B0604020202020204" pitchFamily="34" charset="0"/>
                </a:rPr>
                <a:t>n. 500</a:t>
              </a:r>
              <a:r>
                <a:rPr lang="pt-BR" sz="1400" i="1" dirty="0" smtClean="0">
                  <a:latin typeface="+mn-lt"/>
                  <a:cs typeface="Arial" panose="020B0604020202020204" pitchFamily="34" charset="0"/>
                </a:rPr>
                <a:t> del 27 ottobre 2020, 515 del 2 novembre 2020, </a:t>
              </a:r>
              <a:r>
                <a:rPr lang="pt-BR" sz="1400" i="1" dirty="0" smtClean="0">
                  <a:cs typeface="Arial" panose="020B0604020202020204" pitchFamily="34" charset="0"/>
                </a:rPr>
                <a:t>n.521 </a:t>
              </a:r>
              <a:r>
                <a:rPr lang="pt-BR" sz="1400" i="1" dirty="0">
                  <a:cs typeface="Arial" panose="020B0604020202020204" pitchFamily="34" charset="0"/>
                </a:rPr>
                <a:t>del 3 novembre 2020, n.523 e n.524 del 4 novembre </a:t>
              </a:r>
              <a:r>
                <a:rPr lang="pt-BR" sz="1400" i="1" dirty="0" smtClean="0">
                  <a:cs typeface="Arial" panose="020B0604020202020204" pitchFamily="34" charset="0"/>
                </a:rPr>
                <a:t>2020</a:t>
              </a:r>
              <a:endParaRPr lang="pt-BR" sz="1400" i="1" dirty="0" smtClean="0">
                <a:latin typeface="+mn-lt"/>
                <a:cs typeface="Arial" panose="020B0604020202020204" pitchFamily="34" charset="0"/>
              </a:endParaRP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pt-BR" sz="1400" i="1" dirty="0" smtClean="0">
                  <a:latin typeface="+mn-lt"/>
                  <a:cs typeface="Arial" panose="020B0604020202020204" pitchFamily="34" charset="0"/>
                </a:rPr>
                <a:t>FAQ Agenzia delle Entrate</a:t>
              </a:r>
            </a:p>
            <a:p>
              <a:pPr marL="285750" indent="-285750">
                <a:spcBef>
                  <a:spcPts val="300"/>
                </a:spcBef>
                <a:buFont typeface="Arial" panose="020B0604020202020204" pitchFamily="34" charset="0"/>
                <a:buChar char="•"/>
              </a:pPr>
              <a:r>
                <a:rPr lang="pt-BR" sz="1400" i="1" dirty="0" smtClean="0">
                  <a:solidFill>
                    <a:srgbClr val="C00000"/>
                  </a:solidFill>
                  <a:latin typeface="+mn-lt"/>
                  <a:cs typeface="Arial" panose="020B0604020202020204" pitchFamily="34" charset="0"/>
                </a:rPr>
                <a:t>Telefisco 27 ottobre 2020</a:t>
              </a:r>
              <a:endParaRPr lang="pt-BR" sz="1400" i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11" name="CasellaDiTesto 10"/>
            <p:cNvSpPr txBox="1"/>
            <p:nvPr/>
          </p:nvSpPr>
          <p:spPr>
            <a:xfrm>
              <a:off x="314308" y="4964890"/>
              <a:ext cx="73448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Documenti di prassi su Superbonus– Agenzia delle Entrate </a:t>
              </a:r>
              <a:endPara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2" name="Gruppo 1"/>
          <p:cNvGrpSpPr/>
          <p:nvPr/>
        </p:nvGrpSpPr>
        <p:grpSpPr>
          <a:xfrm>
            <a:off x="611560" y="2636912"/>
            <a:ext cx="8263082" cy="1387316"/>
            <a:chOff x="611560" y="2905199"/>
            <a:chExt cx="8263082" cy="1387316"/>
          </a:xfrm>
        </p:grpSpPr>
        <p:sp>
          <p:nvSpPr>
            <p:cNvPr id="10" name="CasellaDiTesto 9"/>
            <p:cNvSpPr txBox="1"/>
            <p:nvPr/>
          </p:nvSpPr>
          <p:spPr>
            <a:xfrm>
              <a:off x="611560" y="2905199"/>
              <a:ext cx="351592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Provvedimenti attuativi</a:t>
              </a:r>
              <a:endPara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endParaRPr>
            </a:p>
          </p:txBody>
        </p:sp>
        <p:sp>
          <p:nvSpPr>
            <p:cNvPr id="6" name="Rettangolo 5"/>
            <p:cNvSpPr/>
            <p:nvPr/>
          </p:nvSpPr>
          <p:spPr>
            <a:xfrm>
              <a:off x="683568" y="3234462"/>
              <a:ext cx="73775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it-IT" sz="1400" i="1" dirty="0" smtClean="0">
                  <a:latin typeface="+mn-lt"/>
                  <a:cs typeface="Arial" panose="020B0604020202020204" pitchFamily="34" charset="0"/>
                </a:rPr>
                <a:t>MISE </a:t>
              </a:r>
              <a:r>
                <a:rPr lang="it-IT" sz="1400" dirty="0" smtClean="0">
                  <a:latin typeface="+mn-lt"/>
                  <a:cs typeface="Arial" panose="020B0604020202020204" pitchFamily="34" charset="0"/>
                </a:rPr>
                <a:t>DM «efficienza energetica» 6 agosto 2020</a:t>
              </a:r>
              <a:endParaRPr lang="it-IT" sz="1400" dirty="0"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660050" y="3481263"/>
              <a:ext cx="4572000" cy="30777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it-IT" sz="1400" i="1" dirty="0" smtClean="0">
                  <a:solidFill>
                    <a:srgbClr val="000000"/>
                  </a:solidFill>
                  <a:latin typeface="+mn-lt"/>
                </a:rPr>
                <a:t>MISE</a:t>
              </a:r>
              <a:r>
                <a:rPr lang="it-IT" sz="1400" dirty="0" smtClean="0">
                  <a:solidFill>
                    <a:srgbClr val="000000"/>
                  </a:solidFill>
                  <a:latin typeface="+mn-lt"/>
                </a:rPr>
                <a:t> DM «Asseverazioni»  6 agosto </a:t>
              </a:r>
              <a:r>
                <a:rPr lang="it-IT" sz="1400" dirty="0">
                  <a:solidFill>
                    <a:srgbClr val="000000"/>
                  </a:solidFill>
                  <a:latin typeface="+mn-lt"/>
                </a:rPr>
                <a:t>2020</a:t>
              </a:r>
            </a:p>
          </p:txBody>
        </p:sp>
        <p:sp>
          <p:nvSpPr>
            <p:cNvPr id="8" name="Rettangolo 7"/>
            <p:cNvSpPr/>
            <p:nvPr/>
          </p:nvSpPr>
          <p:spPr>
            <a:xfrm>
              <a:off x="665730" y="3769295"/>
              <a:ext cx="820891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it-IT" sz="1400" i="1" dirty="0" smtClean="0">
                  <a:solidFill>
                    <a:srgbClr val="000000"/>
                  </a:solidFill>
                  <a:latin typeface="+mn-lt"/>
                </a:rPr>
                <a:t>MIT DM 6 </a:t>
              </a:r>
              <a:r>
                <a:rPr lang="it-IT" sz="1400" i="1" dirty="0">
                  <a:solidFill>
                    <a:srgbClr val="000000"/>
                  </a:solidFill>
                  <a:latin typeface="+mn-lt"/>
                </a:rPr>
                <a:t>agosto </a:t>
              </a:r>
              <a:r>
                <a:rPr lang="it-IT" sz="1400" i="1" dirty="0" smtClean="0">
                  <a:solidFill>
                    <a:srgbClr val="000000"/>
                  </a:solidFill>
                  <a:latin typeface="+mn-lt"/>
                </a:rPr>
                <a:t>2020 di  modifica </a:t>
              </a:r>
              <a:r>
                <a:rPr lang="it-IT" sz="1400" i="1" dirty="0">
                  <a:solidFill>
                    <a:srgbClr val="000000"/>
                  </a:solidFill>
                  <a:latin typeface="+mn-lt"/>
                </a:rPr>
                <a:t>al D.M. 28 febbraio 2017, n. 58 Modalità di attestazione dell’efficacia degli interventi realizzati</a:t>
              </a:r>
            </a:p>
          </p:txBody>
        </p:sp>
      </p:grpSp>
      <p:sp>
        <p:nvSpPr>
          <p:cNvPr id="15" name="Rettangolo 14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Superbonus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9638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9549" y="6486435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2" name="Rettangolo 11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Superbonus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377833" y="3991840"/>
            <a:ext cx="4578542" cy="61555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</a:t>
            </a:r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determinati soggetti </a:t>
            </a:r>
          </a:p>
          <a:p>
            <a:pPr algn="just"/>
            <a:r>
              <a:rPr lang="it-IT" sz="16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(prevalentemente persone fisiche)</a:t>
            </a:r>
            <a:endParaRPr lang="it-IT" sz="16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3377833" y="2996952"/>
            <a:ext cx="4536505" cy="80021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it-IT" sz="8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it-IT" sz="2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SPETTANO?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it-IT" sz="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Picture 2" descr="http://inbiosystem.com/italy/wp-content/uploads/2015/03/freccia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2616778" y="4018926"/>
            <a:ext cx="524363" cy="41894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24" name="CasellaDiTesto 23"/>
          <p:cNvSpPr txBox="1"/>
          <p:nvPr/>
        </p:nvSpPr>
        <p:spPr>
          <a:xfrm>
            <a:off x="3377834" y="4858509"/>
            <a:ext cx="4578542" cy="61555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</a:t>
            </a:r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determinati immobili </a:t>
            </a:r>
          </a:p>
          <a:p>
            <a:pPr algn="just"/>
            <a:r>
              <a:rPr lang="it-IT" sz="16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(prevalentemente abitativi)</a:t>
            </a:r>
            <a:endParaRPr lang="it-IT" sz="16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2" descr="http://inbiosystem.com/italy/wp-content/uploads/2015/03/freccia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2682975" y="4885595"/>
            <a:ext cx="524363" cy="41894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26" name="CasellaDiTesto 25"/>
          <p:cNvSpPr txBox="1"/>
          <p:nvPr/>
        </p:nvSpPr>
        <p:spPr>
          <a:xfrm>
            <a:off x="3377834" y="5779648"/>
            <a:ext cx="4578542" cy="89255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</a:t>
            </a:r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determinati interventi </a:t>
            </a:r>
          </a:p>
          <a:p>
            <a:r>
              <a:rPr lang="it-IT" sz="16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(prevalentemente efficienza energetica e antisismica )</a:t>
            </a:r>
            <a:endParaRPr lang="it-IT" sz="16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" name="Picture 2" descr="http://inbiosystem.com/italy/wp-content/uploads/2015/03/freccia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2682975" y="5806734"/>
            <a:ext cx="524363" cy="41894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3" name="AutoShape 4" descr="Messina. Via Principessa Mafalda, limitazioni viarie | Sicilians -  Quotidiano Indipenden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4" name="AutoShape 6" descr="Messina. Via Principessa Mafalda, limitazioni viarie | Sicilians -  Quotidiano Indipendent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8" descr="Messina. Via Principessa Mafalda, limitazioni viarie | Sicilians -  Quotidiano Indipendent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33" name="Picture 9" descr="C:\Users\mezzettic\Pictures\limitazioni vari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7" y="4037875"/>
            <a:ext cx="1420884" cy="168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po 1"/>
          <p:cNvGrpSpPr/>
          <p:nvPr/>
        </p:nvGrpSpPr>
        <p:grpSpPr>
          <a:xfrm>
            <a:off x="650872" y="1398527"/>
            <a:ext cx="8097592" cy="1526417"/>
            <a:chOff x="650872" y="1398527"/>
            <a:chExt cx="8097592" cy="1526417"/>
          </a:xfrm>
        </p:grpSpPr>
        <p:grpSp>
          <p:nvGrpSpPr>
            <p:cNvPr id="17" name="Gruppo 16"/>
            <p:cNvGrpSpPr/>
            <p:nvPr/>
          </p:nvGrpSpPr>
          <p:grpSpPr>
            <a:xfrm>
              <a:off x="683568" y="1398527"/>
              <a:ext cx="8064896" cy="734329"/>
              <a:chOff x="0" y="0"/>
              <a:chExt cx="8064896" cy="734329"/>
            </a:xfrm>
          </p:grpSpPr>
          <p:sp>
            <p:nvSpPr>
              <p:cNvPr id="18" name="Rettangolo arrotondato 17"/>
              <p:cNvSpPr/>
              <p:nvPr/>
            </p:nvSpPr>
            <p:spPr>
              <a:xfrm>
                <a:off x="0" y="0"/>
                <a:ext cx="8064896" cy="734329"/>
              </a:xfrm>
              <a:prstGeom prst="roundRect">
                <a:avLst>
                  <a:gd name="adj" fmla="val 1000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9" name="Rettangolo 18"/>
              <p:cNvSpPr/>
              <p:nvPr/>
            </p:nvSpPr>
            <p:spPr>
              <a:xfrm>
                <a:off x="1686412" y="0"/>
                <a:ext cx="6378483" cy="734329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3340" tIns="53340" rIns="53340" bIns="53340" numCol="1" spcCol="1270" anchor="ctr" anchorCtr="0">
                <a:noAutofit/>
              </a:bodyPr>
              <a:lstStyle/>
              <a:p>
                <a:pPr lvl="0" algn="ctr" defTabSz="62230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1400" b="1" kern="12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SPESE SOSTENUTE  </a:t>
                </a:r>
              </a:p>
              <a:p>
                <a:pPr lvl="0" algn="ctr" defTabSz="62230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1400" b="1" kern="12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DAL </a:t>
                </a:r>
                <a:r>
                  <a:rPr lang="it-IT" sz="1400" b="1" kern="1200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 LUGLIO 2020 AL 31 DICEMBRE  2021</a:t>
                </a:r>
                <a:endParaRPr lang="it-IT" sz="1400" kern="120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0" name="Gruppo 19"/>
            <p:cNvGrpSpPr/>
            <p:nvPr/>
          </p:nvGrpSpPr>
          <p:grpSpPr>
            <a:xfrm>
              <a:off x="650872" y="2118607"/>
              <a:ext cx="8097592" cy="734329"/>
              <a:chOff x="0" y="807762"/>
              <a:chExt cx="8064896" cy="734329"/>
            </a:xfrm>
          </p:grpSpPr>
          <p:sp>
            <p:nvSpPr>
              <p:cNvPr id="28" name="Rettangolo arrotondato 27"/>
              <p:cNvSpPr/>
              <p:nvPr/>
            </p:nvSpPr>
            <p:spPr>
              <a:xfrm>
                <a:off x="0" y="807762"/>
                <a:ext cx="8064896" cy="734329"/>
              </a:xfrm>
              <a:prstGeom prst="roundRect">
                <a:avLst>
                  <a:gd name="adj" fmla="val 10000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9" name="Rettangolo 28"/>
              <p:cNvSpPr/>
              <p:nvPr/>
            </p:nvSpPr>
            <p:spPr>
              <a:xfrm>
                <a:off x="1686412" y="807762"/>
                <a:ext cx="6378483" cy="734329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3340" tIns="53340" rIns="53340" bIns="53340" numCol="1" spcCol="1270" anchor="ctr" anchorCtr="0">
                <a:noAutofit/>
              </a:bodyPr>
              <a:lstStyle/>
              <a:p>
                <a:pPr lvl="0" algn="ctr" defTabSz="62230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1400" b="1" kern="1200" dirty="0" smtClean="0">
                    <a:solidFill>
                      <a:schemeClr val="tx1"/>
                    </a:solidFill>
                  </a:rPr>
                  <a:t>DETRAZIONE RIPARTITA IN </a:t>
                </a:r>
                <a:r>
                  <a:rPr lang="it-IT" sz="1400" b="1" kern="1200" dirty="0" smtClean="0">
                    <a:solidFill>
                      <a:srgbClr val="C00000"/>
                    </a:solidFill>
                  </a:rPr>
                  <a:t>5 QUOTE ANNUALI</a:t>
                </a:r>
                <a:endParaRPr lang="it-IT" sz="1400" kern="1200" dirty="0">
                  <a:solidFill>
                    <a:srgbClr val="C00000"/>
                  </a:solidFill>
                </a:endParaRPr>
              </a:p>
            </p:txBody>
          </p:sp>
        </p:grp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36" y="1412776"/>
              <a:ext cx="2364197" cy="1512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199404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9549" y="6486435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28" name="Rettangolo 27">
            <a:extLst>
              <a:ext uri="{FF2B5EF4-FFF2-40B4-BE49-F238E27FC236}">
                <a16:creationId xmlns="" xmlns:a16="http://schemas.microsoft.com/office/drawing/2014/main" id="{97C2FB69-934E-F744-A4D3-0E9A1A489FCE}"/>
              </a:ext>
            </a:extLst>
          </p:cNvPr>
          <p:cNvSpPr/>
          <p:nvPr/>
        </p:nvSpPr>
        <p:spPr>
          <a:xfrm>
            <a:off x="743359" y="3095669"/>
            <a:ext cx="8077113" cy="227754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condomini</a:t>
            </a:r>
            <a:endParaRPr lang="it-IT" sz="1300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3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persone </a:t>
            </a: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fisiche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non esercenti attività d’impresa, arti o professioni</a:t>
            </a:r>
            <a:endParaRPr lang="it-IT" sz="1300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3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istituti autonomi case popolari</a:t>
            </a:r>
            <a:r>
              <a:rPr lang="it-IT" sz="13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it-IT" sz="13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IACP) o enti con stesse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finalità (</a:t>
            </a: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anche per le spese dal 1.1.2022 al 30.6.22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 caso di </a:t>
            </a: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ECOBONUS</a:t>
            </a:r>
            <a:endParaRPr lang="it-IT" sz="1300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3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cooperative a proprietà </a:t>
            </a: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indivisa</a:t>
            </a:r>
            <a:endParaRPr lang="it-IT" sz="1300" dirty="0" smtClean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terzo settore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(organizzazioni non lucrative di attività sociale, organizzazioni di volontariato, associazioni di promozione sociale)</a:t>
            </a:r>
            <a:endParaRPr lang="it-IT" sz="1300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it-IT" sz="13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associazioni e società </a:t>
            </a: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sportive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dilettantistiche </a:t>
            </a:r>
            <a:r>
              <a:rPr lang="it-IT" sz="13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limitatamente ai lavori destinati ai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soli immobili </a:t>
            </a:r>
            <a:r>
              <a:rPr lang="it-IT" sz="13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o parti di immobili adibiti </a:t>
            </a:r>
            <a:r>
              <a:rPr lang="it-IT" sz="13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it-IT" sz="13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spogliatoi</a:t>
            </a:r>
            <a:endParaRPr lang="it-IT" sz="1300" b="1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3131840" y="2895614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BENEFICIARI</a:t>
            </a:r>
            <a:endParaRPr lang="it-IT" sz="20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ttangolo 11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Superbonus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827584" y="5797713"/>
            <a:ext cx="7776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it-IT" sz="1200" b="1" i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 titolari di reddito di impresa e gli esercenti arti e professioni.</a:t>
            </a:r>
            <a:r>
              <a:rPr lang="it-IT" sz="1200" b="1" i="1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Salvo per le spese </a:t>
            </a:r>
            <a:r>
              <a:rPr lang="it-IT" sz="1200" b="1" i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per interventi </a:t>
            </a:r>
            <a:r>
              <a:rPr lang="it-IT" sz="1200" b="1" i="1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condominiali in qualità di condòmini. In tal caso, le unità non residenziali </a:t>
            </a:r>
            <a:r>
              <a:rPr lang="it-IT" sz="1200" b="1" i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(es. strumentali) </a:t>
            </a:r>
            <a:r>
              <a:rPr lang="it-IT" sz="1200" b="1" i="1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rientrano nella detrazione s</a:t>
            </a:r>
            <a:r>
              <a:rPr lang="it-IT" sz="1200" b="1" i="1" u="sng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olo se gli interventi vengono effettuati in edifici a prevalente destinazione residenziale</a:t>
            </a:r>
            <a:r>
              <a:rPr lang="it-IT" sz="1200" b="1" i="1" u="sng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(superficie complessiva delle unità residenziali superiore al 50%)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339752" y="5405154"/>
            <a:ext cx="4536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SOGGETTI ESCLUSI</a:t>
            </a:r>
            <a:endParaRPr lang="it-IT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" name="Gruppo 12"/>
          <p:cNvGrpSpPr/>
          <p:nvPr/>
        </p:nvGrpSpPr>
        <p:grpSpPr>
          <a:xfrm>
            <a:off x="683568" y="1398527"/>
            <a:ext cx="8064896" cy="734329"/>
            <a:chOff x="0" y="0"/>
            <a:chExt cx="8064896" cy="734329"/>
          </a:xfrm>
        </p:grpSpPr>
        <p:sp>
          <p:nvSpPr>
            <p:cNvPr id="19" name="Rettangolo arrotondato 18"/>
            <p:cNvSpPr/>
            <p:nvPr/>
          </p:nvSpPr>
          <p:spPr>
            <a:xfrm>
              <a:off x="0" y="0"/>
              <a:ext cx="8064896" cy="734329"/>
            </a:xfrm>
            <a:prstGeom prst="roundRect">
              <a:avLst>
                <a:gd name="adj" fmla="val 10000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ettangolo 19"/>
            <p:cNvSpPr/>
            <p:nvPr/>
          </p:nvSpPr>
          <p:spPr>
            <a:xfrm>
              <a:off x="1686412" y="0"/>
              <a:ext cx="6378483" cy="7343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300" b="1" kern="12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SPESE SOSTENUTE  </a:t>
              </a:r>
            </a:p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300" b="1" kern="12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DAL </a:t>
              </a:r>
              <a:r>
                <a:rPr lang="it-IT" sz="1300" b="1" kern="12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 LUGLIO 2020 AL 31 DICEMBRE  2021</a:t>
              </a:r>
              <a:endParaRPr lang="it-IT" sz="1300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Rettangolo arrotondato 13"/>
          <p:cNvSpPr/>
          <p:nvPr/>
        </p:nvSpPr>
        <p:spPr>
          <a:xfrm>
            <a:off x="757000" y="1471959"/>
            <a:ext cx="1612979" cy="587463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6000" b="-1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5" name="Gruppo 14"/>
          <p:cNvGrpSpPr/>
          <p:nvPr/>
        </p:nvGrpSpPr>
        <p:grpSpPr>
          <a:xfrm>
            <a:off x="650872" y="2118607"/>
            <a:ext cx="8097592" cy="734329"/>
            <a:chOff x="0" y="807762"/>
            <a:chExt cx="8064896" cy="734329"/>
          </a:xfrm>
        </p:grpSpPr>
        <p:sp>
          <p:nvSpPr>
            <p:cNvPr id="17" name="Rettangolo arrotondato 16"/>
            <p:cNvSpPr/>
            <p:nvPr/>
          </p:nvSpPr>
          <p:spPr>
            <a:xfrm>
              <a:off x="0" y="807762"/>
              <a:ext cx="8064896" cy="734329"/>
            </a:xfrm>
            <a:prstGeom prst="roundRect">
              <a:avLst>
                <a:gd name="adj" fmla="val 10000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ttangolo 17"/>
            <p:cNvSpPr/>
            <p:nvPr/>
          </p:nvSpPr>
          <p:spPr>
            <a:xfrm>
              <a:off x="1686412" y="807762"/>
              <a:ext cx="6378483" cy="7343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300" b="1" kern="1200" dirty="0" smtClean="0">
                  <a:solidFill>
                    <a:schemeClr val="tx1"/>
                  </a:solidFill>
                </a:rPr>
                <a:t>DETRAZIONE RIPARTITA IN </a:t>
              </a:r>
              <a:r>
                <a:rPr lang="it-IT" sz="1300" b="1" kern="1200" dirty="0" smtClean="0">
                  <a:solidFill>
                    <a:srgbClr val="C00000"/>
                  </a:solidFill>
                </a:rPr>
                <a:t>5 QUOTE ANNUALI</a:t>
              </a:r>
              <a:endParaRPr lang="it-IT" sz="1300" kern="1200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ttangolo arrotondato 15"/>
          <p:cNvSpPr/>
          <p:nvPr/>
        </p:nvSpPr>
        <p:spPr>
          <a:xfrm>
            <a:off x="755576" y="2193465"/>
            <a:ext cx="1612979" cy="587463"/>
          </a:xfrm>
          <a:prstGeom prst="roundRect">
            <a:avLst>
              <a:gd name="adj" fmla="val 10000"/>
            </a:avLst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2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41921646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70664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43" y="1412776"/>
            <a:ext cx="978359" cy="88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597295" y="2205893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 24/E</a:t>
            </a:r>
          </a:p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agosto 2020 </a:t>
            </a:r>
            <a:endParaRPr lang="it-IT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http://inbiosystem.com/italy/wp-content/uploads/2015/03/freccia2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1434346" y="2633763"/>
            <a:ext cx="733645" cy="586153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15" name="CasellaDiTesto 14"/>
          <p:cNvSpPr txBox="1"/>
          <p:nvPr/>
        </p:nvSpPr>
        <p:spPr>
          <a:xfrm>
            <a:off x="2322651" y="2113559"/>
            <a:ext cx="6209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000000"/>
                </a:solidFill>
              </a:rPr>
              <a:t>il </a:t>
            </a:r>
            <a:r>
              <a:rPr 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condominio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inteso </a:t>
            </a:r>
            <a:r>
              <a:rPr lang="it-IT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 senso «civilistico» </a:t>
            </a:r>
            <a:r>
              <a:rPr lang="it-IT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- art</a:t>
            </a:r>
            <a:r>
              <a:rPr lang="it-IT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. 1117 </a:t>
            </a:r>
            <a:r>
              <a:rPr lang="it-IT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CC</a:t>
            </a:r>
            <a:endParaRPr lang="it-IT" b="1" dirty="0" smtClean="0">
              <a:solidFill>
                <a:srgbClr val="C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2771800" y="2801447"/>
            <a:ext cx="57606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b="1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No al </a:t>
            </a:r>
            <a:r>
              <a:rPr lang="it-IT" sz="1600" b="1" dirty="0" smtClean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Superbonus </a:t>
            </a:r>
            <a:r>
              <a:rPr lang="it-IT" sz="16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per </a:t>
            </a:r>
            <a:r>
              <a:rPr lang="it-IT" sz="16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interventi </a:t>
            </a:r>
            <a:r>
              <a:rPr lang="it-IT" sz="1600" b="1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su parti comuni a due o più unità distintamente accatastate </a:t>
            </a:r>
            <a:r>
              <a:rPr lang="it-IT" sz="16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 un edificio interamente posseduto da </a:t>
            </a:r>
            <a:r>
              <a:rPr lang="it-IT" sz="1600" b="1" dirty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un unico proprietario o in comproprietà</a:t>
            </a:r>
          </a:p>
        </p:txBody>
      </p:sp>
      <p:sp>
        <p:nvSpPr>
          <p:cNvPr id="23" name="Rettangolo 22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Superbonus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5" name="Elemento grafico 7" descr="Mano alzata">
            <a:extLst>
              <a:ext uri="{FF2B5EF4-FFF2-40B4-BE49-F238E27FC236}">
                <a16:creationId xmlns="" xmlns:a16="http://schemas.microsoft.com/office/drawing/2014/main" id="{F1C3F928-4D95-F542-92A6-C1B4596263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29484" y="2905158"/>
            <a:ext cx="565411" cy="565411"/>
          </a:xfrm>
          <a:prstGeom prst="rect">
            <a:avLst/>
          </a:prstGeom>
        </p:spPr>
      </p:pic>
      <p:grpSp>
        <p:nvGrpSpPr>
          <p:cNvPr id="16" name="Gruppo 15"/>
          <p:cNvGrpSpPr/>
          <p:nvPr/>
        </p:nvGrpSpPr>
        <p:grpSpPr>
          <a:xfrm>
            <a:off x="708584" y="4149080"/>
            <a:ext cx="7875235" cy="1371347"/>
            <a:chOff x="886384" y="1196752"/>
            <a:chExt cx="7875235" cy="1371347"/>
          </a:xfrm>
        </p:grpSpPr>
        <p:sp>
          <p:nvSpPr>
            <p:cNvPr id="17" name="CasellaDiTesto 16"/>
            <p:cNvSpPr txBox="1"/>
            <p:nvPr/>
          </p:nvSpPr>
          <p:spPr>
            <a:xfrm>
              <a:off x="2915816" y="1196752"/>
              <a:ext cx="5845803" cy="369332"/>
            </a:xfrm>
            <a:prstGeom prst="rect">
              <a:avLst/>
            </a:prstGeom>
            <a:solidFill>
              <a:srgbClr val="FF66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b="1" dirty="0" smtClean="0"/>
                <a:t>Concetto di condominio</a:t>
              </a:r>
              <a:endParaRPr lang="it-IT" b="1" dirty="0"/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2915816" y="1521659"/>
              <a:ext cx="5832648" cy="1046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550" b="1" dirty="0" smtClean="0">
                  <a:ea typeface="Verdana" panose="020B0604030504040204" pitchFamily="34" charset="0"/>
                </a:rPr>
                <a:t>No al Superbonus per interventi «trainati» e «trainanti» su unità immobiliari distintamente </a:t>
              </a:r>
              <a:r>
                <a:rPr lang="it-IT" sz="1550" b="1" dirty="0">
                  <a:ea typeface="Verdana" panose="020B0604030504040204" pitchFamily="34" charset="0"/>
                </a:rPr>
                <a:t>accatastate, in comproprietà </a:t>
              </a:r>
              <a:r>
                <a:rPr lang="it-IT" sz="1550" dirty="0">
                  <a:ea typeface="Verdana" panose="020B0604030504040204" pitchFamily="34" charset="0"/>
                </a:rPr>
                <a:t>fra più </a:t>
              </a:r>
              <a:r>
                <a:rPr lang="it-IT" sz="1550" dirty="0" smtClean="0">
                  <a:ea typeface="Verdana" panose="020B0604030504040204" pitchFamily="34" charset="0"/>
                </a:rPr>
                <a:t>soggetti. In quanto non si configura  il condominio</a:t>
              </a:r>
            </a:p>
          </p:txBody>
        </p:sp>
        <p:sp>
          <p:nvSpPr>
            <p:cNvPr id="26" name="Rettangolo 25"/>
            <p:cNvSpPr/>
            <p:nvPr/>
          </p:nvSpPr>
          <p:spPr>
            <a:xfrm>
              <a:off x="886384" y="1521659"/>
              <a:ext cx="1656184" cy="646331"/>
            </a:xfrm>
            <a:prstGeom prst="rect">
              <a:avLst/>
            </a:prstGeom>
            <a:solidFill>
              <a:srgbClr val="FF66FF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Risposta Interpello</a:t>
              </a:r>
            </a:p>
            <a:p>
              <a:pPr algn="ctr"/>
              <a:r>
                <a:rPr lang="it-IT" sz="12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329 </a:t>
              </a:r>
              <a:r>
                <a:rPr lang="it-IT" sz="12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del </a:t>
              </a:r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10 settembre 2020</a:t>
              </a:r>
              <a:endParaRPr lang="it-IT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CasellaDiTesto 26"/>
          <p:cNvSpPr txBox="1"/>
          <p:nvPr/>
        </p:nvSpPr>
        <p:spPr>
          <a:xfrm>
            <a:off x="3419872" y="1544265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BENEFICIARI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ttangolo 23"/>
          <p:cNvSpPr/>
          <p:nvPr/>
        </p:nvSpPr>
        <p:spPr>
          <a:xfrm>
            <a:off x="755576" y="5805264"/>
            <a:ext cx="1656184" cy="646331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2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AdE</a:t>
            </a:r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endParaRPr lang="it-IT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27 ottobre 2020 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2771800" y="5622920"/>
            <a:ext cx="5832648" cy="104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it-IT" sz="1550" b="1" dirty="0" smtClean="0"/>
              <a:t>Si alla </a:t>
            </a:r>
            <a:r>
              <a:rPr lang="it-IT" sz="1550" b="1" dirty="0"/>
              <a:t>possibilità per il proprietario di un edificio composto da più unità distintamente accatastate di donare al figlio una delle unità abitative prima dell'inizio dei lavori, </a:t>
            </a:r>
            <a:r>
              <a:rPr lang="it-IT" sz="1550" dirty="0" smtClean="0"/>
              <a:t>così da costituire </a:t>
            </a:r>
            <a:r>
              <a:rPr lang="it-IT" sz="1550" dirty="0"/>
              <a:t>un </a:t>
            </a:r>
            <a:r>
              <a:rPr lang="it-IT" sz="1550" dirty="0" smtClean="0"/>
              <a:t>condominio</a:t>
            </a:r>
            <a:endParaRPr lang="it-IT" sz="1550" i="1" dirty="0"/>
          </a:p>
        </p:txBody>
      </p:sp>
    </p:spTree>
    <p:extLst>
      <p:ext uri="{BB962C8B-B14F-4D97-AF65-F5344CB8AC3E}">
        <p14:creationId xmlns:p14="http://schemas.microsoft.com/office/powerpoint/2010/main" val="14178686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Superbonus al 110%</a:t>
            </a:r>
            <a:endParaRPr lang="it-IT" sz="32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5220072" y="1340768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b="1" dirty="0" smtClean="0"/>
          </a:p>
          <a:p>
            <a:endParaRPr lang="it-IT" dirty="0"/>
          </a:p>
        </p:txBody>
      </p:sp>
      <p:grpSp>
        <p:nvGrpSpPr>
          <p:cNvPr id="15" name="Gruppo 14"/>
          <p:cNvGrpSpPr/>
          <p:nvPr/>
        </p:nvGrpSpPr>
        <p:grpSpPr>
          <a:xfrm>
            <a:off x="827584" y="1556792"/>
            <a:ext cx="7934035" cy="2320518"/>
            <a:chOff x="827584" y="1340768"/>
            <a:chExt cx="7934035" cy="2320518"/>
          </a:xfrm>
        </p:grpSpPr>
        <p:sp>
          <p:nvSpPr>
            <p:cNvPr id="21" name="CasellaDiTesto 20"/>
            <p:cNvSpPr txBox="1"/>
            <p:nvPr/>
          </p:nvSpPr>
          <p:spPr>
            <a:xfrm>
              <a:off x="5220072" y="1340768"/>
              <a:ext cx="25922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t-IT" b="1" dirty="0" smtClean="0"/>
            </a:p>
            <a:p>
              <a:endParaRPr lang="it-IT" dirty="0"/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2915816" y="1663933"/>
              <a:ext cx="5845803" cy="338554"/>
            </a:xfrm>
            <a:prstGeom prst="rect">
              <a:avLst/>
            </a:prstGeom>
            <a:solidFill>
              <a:srgbClr val="FFCC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b="1" dirty="0" smtClean="0"/>
                <a:t>Comodato d’uso  e tinteggiatura della facciata</a:t>
              </a:r>
              <a:endParaRPr lang="it-IT" sz="1600" b="1" dirty="0"/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2900040" y="2060848"/>
              <a:ext cx="5832648" cy="16004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400" b="1" dirty="0" smtClean="0">
                  <a:ea typeface="Verdana" panose="020B0604030504040204" pitchFamily="34" charset="0"/>
                </a:rPr>
                <a:t>Si al </a:t>
              </a:r>
              <a:r>
                <a:rPr lang="it-IT" sz="1400" b="1" dirty="0">
                  <a:ea typeface="Verdana" panose="020B0604030504040204" pitchFamily="34" charset="0"/>
                </a:rPr>
                <a:t>S</a:t>
              </a:r>
              <a:r>
                <a:rPr lang="it-IT" sz="1400" b="1" dirty="0" smtClean="0">
                  <a:ea typeface="Verdana" panose="020B0604030504040204" pitchFamily="34" charset="0"/>
                </a:rPr>
                <a:t>uperbonus per il detentore dell’immobile anche </a:t>
              </a:r>
              <a:r>
                <a:rPr lang="it-IT" sz="1400" b="1" dirty="0">
                  <a:ea typeface="Verdana" panose="020B0604030504040204" pitchFamily="34" charset="0"/>
                </a:rPr>
                <a:t>in </a:t>
              </a:r>
              <a:r>
                <a:rPr lang="it-IT" sz="1400" b="1" dirty="0" smtClean="0">
                  <a:ea typeface="Verdana" panose="020B0604030504040204" pitchFamily="34" charset="0"/>
                </a:rPr>
                <a:t>comodato purché il contratto sia </a:t>
              </a:r>
              <a:r>
                <a:rPr lang="it-IT" sz="1400" b="1" dirty="0">
                  <a:ea typeface="Verdana" panose="020B0604030504040204" pitchFamily="34" charset="0"/>
                </a:rPr>
                <a:t>regolarmente registrato </a:t>
              </a:r>
              <a:r>
                <a:rPr lang="it-IT" sz="1400" b="1" dirty="0" smtClean="0">
                  <a:ea typeface="Verdana" panose="020B0604030504040204" pitchFamily="34" charset="0"/>
                </a:rPr>
                <a:t>all’inizio </a:t>
              </a:r>
              <a:r>
                <a:rPr lang="it-IT" sz="1400" b="1" dirty="0">
                  <a:ea typeface="Verdana" panose="020B0604030504040204" pitchFamily="34" charset="0"/>
                </a:rPr>
                <a:t>dei lavori </a:t>
              </a:r>
              <a:r>
                <a:rPr lang="it-IT" sz="1400" b="1" dirty="0" smtClean="0">
                  <a:ea typeface="Verdana" panose="020B0604030504040204" pitchFamily="34" charset="0"/>
                </a:rPr>
                <a:t>o al </a:t>
              </a:r>
              <a:r>
                <a:rPr lang="it-IT" sz="1400" b="1" dirty="0">
                  <a:ea typeface="Verdana" panose="020B0604030504040204" pitchFamily="34" charset="0"/>
                </a:rPr>
                <a:t>momento del sostenimento delle spese</a:t>
              </a:r>
              <a:r>
                <a:rPr lang="it-IT" sz="1400" dirty="0">
                  <a:ea typeface="Verdana" panose="020B0604030504040204" pitchFamily="34" charset="0"/>
                </a:rPr>
                <a:t> se antecedente, e che il comodatario </a:t>
              </a:r>
              <a:r>
                <a:rPr lang="it-IT" sz="1400" dirty="0" smtClean="0">
                  <a:ea typeface="Verdana" panose="020B0604030504040204" pitchFamily="34" charset="0"/>
                </a:rPr>
                <a:t>abbia il consenso </a:t>
              </a:r>
              <a:r>
                <a:rPr lang="it-IT" sz="1400" dirty="0">
                  <a:ea typeface="Verdana" panose="020B0604030504040204" pitchFamily="34" charset="0"/>
                </a:rPr>
                <a:t>all'esecuzione dei lavori da parte del </a:t>
              </a:r>
              <a:r>
                <a:rPr lang="it-IT" sz="1400" dirty="0" smtClean="0">
                  <a:ea typeface="Verdana" panose="020B0604030504040204" pitchFamily="34" charset="0"/>
                </a:rPr>
                <a:t>proprietario. No al Superbonus per la tinteggiatura della facciata.</a:t>
              </a:r>
              <a:endParaRPr lang="it-IT" sz="1400" dirty="0"/>
            </a:p>
          </p:txBody>
        </p:sp>
        <p:grpSp>
          <p:nvGrpSpPr>
            <p:cNvPr id="28" name="Gruppo 27"/>
            <p:cNvGrpSpPr/>
            <p:nvPr/>
          </p:nvGrpSpPr>
          <p:grpSpPr>
            <a:xfrm>
              <a:off x="827584" y="1663933"/>
              <a:ext cx="1656184" cy="1475294"/>
              <a:chOff x="563511" y="1483371"/>
              <a:chExt cx="1656184" cy="1475294"/>
            </a:xfrm>
            <a:solidFill>
              <a:srgbClr val="D1DAFF"/>
            </a:solidFill>
          </p:grpSpPr>
          <p:pic>
            <p:nvPicPr>
              <p:cNvPr id="29" name="Picture 2" descr="C:\Users\MezzettiC\Desktop\entrat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9344" y="1483371"/>
                <a:ext cx="892086" cy="80348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30" name="Rettangolo 29"/>
              <p:cNvSpPr/>
              <p:nvPr/>
            </p:nvSpPr>
            <p:spPr>
              <a:xfrm>
                <a:off x="563511" y="2312334"/>
                <a:ext cx="1656184" cy="646331"/>
              </a:xfrm>
              <a:prstGeom prst="rect">
                <a:avLst/>
              </a:prstGeom>
              <a:solidFill>
                <a:srgbClr val="FFCCFF"/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Risposta Interpello</a:t>
                </a:r>
              </a:p>
              <a:p>
                <a:pPr algn="ctr"/>
                <a:r>
                  <a:rPr lang="it-IT" sz="1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 327 </a:t>
                </a:r>
                <a:r>
                  <a:rPr lang="it-IT" sz="1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del 9 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settembre 2020</a:t>
                </a:r>
                <a:endParaRPr lang="it-IT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2" name="CasellaDiTesto 11"/>
          <p:cNvSpPr txBox="1"/>
          <p:nvPr/>
        </p:nvSpPr>
        <p:spPr>
          <a:xfrm>
            <a:off x="3707904" y="141277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BENEFICIARI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4" name="Gruppo 13"/>
          <p:cNvGrpSpPr/>
          <p:nvPr/>
        </p:nvGrpSpPr>
        <p:grpSpPr>
          <a:xfrm>
            <a:off x="839451" y="4005064"/>
            <a:ext cx="7900251" cy="1566466"/>
            <a:chOff x="861368" y="1663933"/>
            <a:chExt cx="7900251" cy="1566466"/>
          </a:xfrm>
        </p:grpSpPr>
        <p:sp>
          <p:nvSpPr>
            <p:cNvPr id="16" name="CasellaDiTesto 15"/>
            <p:cNvSpPr txBox="1"/>
            <p:nvPr/>
          </p:nvSpPr>
          <p:spPr>
            <a:xfrm>
              <a:off x="2915816" y="1663933"/>
              <a:ext cx="5845803" cy="338554"/>
            </a:xfrm>
            <a:prstGeom prst="rect">
              <a:avLst/>
            </a:prstGeom>
            <a:solidFill>
              <a:srgbClr val="FFCC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b="1" dirty="0" smtClean="0"/>
                <a:t>Soggetto non residente</a:t>
              </a:r>
              <a:endParaRPr lang="it-IT" sz="1600" b="1" dirty="0"/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2915816" y="2060848"/>
              <a:ext cx="5832648" cy="11695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400" b="1" dirty="0" smtClean="0">
                  <a:ea typeface="Verdana" panose="020B0604030504040204" pitchFamily="34" charset="0"/>
                </a:rPr>
                <a:t>Ok all’Ecobonus </a:t>
              </a:r>
              <a:r>
                <a:rPr lang="it-IT" sz="1400" b="1" dirty="0">
                  <a:ea typeface="Verdana" panose="020B0604030504040204" pitchFamily="34" charset="0"/>
                </a:rPr>
                <a:t>potenziato al 110% </a:t>
              </a:r>
              <a:r>
                <a:rPr lang="it-IT" sz="1400" b="1" dirty="0" smtClean="0">
                  <a:ea typeface="Verdana" panose="020B0604030504040204" pitchFamily="34" charset="0"/>
                </a:rPr>
                <a:t>al </a:t>
              </a:r>
              <a:r>
                <a:rPr lang="it-IT" sz="1400" b="1" dirty="0" err="1">
                  <a:ea typeface="Verdana" panose="020B0604030504040204" pitchFamily="34" charset="0"/>
                </a:rPr>
                <a:t>condòmino</a:t>
              </a:r>
              <a:r>
                <a:rPr lang="it-IT" sz="1400" b="1" dirty="0">
                  <a:ea typeface="Verdana" panose="020B0604030504040204" pitchFamily="34" charset="0"/>
                </a:rPr>
                <a:t> non residente</a:t>
              </a:r>
              <a:r>
                <a:rPr lang="it-IT" sz="1400" dirty="0">
                  <a:ea typeface="Verdana" panose="020B0604030504040204" pitchFamily="34" charset="0"/>
                </a:rPr>
                <a:t>, proprietario di un’unita immobiliare in un condominio </a:t>
              </a:r>
              <a:r>
                <a:rPr lang="it-IT" sz="1400" dirty="0" smtClean="0">
                  <a:ea typeface="Verdana" panose="020B0604030504040204" pitchFamily="34" charset="0"/>
                </a:rPr>
                <a:t>su cui verranno </a:t>
              </a:r>
              <a:r>
                <a:rPr lang="it-IT" sz="1400" dirty="0">
                  <a:ea typeface="Verdana" panose="020B0604030504040204" pitchFamily="34" charset="0"/>
                </a:rPr>
                <a:t>effettuati gli </a:t>
              </a:r>
              <a:r>
                <a:rPr lang="it-IT" sz="1400" dirty="0" smtClean="0">
                  <a:ea typeface="Verdana" panose="020B0604030504040204" pitchFamily="34" charset="0"/>
                </a:rPr>
                <a:t>interventi. In mancanza </a:t>
              </a:r>
              <a:r>
                <a:rPr lang="it-IT" sz="1400" dirty="0">
                  <a:ea typeface="Verdana" panose="020B0604030504040204" pitchFamily="34" charset="0"/>
                </a:rPr>
                <a:t>di </a:t>
              </a:r>
              <a:r>
                <a:rPr lang="it-IT" sz="1400" dirty="0" smtClean="0">
                  <a:ea typeface="Verdana" panose="020B0604030504040204" pitchFamily="34" charset="0"/>
                </a:rPr>
                <a:t>imposta lorda, </a:t>
              </a:r>
              <a:r>
                <a:rPr lang="it-IT" sz="1400" b="1" dirty="0" smtClean="0">
                  <a:ea typeface="Verdana" panose="020B0604030504040204" pitchFamily="34" charset="0"/>
                </a:rPr>
                <a:t>il </a:t>
              </a:r>
              <a:r>
                <a:rPr lang="it-IT" sz="1400" b="1" dirty="0" err="1">
                  <a:ea typeface="Verdana" panose="020B0604030504040204" pitchFamily="34" charset="0"/>
                </a:rPr>
                <a:t>condòmino</a:t>
              </a:r>
              <a:r>
                <a:rPr lang="it-IT" sz="1400" b="1" dirty="0">
                  <a:ea typeface="Verdana" panose="020B0604030504040204" pitchFamily="34" charset="0"/>
                </a:rPr>
                <a:t> </a:t>
              </a:r>
              <a:r>
                <a:rPr lang="it-IT" sz="1400" b="1" dirty="0" smtClean="0">
                  <a:ea typeface="Verdana" panose="020B0604030504040204" pitchFamily="34" charset="0"/>
                </a:rPr>
                <a:t>fruisce del bonus tramite lo </a:t>
              </a:r>
              <a:r>
                <a:rPr lang="it-IT" sz="1400" b="1" dirty="0">
                  <a:ea typeface="Verdana" panose="020B0604030504040204" pitchFamily="34" charset="0"/>
                </a:rPr>
                <a:t>sconto in fattura o la cessione del </a:t>
              </a:r>
              <a:r>
                <a:rPr lang="it-IT" sz="1400" b="1" dirty="0" smtClean="0">
                  <a:ea typeface="Verdana" panose="020B0604030504040204" pitchFamily="34" charset="0"/>
                </a:rPr>
                <a:t>credito</a:t>
              </a:r>
              <a:endParaRPr lang="it-IT" sz="1400" b="1" dirty="0">
                <a:ea typeface="Verdana" panose="020B0604030504040204" pitchFamily="34" charset="0"/>
              </a:endParaRPr>
            </a:p>
          </p:txBody>
        </p:sp>
        <p:sp>
          <p:nvSpPr>
            <p:cNvPr id="20" name="Rettangolo 19"/>
            <p:cNvSpPr/>
            <p:nvPr/>
          </p:nvSpPr>
          <p:spPr>
            <a:xfrm>
              <a:off x="861368" y="2219476"/>
              <a:ext cx="1656184" cy="646331"/>
            </a:xfrm>
            <a:prstGeom prst="rect">
              <a:avLst/>
            </a:prstGeom>
            <a:solidFill>
              <a:srgbClr val="FFCCFF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Risposta Interpello</a:t>
              </a:r>
            </a:p>
            <a:p>
              <a:pPr algn="ctr"/>
              <a:r>
                <a:rPr lang="it-IT" sz="12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500 </a:t>
              </a:r>
              <a:r>
                <a:rPr lang="it-IT" sz="12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del </a:t>
              </a:r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27 ottobre 2020</a:t>
              </a:r>
              <a:endParaRPr lang="it-IT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Rettangolo 23"/>
          <p:cNvSpPr/>
          <p:nvPr/>
        </p:nvSpPr>
        <p:spPr>
          <a:xfrm>
            <a:off x="827584" y="5879013"/>
            <a:ext cx="1656184" cy="646331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</a:p>
          <a:p>
            <a:pPr algn="ctr"/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. 24/E </a:t>
            </a:r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8 agosto 2020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asellaDiTesto 25"/>
          <p:cNvSpPr txBox="1"/>
          <p:nvPr/>
        </p:nvSpPr>
        <p:spPr>
          <a:xfrm>
            <a:off x="2928971" y="5643825"/>
            <a:ext cx="5832648" cy="11695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/>
              <a:t>No </a:t>
            </a:r>
            <a:r>
              <a:rPr lang="it-IT" sz="1400" b="1" dirty="0" smtClean="0"/>
              <a:t>ai </a:t>
            </a:r>
            <a:r>
              <a:rPr lang="it-IT" sz="1400" b="1" dirty="0" err="1" smtClean="0"/>
              <a:t>Superbonus</a:t>
            </a:r>
            <a:r>
              <a:rPr lang="it-IT" sz="1400" b="1" dirty="0" smtClean="0"/>
              <a:t> </a:t>
            </a:r>
            <a:r>
              <a:rPr lang="it-IT" sz="1400" b="1" dirty="0"/>
              <a:t>(nemmeno </a:t>
            </a:r>
            <a:r>
              <a:rPr lang="it-IT" sz="1400" b="1" dirty="0" smtClean="0"/>
              <a:t>tramite cessione/sconto</a:t>
            </a:r>
            <a:r>
              <a:rPr lang="it-IT" sz="1400" b="1" dirty="0"/>
              <a:t>) per soggetto </a:t>
            </a:r>
            <a:r>
              <a:rPr lang="it-IT" sz="1400" b="1" dirty="0" smtClean="0"/>
              <a:t>non residente detentore </a:t>
            </a:r>
            <a:r>
              <a:rPr lang="it-IT" sz="1400" dirty="0" smtClean="0"/>
              <a:t>(locatario/comodatario)</a:t>
            </a:r>
            <a:r>
              <a:rPr lang="it-IT" sz="1400" dirty="0"/>
              <a:t> </a:t>
            </a:r>
            <a:r>
              <a:rPr lang="it-IT" sz="1400" b="1" dirty="0" smtClean="0"/>
              <a:t>dell’immobile </a:t>
            </a:r>
            <a:r>
              <a:rPr lang="it-IT" sz="1400" dirty="0"/>
              <a:t>(in questo caso, il soggetto non possiede </a:t>
            </a:r>
            <a:r>
              <a:rPr lang="it-IT" sz="1400" dirty="0" smtClean="0"/>
              <a:t>alcun </a:t>
            </a:r>
            <a:r>
              <a:rPr lang="it-IT" sz="1400" dirty="0"/>
              <a:t>reddito potenzialmente imponibile in Italia)</a:t>
            </a:r>
          </a:p>
        </p:txBody>
      </p:sp>
      <p:sp>
        <p:nvSpPr>
          <p:cNvPr id="31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70664" y="6523603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831530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9549" y="6596757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graphicFrame>
        <p:nvGraphicFramePr>
          <p:cNvPr id="5" name="Diagramma 4"/>
          <p:cNvGraphicFramePr/>
          <p:nvPr>
            <p:extLst>
              <p:ext uri="{D42A27DB-BD31-4B8C-83A1-F6EECF244321}">
                <p14:modId xmlns:p14="http://schemas.microsoft.com/office/powerpoint/2010/main" val="3048501512"/>
              </p:ext>
            </p:extLst>
          </p:nvPr>
        </p:nvGraphicFramePr>
        <p:xfrm>
          <a:off x="899592" y="1412776"/>
          <a:ext cx="8064896" cy="1542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755576" y="3356992"/>
            <a:ext cx="8208912" cy="161582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parti comuni di edifici </a:t>
            </a:r>
            <a:r>
              <a:rPr lang="it-IT" sz="1400" u="sng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residenziali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in condominio (più del 50% della superficie destinata ad abitazioni)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edifici </a:t>
            </a:r>
            <a:r>
              <a:rPr lang="it-IT" sz="1400" u="sng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residenziali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unifamiliari e </a:t>
            </a:r>
            <a:r>
              <a:rPr lang="it-IT" sz="14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pertinenze (</a:t>
            </a:r>
            <a:r>
              <a:rPr lang="it-IT" sz="14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max</a:t>
            </a:r>
            <a:r>
              <a:rPr lang="it-IT" sz="14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2 in caso di </a:t>
            </a:r>
            <a:r>
              <a:rPr lang="it-IT" sz="14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Ecobonus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unità immobiliari </a:t>
            </a:r>
            <a:r>
              <a:rPr lang="it-IT" sz="1400" u="sng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residenziali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i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funzionalmente indipendenti e con uno o più accesso autonomi dall’esterno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site in edifici plurifamiliari </a:t>
            </a:r>
            <a:r>
              <a:rPr lang="it-IT" sz="14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it-IT" sz="14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max</a:t>
            </a:r>
            <a:r>
              <a:rPr lang="it-IT" sz="14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2 in caso di </a:t>
            </a:r>
            <a:r>
              <a:rPr lang="it-IT" sz="14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Ecobonus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ü"/>
            </a:pP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singole </a:t>
            </a:r>
            <a:r>
              <a:rPr lang="it-IT" sz="14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unità immobiliari </a:t>
            </a:r>
            <a:r>
              <a:rPr lang="it-IT" sz="1400" u="sng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residenziali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e </a:t>
            </a:r>
            <a:r>
              <a:rPr lang="it-IT" sz="14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pertinenze (</a:t>
            </a:r>
            <a:r>
              <a:rPr lang="it-IT" sz="14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max</a:t>
            </a:r>
            <a:r>
              <a:rPr lang="it-IT" sz="14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2 in caso di </a:t>
            </a:r>
            <a:r>
              <a:rPr lang="it-IT" sz="14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Ecobonus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it-IT" sz="1400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755576" y="4994012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it-IT" sz="14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Sono </a:t>
            </a:r>
            <a:r>
              <a:rPr lang="it-IT" sz="1400" b="1" i="1" u="sng" dirty="0" smtClean="0">
                <a:solidFill>
                  <a:srgbClr val="C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escluse</a:t>
            </a:r>
            <a:r>
              <a:rPr lang="it-IT" sz="14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le unità immobiliari </a:t>
            </a:r>
            <a:r>
              <a:rPr lang="it-IT" sz="1400" b="1" dirty="0">
                <a:solidFill>
                  <a:srgbClr val="000000"/>
                </a:solidFill>
              </a:rPr>
              <a:t>(cd. Abitazioni di lusso</a:t>
            </a:r>
            <a:r>
              <a:rPr lang="it-IT" sz="1400" b="1" dirty="0" smtClean="0">
                <a:solidFill>
                  <a:srgbClr val="000000"/>
                </a:solidFill>
              </a:rPr>
              <a:t>) </a:t>
            </a:r>
            <a:r>
              <a:rPr lang="it-IT" sz="1400" b="1" i="1" dirty="0" smtClean="0">
                <a:solidFill>
                  <a:srgbClr val="C00000"/>
                </a:solidFill>
              </a:rPr>
              <a:t>accatastate </a:t>
            </a:r>
            <a:r>
              <a:rPr lang="it-IT" sz="1400" b="1" i="1" dirty="0">
                <a:solidFill>
                  <a:srgbClr val="C00000"/>
                </a:solidFill>
              </a:rPr>
              <a:t>in una delle categorie A1 A8 e </a:t>
            </a:r>
            <a:r>
              <a:rPr lang="it-IT" sz="1400" b="1" i="1" dirty="0" smtClean="0">
                <a:solidFill>
                  <a:srgbClr val="C00000"/>
                </a:solidFill>
              </a:rPr>
              <a:t>A9 (salvo A9 aperte al pubblico - art.80 DL 104/2020)</a:t>
            </a:r>
            <a:endParaRPr lang="it-IT" sz="1400" b="1" dirty="0">
              <a:solidFill>
                <a:srgbClr val="00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573145" y="2996952"/>
            <a:ext cx="2413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IMMOBILI</a:t>
            </a:r>
            <a:endParaRPr lang="it-IT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Superbonus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26" name="Picture 2" descr="ᐈ Divertenti applausi vettore di stock, illustrazione applausi | scarica su  Depositphotos®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00" y="5661248"/>
            <a:ext cx="830736" cy="83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nbiosystem.com/italy/wp-content/uploads/2015/03/freccia2.p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38282" flipH="1">
            <a:off x="1944042" y="5906130"/>
            <a:ext cx="426772" cy="340974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4" name="Rettangolo 3"/>
          <p:cNvSpPr/>
          <p:nvPr/>
        </p:nvSpPr>
        <p:spPr>
          <a:xfrm>
            <a:off x="2483768" y="5517232"/>
            <a:ext cx="619964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300" b="1" dirty="0" smtClean="0"/>
              <a:t>Sono </a:t>
            </a:r>
            <a:r>
              <a:rPr lang="it-IT" sz="1300" b="1" dirty="0" smtClean="0">
                <a:solidFill>
                  <a:srgbClr val="C00000"/>
                </a:solidFill>
              </a:rPr>
              <a:t>incluse</a:t>
            </a:r>
            <a:r>
              <a:rPr lang="it-IT" sz="1300" b="1" dirty="0" smtClean="0"/>
              <a:t> le unità </a:t>
            </a:r>
            <a:r>
              <a:rPr lang="it-IT" sz="1300" b="1" dirty="0"/>
              <a:t>immobiliari “di lusso”, nella categoria catastale </a:t>
            </a:r>
            <a:r>
              <a:rPr lang="it-IT" sz="1300" b="1" dirty="0">
                <a:solidFill>
                  <a:srgbClr val="C00000"/>
                </a:solidFill>
              </a:rPr>
              <a:t>A/1, poste all’interno di un </a:t>
            </a:r>
            <a:r>
              <a:rPr lang="it-IT" sz="1300" b="1" dirty="0" smtClean="0">
                <a:solidFill>
                  <a:srgbClr val="C00000"/>
                </a:solidFill>
              </a:rPr>
              <a:t>condominio,  </a:t>
            </a:r>
            <a:r>
              <a:rPr lang="it-IT" sz="1300" b="1" u="sng" dirty="0" smtClean="0">
                <a:solidFill>
                  <a:srgbClr val="C00000"/>
                </a:solidFill>
              </a:rPr>
              <a:t>SOLO</a:t>
            </a:r>
            <a:r>
              <a:rPr lang="it-IT" sz="1300" b="1" dirty="0" smtClean="0">
                <a:solidFill>
                  <a:srgbClr val="C00000"/>
                </a:solidFill>
              </a:rPr>
              <a:t> per </a:t>
            </a:r>
            <a:r>
              <a:rPr lang="it-IT" sz="1300" b="1" dirty="0">
                <a:solidFill>
                  <a:srgbClr val="C00000"/>
                </a:solidFill>
              </a:rPr>
              <a:t>gli interventi </a:t>
            </a:r>
            <a:r>
              <a:rPr lang="it-IT" sz="1300" b="1" dirty="0" smtClean="0">
                <a:solidFill>
                  <a:srgbClr val="C00000"/>
                </a:solidFill>
              </a:rPr>
              <a:t>sulle </a:t>
            </a:r>
            <a:r>
              <a:rPr lang="it-IT" sz="1300" b="1" dirty="0">
                <a:solidFill>
                  <a:srgbClr val="C00000"/>
                </a:solidFill>
              </a:rPr>
              <a:t>parti </a:t>
            </a:r>
            <a:r>
              <a:rPr lang="it-IT" sz="1300" b="1" dirty="0" smtClean="0">
                <a:solidFill>
                  <a:srgbClr val="C00000"/>
                </a:solidFill>
              </a:rPr>
              <a:t>comuni </a:t>
            </a:r>
            <a:r>
              <a:rPr lang="it-IT" sz="1300" i="1" dirty="0" smtClean="0"/>
              <a:t>– FAQ </a:t>
            </a:r>
            <a:r>
              <a:rPr lang="it-IT" sz="1300" i="1" dirty="0" err="1" smtClean="0"/>
              <a:t>AdE</a:t>
            </a:r>
            <a:r>
              <a:rPr lang="it-IT" sz="1300" i="1" dirty="0" smtClean="0"/>
              <a:t> del 30.09.2020</a:t>
            </a:r>
            <a:endParaRPr lang="it-IT" sz="1300" i="1" dirty="0"/>
          </a:p>
        </p:txBody>
      </p:sp>
      <p:sp>
        <p:nvSpPr>
          <p:cNvPr id="12" name="Rettangolo 11"/>
          <p:cNvSpPr/>
          <p:nvPr/>
        </p:nvSpPr>
        <p:spPr>
          <a:xfrm>
            <a:off x="2483768" y="6165304"/>
            <a:ext cx="619964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300" b="1" dirty="0" smtClean="0"/>
              <a:t>In ogni caso, per il </a:t>
            </a:r>
            <a:r>
              <a:rPr lang="it-IT" sz="1300" b="1" dirty="0" smtClean="0">
                <a:solidFill>
                  <a:srgbClr val="C00000"/>
                </a:solidFill>
              </a:rPr>
              <a:t>calcolo della «prevalente destinazione residenziale» dell’edificio</a:t>
            </a:r>
            <a:r>
              <a:rPr lang="it-IT" sz="1300" b="1" dirty="0" smtClean="0"/>
              <a:t>, si </a:t>
            </a:r>
            <a:r>
              <a:rPr lang="it-IT" sz="1300" b="1" dirty="0" smtClean="0">
                <a:solidFill>
                  <a:srgbClr val="C00000"/>
                </a:solidFill>
              </a:rPr>
              <a:t>considerano anche le abitazioni di lusso </a:t>
            </a:r>
            <a:r>
              <a:rPr lang="it-IT" sz="1300" i="1" dirty="0" smtClean="0"/>
              <a:t>– Risposta </a:t>
            </a:r>
            <a:r>
              <a:rPr lang="it-IT" sz="1300" i="1" dirty="0" err="1" smtClean="0"/>
              <a:t>AdE</a:t>
            </a:r>
            <a:r>
              <a:rPr lang="it-IT" sz="1300" i="1" dirty="0" smtClean="0"/>
              <a:t> </a:t>
            </a:r>
            <a:r>
              <a:rPr lang="it-IT" sz="1300" i="1" dirty="0" err="1" smtClean="0"/>
              <a:t>Telefisco</a:t>
            </a:r>
            <a:r>
              <a:rPr lang="it-IT" sz="1300" i="1" dirty="0" smtClean="0"/>
              <a:t> del 27.10.2020</a:t>
            </a:r>
            <a:endParaRPr lang="it-IT" sz="1300" i="1" dirty="0"/>
          </a:p>
        </p:txBody>
      </p:sp>
    </p:spTree>
    <p:extLst>
      <p:ext uri="{BB962C8B-B14F-4D97-AF65-F5344CB8AC3E}">
        <p14:creationId xmlns:p14="http://schemas.microsoft.com/office/powerpoint/2010/main" val="21427103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48" y="1515091"/>
            <a:ext cx="892086" cy="80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597295" y="2276872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 24/E</a:t>
            </a:r>
          </a:p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agosto 2020 </a:t>
            </a:r>
            <a:endParaRPr lang="it-IT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http://inbiosystem.com/italy/wp-content/uploads/2015/03/freccia2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1427278" y="2842586"/>
            <a:ext cx="733645" cy="586153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15" name="CasellaDiTesto 14"/>
          <p:cNvSpPr txBox="1"/>
          <p:nvPr/>
        </p:nvSpPr>
        <p:spPr>
          <a:xfrm>
            <a:off x="2322652" y="1916832"/>
            <a:ext cx="6281795" cy="210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l’edificio unifamiliare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</a:rPr>
              <a:t>inteso come </a:t>
            </a:r>
            <a:r>
              <a:rPr lang="it-IT" sz="1400" b="1" dirty="0" smtClean="0">
                <a:solidFill>
                  <a:srgbClr val="000000"/>
                </a:solidFill>
                <a:ea typeface="Verdana" panose="020B0604030504040204" pitchFamily="34" charset="0"/>
              </a:rPr>
              <a:t>unica unità immobiliare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</a:rPr>
              <a:t>di proprietà esclusiva, </a:t>
            </a:r>
            <a:r>
              <a:rPr lang="it-IT" sz="1400" b="1" dirty="0" smtClean="0">
                <a:solidFill>
                  <a:srgbClr val="000000"/>
                </a:solidFill>
                <a:ea typeface="Verdana" panose="020B0604030504040204" pitchFamily="34" charset="0"/>
              </a:rPr>
              <a:t>funzionalmente indipendente </a:t>
            </a:r>
            <a:r>
              <a:rPr lang="it-IT" sz="1400" i="1" dirty="0" smtClean="0">
                <a:solidFill>
                  <a:srgbClr val="000000"/>
                </a:solidFill>
                <a:ea typeface="Verdana" panose="020B0604030504040204" pitchFamily="34" charset="0"/>
              </a:rPr>
              <a:t>(dotata di istallazione e impianti di proprietà esclusiva)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</a:rPr>
              <a:t>con uno o più </a:t>
            </a:r>
            <a:r>
              <a:rPr lang="it-IT" sz="1400" b="1" dirty="0" smtClean="0">
                <a:solidFill>
                  <a:srgbClr val="000000"/>
                </a:solidFill>
                <a:ea typeface="Verdana" panose="020B0604030504040204" pitchFamily="34" charset="0"/>
              </a:rPr>
              <a:t>accessi autonomi dall’esterno </a:t>
            </a:r>
            <a:r>
              <a:rPr lang="it-IT" sz="1400" i="1" dirty="0" smtClean="0">
                <a:solidFill>
                  <a:srgbClr val="000000"/>
                </a:solidFill>
                <a:ea typeface="Verdana" panose="020B0604030504040204" pitchFamily="34" charset="0"/>
              </a:rPr>
              <a:t>(indipendenti e non comuni ad altre unità immobiliari, chiusi da cancello o portone di ingresso da strada, cortile o giardino)</a:t>
            </a:r>
            <a:r>
              <a:rPr lang="it-IT" sz="1400" b="1" dirty="0" smtClean="0">
                <a:solidFill>
                  <a:srgbClr val="000000"/>
                </a:solidFill>
                <a:ea typeface="Verdana" panose="020B0604030504040204" pitchFamily="34" charset="0"/>
              </a:rPr>
              <a:t>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</a:rPr>
              <a:t>e destinato ad abitazione di 1 nucleo familiare</a:t>
            </a:r>
          </a:p>
          <a:p>
            <a:pPr algn="just">
              <a:spcBef>
                <a:spcPts val="600"/>
              </a:spcBef>
            </a:pPr>
            <a:r>
              <a:rPr lang="it-IT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</a:rPr>
              <a:t>l</a:t>
            </a:r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</a:rPr>
              <a:t>e unità immobiliari </a:t>
            </a:r>
            <a:r>
              <a:rPr lang="it-IT" sz="1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funzionalmente indipendenti</a:t>
            </a:r>
            <a:r>
              <a:rPr lang="it-IT" sz="1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site </a:t>
            </a:r>
            <a:r>
              <a:rPr lang="it-IT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in edifici plurifamiliari</a:t>
            </a:r>
            <a:r>
              <a:rPr lang="it-IT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devono possedere entrambi i requisiti: </a:t>
            </a:r>
            <a:r>
              <a:rPr lang="it-IT" sz="1400" i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indipendenza funzionale </a:t>
            </a:r>
            <a:r>
              <a:rPr lang="it-IT" sz="1400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 </a:t>
            </a:r>
            <a:r>
              <a:rPr lang="it-IT" sz="1400" i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accessi autonomi</a:t>
            </a:r>
            <a:endParaRPr lang="it-IT" sz="1400" i="1" dirty="0" smtClean="0">
              <a:solidFill>
                <a:srgbClr val="000000"/>
              </a:solidFill>
              <a:ea typeface="Verdana" panose="020B0604030504040204" pitchFamily="34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2301492" y="4053260"/>
            <a:ext cx="64469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/>
              <a:t>per </a:t>
            </a:r>
            <a:r>
              <a:rPr lang="it-IT" sz="1400" b="1" dirty="0" smtClean="0">
                <a:solidFill>
                  <a:srgbClr val="C00000"/>
                </a:solidFill>
              </a:rPr>
              <a:t>«accesso </a:t>
            </a:r>
            <a:r>
              <a:rPr lang="it-IT" sz="1400" b="1" dirty="0">
                <a:solidFill>
                  <a:srgbClr val="C00000"/>
                </a:solidFill>
              </a:rPr>
              <a:t>autonomo </a:t>
            </a:r>
            <a:r>
              <a:rPr lang="it-IT" sz="1400" b="1" dirty="0" smtClean="0">
                <a:solidFill>
                  <a:srgbClr val="C00000"/>
                </a:solidFill>
              </a:rPr>
              <a:t>dall’esterno» </a:t>
            </a:r>
            <a:r>
              <a:rPr lang="it-IT" sz="1400" dirty="0"/>
              <a:t>si intende un </a:t>
            </a:r>
            <a:r>
              <a:rPr lang="it-IT" sz="1400" i="1" dirty="0"/>
              <a:t>accesso indipendente, non comune ad altre unità immobiliari, chiuso da cancello o portone d’ingresso che consenta l’accesso dalla strada o da cortile o da giardino </a:t>
            </a:r>
            <a:r>
              <a:rPr lang="it-IT" sz="1400" i="1" u="sng" dirty="0"/>
              <a:t>anche di proprietà non </a:t>
            </a:r>
            <a:r>
              <a:rPr lang="it-IT" sz="1400" i="1" u="sng" dirty="0" smtClean="0"/>
              <a:t>esclusiva</a:t>
            </a:r>
            <a:r>
              <a:rPr lang="it-IT" sz="1400" i="1" dirty="0" smtClean="0"/>
              <a:t> </a:t>
            </a:r>
            <a:r>
              <a:rPr lang="it-IT" sz="1100" b="1" i="1" dirty="0" smtClean="0">
                <a:solidFill>
                  <a:srgbClr val="C00000"/>
                </a:solidFill>
              </a:rPr>
              <a:t>(art.51, co.3-quater, DL 104/2020, convertito nella legge 126/2020</a:t>
            </a:r>
            <a:r>
              <a:rPr lang="it-IT" sz="1100" i="1" dirty="0" smtClean="0"/>
              <a:t>,</a:t>
            </a:r>
            <a:r>
              <a:rPr lang="it-IT" sz="1100" b="1" i="1" dirty="0" smtClean="0">
                <a:solidFill>
                  <a:srgbClr val="C00000"/>
                </a:solidFill>
              </a:rPr>
              <a:t> </a:t>
            </a:r>
            <a:r>
              <a:rPr lang="it-IT" sz="1100" i="1" dirty="0"/>
              <a:t>Risposta Interpello n. 524 del 4 novembre 2020)</a:t>
            </a:r>
            <a:endParaRPr lang="it-IT" sz="1100" i="1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3774849" y="1412776"/>
            <a:ext cx="2413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IMMOBILI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ttangolo 22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Superbonus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6" name="Picture 2" descr="ᐈ Divertenti applausi vettore di stock, illustrazione applausi | scarica su  Depositphotos®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019" y="4149080"/>
            <a:ext cx="784081" cy="78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tangolo 11"/>
          <p:cNvSpPr/>
          <p:nvPr/>
        </p:nvSpPr>
        <p:spPr>
          <a:xfrm>
            <a:off x="764342" y="5517232"/>
            <a:ext cx="1383568" cy="646331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MISE </a:t>
            </a:r>
            <a:r>
              <a:rPr lang="it-IT" sz="12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endParaRPr lang="it-IT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27 ottobre 2020 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2394660" y="5373216"/>
            <a:ext cx="6425812" cy="9541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it-IT" sz="1400" b="1" dirty="0" smtClean="0"/>
              <a:t>gli </a:t>
            </a:r>
            <a:r>
              <a:rPr lang="it-IT" sz="1400" b="1" dirty="0"/>
              <a:t>impianti fognari non rientrano tra quelli</a:t>
            </a:r>
            <a:r>
              <a:rPr lang="it-IT" sz="1400" dirty="0"/>
              <a:t> (acqua, riscaldamento, energia elettrica, gas) </a:t>
            </a:r>
            <a:r>
              <a:rPr lang="it-IT" sz="1400" b="1" dirty="0"/>
              <a:t>che determinano </a:t>
            </a:r>
            <a:r>
              <a:rPr lang="it-IT" sz="1400" b="1" i="1" dirty="0"/>
              <a:t>l</a:t>
            </a:r>
            <a:r>
              <a:rPr lang="it-IT" sz="1400" b="1" i="1" dirty="0" smtClean="0"/>
              <a:t>’«indipendenza funzionale» </a:t>
            </a:r>
            <a:r>
              <a:rPr lang="it-IT" sz="1400" dirty="0" smtClean="0"/>
              <a:t>(possono quindi essere comuni a più unità)</a:t>
            </a:r>
            <a:endParaRPr lang="it-IT" sz="1400" dirty="0"/>
          </a:p>
        </p:txBody>
      </p:sp>
      <p:sp>
        <p:nvSpPr>
          <p:cNvPr id="19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9549" y="6524749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230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Superbonus al 110%</a:t>
            </a:r>
            <a:endParaRPr lang="it-IT" sz="32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grpSp>
        <p:nvGrpSpPr>
          <p:cNvPr id="5" name="Gruppo 4"/>
          <p:cNvGrpSpPr/>
          <p:nvPr/>
        </p:nvGrpSpPr>
        <p:grpSpPr>
          <a:xfrm>
            <a:off x="827584" y="4221088"/>
            <a:ext cx="7937979" cy="1872208"/>
            <a:chOff x="827584" y="4221088"/>
            <a:chExt cx="7937979" cy="1872208"/>
          </a:xfrm>
        </p:grpSpPr>
        <p:grpSp>
          <p:nvGrpSpPr>
            <p:cNvPr id="22" name="Gruppo 21"/>
            <p:cNvGrpSpPr/>
            <p:nvPr/>
          </p:nvGrpSpPr>
          <p:grpSpPr>
            <a:xfrm>
              <a:off x="827584" y="4221088"/>
              <a:ext cx="1656184" cy="1432556"/>
              <a:chOff x="627336" y="1689414"/>
              <a:chExt cx="1656184" cy="1432556"/>
            </a:xfrm>
            <a:solidFill>
              <a:srgbClr val="D1DAFF"/>
            </a:solidFill>
          </p:grpSpPr>
          <p:pic>
            <p:nvPicPr>
              <p:cNvPr id="24" name="Picture 2" descr="C:\Users\MezzettiC\Desktop\entrat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9344" y="1689414"/>
                <a:ext cx="892086" cy="80348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26" name="Rettangolo 25"/>
              <p:cNvSpPr/>
              <p:nvPr/>
            </p:nvSpPr>
            <p:spPr>
              <a:xfrm>
                <a:off x="627336" y="2475639"/>
                <a:ext cx="1656184" cy="646331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Risposte </a:t>
                </a:r>
                <a:r>
                  <a:rPr lang="it-IT" sz="1200" b="1" i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AdE</a:t>
                </a:r>
                <a:endPara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it-IT" sz="1200" b="1" i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Telefisco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27 ottobre 2020</a:t>
                </a:r>
                <a:endParaRPr lang="it-IT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" name="CasellaDiTesto 2"/>
            <p:cNvSpPr txBox="1"/>
            <p:nvPr/>
          </p:nvSpPr>
          <p:spPr>
            <a:xfrm>
              <a:off x="2915816" y="4355812"/>
              <a:ext cx="5849747" cy="369332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t-IT" b="1" dirty="0" smtClean="0"/>
                <a:t>Unità non residenziali e immobili d’impresa</a:t>
              </a:r>
              <a:endParaRPr lang="it-IT" b="1" dirty="0"/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2932915" y="4769857"/>
              <a:ext cx="5832648" cy="13234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600" b="1" dirty="0" smtClean="0"/>
                <a:t>NO ai </a:t>
              </a:r>
              <a:r>
                <a:rPr lang="it-IT" sz="1600" b="1" i="1" dirty="0" err="1"/>
                <a:t>Superbonus</a:t>
              </a:r>
              <a:r>
                <a:rPr lang="it-IT" sz="1600" b="1" dirty="0"/>
                <a:t> </a:t>
              </a:r>
              <a:r>
                <a:rPr lang="it-IT" sz="1600" b="1" dirty="0" smtClean="0"/>
                <a:t>per </a:t>
              </a:r>
              <a:r>
                <a:rPr lang="it-IT" sz="1600" b="1" dirty="0"/>
                <a:t>interventi realizzati su immobili non residenziali</a:t>
              </a:r>
              <a:r>
                <a:rPr lang="it-IT" sz="1600" dirty="0"/>
                <a:t>, anche se posseduti da persone fisiche che non svolgono attività d’impresa, </a:t>
              </a:r>
              <a:r>
                <a:rPr lang="it-IT" sz="1600" b="1" dirty="0"/>
                <a:t>né per quelli eseguiti sugli immobili delle imprese </a:t>
              </a:r>
              <a:r>
                <a:rPr lang="it-IT" sz="1600" dirty="0"/>
                <a:t>(salvo che per lavori su parti comuni) </a:t>
              </a:r>
            </a:p>
          </p:txBody>
        </p:sp>
      </p:grpSp>
      <p:grpSp>
        <p:nvGrpSpPr>
          <p:cNvPr id="21" name="Gruppo 20"/>
          <p:cNvGrpSpPr/>
          <p:nvPr/>
        </p:nvGrpSpPr>
        <p:grpSpPr>
          <a:xfrm>
            <a:off x="797543" y="1844824"/>
            <a:ext cx="7968020" cy="2011000"/>
            <a:chOff x="797543" y="3995772"/>
            <a:chExt cx="7968020" cy="2011000"/>
          </a:xfrm>
        </p:grpSpPr>
        <p:sp>
          <p:nvSpPr>
            <p:cNvPr id="25" name="CasellaDiTesto 24"/>
            <p:cNvSpPr txBox="1"/>
            <p:nvPr/>
          </p:nvSpPr>
          <p:spPr>
            <a:xfrm>
              <a:off x="2915816" y="4437112"/>
              <a:ext cx="5832648" cy="15696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600" b="1" dirty="0"/>
                <a:t>Chi detiene l’unità immobiliare </a:t>
              </a:r>
              <a:r>
                <a:rPr lang="it-IT" sz="1600" dirty="0"/>
                <a:t>in base ad un contratto di locazione, anche finanziaria, o di comodato, regolarmente </a:t>
              </a:r>
              <a:r>
                <a:rPr lang="it-IT" sz="1600" dirty="0" smtClean="0"/>
                <a:t>registrato e sostiene le spese, </a:t>
              </a:r>
              <a:r>
                <a:rPr lang="it-IT" sz="1600" b="1" dirty="0"/>
                <a:t>può fruire </a:t>
              </a:r>
              <a:r>
                <a:rPr lang="it-IT" sz="1600" b="1" dirty="0" smtClean="0"/>
                <a:t>dell’</a:t>
              </a:r>
              <a:r>
                <a:rPr lang="it-IT" sz="1600" b="1" i="1" dirty="0" err="1" smtClean="0"/>
                <a:t>Ecobonus</a:t>
              </a:r>
              <a:r>
                <a:rPr lang="it-IT" sz="1600" b="1" dirty="0" smtClean="0"/>
                <a:t> al 110%, </a:t>
              </a:r>
              <a:r>
                <a:rPr lang="it-IT" sz="1600" b="1" dirty="0"/>
                <a:t>anche se il proprietario dell’immobile ne ha già fruito </a:t>
              </a:r>
              <a:r>
                <a:rPr lang="it-IT" sz="1600" dirty="0"/>
                <a:t>per interventi trainati </a:t>
              </a:r>
              <a:r>
                <a:rPr lang="it-IT" sz="1600" dirty="0" smtClean="0"/>
                <a:t>su </a:t>
              </a:r>
              <a:r>
                <a:rPr lang="it-IT" sz="1600" dirty="0"/>
                <a:t>altre 2 unità </a:t>
              </a:r>
              <a:r>
                <a:rPr lang="it-IT" sz="1600" dirty="0" smtClean="0"/>
                <a:t>immobiliari</a:t>
              </a:r>
              <a:endParaRPr lang="it-IT" sz="1600" dirty="0"/>
            </a:p>
          </p:txBody>
        </p:sp>
        <p:grpSp>
          <p:nvGrpSpPr>
            <p:cNvPr id="27" name="Gruppo 26"/>
            <p:cNvGrpSpPr/>
            <p:nvPr/>
          </p:nvGrpSpPr>
          <p:grpSpPr>
            <a:xfrm>
              <a:off x="797543" y="4080290"/>
              <a:ext cx="1656184" cy="1265147"/>
              <a:chOff x="597295" y="1548616"/>
              <a:chExt cx="1656184" cy="1265147"/>
            </a:xfrm>
            <a:solidFill>
              <a:srgbClr val="D1DAFF"/>
            </a:solidFill>
          </p:grpSpPr>
          <p:pic>
            <p:nvPicPr>
              <p:cNvPr id="29" name="Picture 2" descr="C:\Users\MezzettiC\Desktop\entrat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9344" y="1548616"/>
                <a:ext cx="892086" cy="80348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30" name="Rettangolo 29"/>
              <p:cNvSpPr/>
              <p:nvPr/>
            </p:nvSpPr>
            <p:spPr>
              <a:xfrm>
                <a:off x="597295" y="2352098"/>
                <a:ext cx="1656184" cy="461665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FAQ  del 30 settembre 2020</a:t>
                </a:r>
                <a:endParaRPr lang="it-IT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8" name="CasellaDiTesto 27"/>
            <p:cNvSpPr txBox="1"/>
            <p:nvPr/>
          </p:nvSpPr>
          <p:spPr>
            <a:xfrm>
              <a:off x="2915816" y="3995772"/>
              <a:ext cx="5849747" cy="36933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b="1" dirty="0" smtClean="0"/>
                <a:t>Eco al 110% </a:t>
              </a:r>
              <a:r>
                <a:rPr lang="it-IT" b="1" dirty="0" err="1" smtClean="0"/>
                <a:t>max</a:t>
              </a:r>
              <a:r>
                <a:rPr lang="it-IT" b="1" dirty="0" smtClean="0"/>
                <a:t> 2 unità per persona fisica</a:t>
              </a:r>
              <a:endParaRPr lang="it-IT" b="1" dirty="0"/>
            </a:p>
          </p:txBody>
        </p:sp>
      </p:grpSp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9549" y="6524749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873656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Superbonus al 110%</a:t>
            </a:r>
            <a:endParaRPr lang="it-IT" sz="32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grpSp>
        <p:nvGrpSpPr>
          <p:cNvPr id="5" name="Gruppo 4"/>
          <p:cNvGrpSpPr/>
          <p:nvPr/>
        </p:nvGrpSpPr>
        <p:grpSpPr>
          <a:xfrm>
            <a:off x="797543" y="4102046"/>
            <a:ext cx="7968020" cy="2192758"/>
            <a:chOff x="797543" y="4102046"/>
            <a:chExt cx="7968020" cy="2192758"/>
          </a:xfrm>
        </p:grpSpPr>
        <p:grpSp>
          <p:nvGrpSpPr>
            <p:cNvPr id="22" name="Gruppo 21"/>
            <p:cNvGrpSpPr/>
            <p:nvPr/>
          </p:nvGrpSpPr>
          <p:grpSpPr>
            <a:xfrm>
              <a:off x="797543" y="4102046"/>
              <a:ext cx="1656184" cy="1428057"/>
              <a:chOff x="597295" y="1570372"/>
              <a:chExt cx="1656184" cy="1428057"/>
            </a:xfrm>
            <a:solidFill>
              <a:srgbClr val="D1DAFF"/>
            </a:solidFill>
          </p:grpSpPr>
          <p:pic>
            <p:nvPicPr>
              <p:cNvPr id="24" name="Picture 2" descr="C:\Users\MezzettiC\Desktop\entrat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9344" y="1570372"/>
                <a:ext cx="892086" cy="80348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26" name="Rettangolo 25"/>
              <p:cNvSpPr/>
              <p:nvPr/>
            </p:nvSpPr>
            <p:spPr>
              <a:xfrm>
                <a:off x="597295" y="2352098"/>
                <a:ext cx="1656184" cy="646331"/>
              </a:xfrm>
              <a:prstGeom prst="rect">
                <a:avLst/>
              </a:prstGeom>
              <a:solidFill>
                <a:srgbClr val="FF9966"/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Risposta Interpello</a:t>
                </a:r>
              </a:p>
              <a:p>
                <a:pPr algn="ctr"/>
                <a:r>
                  <a:rPr lang="it-IT" sz="1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 328 </a:t>
                </a:r>
                <a:r>
                  <a:rPr lang="it-IT" sz="1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del 9 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settembre 2020</a:t>
                </a:r>
                <a:endParaRPr lang="it-IT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" name="CasellaDiTesto 2"/>
            <p:cNvSpPr txBox="1"/>
            <p:nvPr/>
          </p:nvSpPr>
          <p:spPr>
            <a:xfrm>
              <a:off x="2915816" y="4355812"/>
              <a:ext cx="5849747" cy="369332"/>
            </a:xfrm>
            <a:prstGeom prst="rect">
              <a:avLst/>
            </a:prstGeom>
            <a:solidFill>
              <a:srgbClr val="FF9966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t-IT" b="1" dirty="0" smtClean="0"/>
                <a:t>Villette a schiera</a:t>
              </a:r>
              <a:endParaRPr lang="it-IT" b="1" dirty="0"/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2932915" y="4725144"/>
              <a:ext cx="5832648" cy="15696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600" b="1" dirty="0" smtClean="0">
                  <a:ea typeface="Verdana" panose="020B0604030504040204" pitchFamily="34" charset="0"/>
                </a:rPr>
                <a:t>Si al Superbonus </a:t>
              </a:r>
              <a:r>
                <a:rPr lang="it-IT" sz="1600" b="1" dirty="0">
                  <a:ea typeface="Verdana" panose="020B0604030504040204" pitchFamily="34" charset="0"/>
                </a:rPr>
                <a:t>per un intervento di isolamento termico su una villetta a schiera</a:t>
              </a:r>
              <a:r>
                <a:rPr lang="it-IT" sz="1600" dirty="0">
                  <a:ea typeface="Verdana" panose="020B0604030504040204" pitchFamily="34" charset="0"/>
                </a:rPr>
                <a:t>, anche non abitazione principale, </a:t>
              </a:r>
              <a:r>
                <a:rPr lang="it-IT" sz="1600" b="1" dirty="0">
                  <a:ea typeface="Verdana" panose="020B0604030504040204" pitchFamily="34" charset="0"/>
                </a:rPr>
                <a:t>a condizione che questa sia “funzionalmente indipendente” e con “accesso autonomo dall’esterno” </a:t>
              </a:r>
              <a:r>
                <a:rPr lang="it-IT" sz="1600" dirty="0">
                  <a:ea typeface="Verdana" panose="020B0604030504040204" pitchFamily="34" charset="0"/>
                </a:rPr>
                <a:t>e nel rispetto di tutti gli altri requisiti previsti dalla relativa disciplina.</a:t>
              </a:r>
              <a:endParaRPr lang="it-IT" sz="1600" dirty="0"/>
            </a:p>
          </p:txBody>
        </p:sp>
      </p:grpSp>
      <p:grpSp>
        <p:nvGrpSpPr>
          <p:cNvPr id="21" name="Gruppo 20"/>
          <p:cNvGrpSpPr/>
          <p:nvPr/>
        </p:nvGrpSpPr>
        <p:grpSpPr>
          <a:xfrm>
            <a:off x="797543" y="1844824"/>
            <a:ext cx="7968020" cy="2257222"/>
            <a:chOff x="797543" y="3995772"/>
            <a:chExt cx="7968020" cy="2257222"/>
          </a:xfrm>
        </p:grpSpPr>
        <p:sp>
          <p:nvSpPr>
            <p:cNvPr id="25" name="CasellaDiTesto 24"/>
            <p:cNvSpPr txBox="1"/>
            <p:nvPr/>
          </p:nvSpPr>
          <p:spPr>
            <a:xfrm>
              <a:off x="2915816" y="4437112"/>
              <a:ext cx="5832648" cy="18158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it-IT" sz="1600" b="1" dirty="0">
                  <a:ea typeface="Verdana" panose="020B0604030504040204" pitchFamily="34" charset="0"/>
                </a:rPr>
                <a:t>Sì al Superbonus per gli interventi da Eco e Sismabonus effettuati su unità “collabenti”</a:t>
              </a:r>
              <a:r>
                <a:rPr lang="it-IT" sz="1600" dirty="0">
                  <a:ea typeface="Verdana" panose="020B0604030504040204" pitchFamily="34" charset="0"/>
                </a:rPr>
                <a:t>.</a:t>
              </a:r>
              <a:r>
                <a:rPr lang="it-IT" sz="1600" b="1" dirty="0">
                  <a:ea typeface="Verdana" panose="020B0604030504040204" pitchFamily="34" charset="0"/>
                </a:rPr>
                <a:t> </a:t>
              </a:r>
              <a:r>
                <a:rPr lang="it-IT" sz="1600" dirty="0">
                  <a:ea typeface="Verdana" panose="020B0604030504040204" pitchFamily="34" charset="0"/>
                </a:rPr>
                <a:t>In caso di lavori di risparmio energetico deve essere dimostrabile che l'edificio è dotato di impianto di riscaldamento rispondente alle caratteristiche tecniche richieste e che è situato negli ambienti i cui sono effettuati gli interventi</a:t>
              </a:r>
              <a:endParaRPr lang="it-IT" sz="1600" dirty="0"/>
            </a:p>
          </p:txBody>
        </p:sp>
        <p:grpSp>
          <p:nvGrpSpPr>
            <p:cNvPr id="27" name="Gruppo 26"/>
            <p:cNvGrpSpPr/>
            <p:nvPr/>
          </p:nvGrpSpPr>
          <p:grpSpPr>
            <a:xfrm>
              <a:off x="797543" y="4080290"/>
              <a:ext cx="1656184" cy="1449813"/>
              <a:chOff x="597295" y="1548616"/>
              <a:chExt cx="1656184" cy="1449813"/>
            </a:xfrm>
            <a:solidFill>
              <a:srgbClr val="D1DAFF"/>
            </a:solidFill>
          </p:grpSpPr>
          <p:pic>
            <p:nvPicPr>
              <p:cNvPr id="29" name="Picture 2" descr="C:\Users\MezzettiC\Desktop\entrat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9344" y="1548616"/>
                <a:ext cx="892086" cy="80348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30" name="Rettangolo 29"/>
              <p:cNvSpPr/>
              <p:nvPr/>
            </p:nvSpPr>
            <p:spPr>
              <a:xfrm>
                <a:off x="597295" y="2352098"/>
                <a:ext cx="1656184" cy="646331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Risposta Interpello</a:t>
                </a:r>
              </a:p>
              <a:p>
                <a:pPr algn="ctr"/>
                <a:r>
                  <a:rPr lang="it-IT" sz="1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r>
                  <a:rPr lang="it-IT" sz="1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326 del 9 </a:t>
                </a:r>
                <a:r>
                  <a:rPr lang="it-IT" sz="1200" b="1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settembre 2020</a:t>
                </a:r>
                <a:endParaRPr lang="it-IT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8" name="CasellaDiTesto 27"/>
            <p:cNvSpPr txBox="1"/>
            <p:nvPr/>
          </p:nvSpPr>
          <p:spPr>
            <a:xfrm>
              <a:off x="2915816" y="3995772"/>
              <a:ext cx="5849747" cy="369332"/>
            </a:xfrm>
            <a:prstGeom prst="rect">
              <a:avLst/>
            </a:prstGeom>
            <a:solidFill>
              <a:srgbClr val="D1DA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b="1" dirty="0" smtClean="0"/>
                <a:t>Collabenti F/2</a:t>
              </a:r>
              <a:endParaRPr lang="it-IT" b="1" dirty="0"/>
            </a:p>
          </p:txBody>
        </p:sp>
      </p:grpSp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9549" y="6524749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733705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91636" y="6533941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45724" y="1922977"/>
            <a:ext cx="8419912" cy="46166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it-IT" sz="1400" b="1" dirty="0" smtClean="0">
                <a:solidFill>
                  <a:srgbClr val="000000"/>
                </a:solidFill>
              </a:rPr>
              <a:t>a) isolamento </a:t>
            </a:r>
            <a:r>
              <a:rPr lang="it-IT" sz="1400" b="1" dirty="0">
                <a:solidFill>
                  <a:srgbClr val="000000"/>
                </a:solidFill>
              </a:rPr>
              <a:t>termico </a:t>
            </a:r>
            <a:r>
              <a:rPr lang="it-IT" sz="1400" dirty="0">
                <a:solidFill>
                  <a:srgbClr val="000000"/>
                </a:solidFill>
              </a:rPr>
              <a:t>delle </a:t>
            </a:r>
            <a:r>
              <a:rPr lang="it-IT" sz="1400" b="1" dirty="0">
                <a:solidFill>
                  <a:srgbClr val="000000"/>
                </a:solidFill>
              </a:rPr>
              <a:t>superfici opache </a:t>
            </a:r>
            <a:r>
              <a:rPr lang="it-IT" sz="1400" b="1" dirty="0" smtClean="0">
                <a:solidFill>
                  <a:srgbClr val="000000"/>
                </a:solidFill>
              </a:rPr>
              <a:t>verticali, orizzontali </a:t>
            </a:r>
            <a:r>
              <a:rPr lang="it-IT" sz="1400" dirty="0" smtClean="0">
                <a:solidFill>
                  <a:srgbClr val="000000"/>
                </a:solidFill>
              </a:rPr>
              <a:t>e </a:t>
            </a:r>
            <a:r>
              <a:rPr lang="it-IT" sz="1400" b="1" dirty="0" smtClean="0">
                <a:solidFill>
                  <a:srgbClr val="000000"/>
                </a:solidFill>
              </a:rPr>
              <a:t>inclinate</a:t>
            </a:r>
            <a:r>
              <a:rPr lang="it-IT" sz="1400" dirty="0" smtClean="0">
                <a:solidFill>
                  <a:srgbClr val="000000"/>
                </a:solidFill>
              </a:rPr>
              <a:t> </a:t>
            </a:r>
            <a:r>
              <a:rPr lang="it-IT" sz="1400" dirty="0">
                <a:solidFill>
                  <a:srgbClr val="000000"/>
                </a:solidFill>
              </a:rPr>
              <a:t>con un’incidenza superiore al 25% della superficie disperdente lorda dell’edificio </a:t>
            </a:r>
            <a:r>
              <a:rPr lang="it-IT" sz="1400" dirty="0" smtClean="0">
                <a:solidFill>
                  <a:srgbClr val="000000"/>
                </a:solidFill>
              </a:rPr>
              <a:t>o dell’unità sita nelle «villette a schiera» </a:t>
            </a:r>
            <a:r>
              <a:rPr lang="it-IT" sz="1400" i="1" dirty="0" smtClean="0">
                <a:solidFill>
                  <a:srgbClr val="000000"/>
                </a:solidFill>
              </a:rPr>
              <a:t>(ammontare complessivo </a:t>
            </a:r>
            <a:r>
              <a:rPr lang="it-IT" sz="1400" i="1" dirty="0" err="1" smtClean="0">
                <a:solidFill>
                  <a:srgbClr val="000000"/>
                </a:solidFill>
              </a:rPr>
              <a:t>max</a:t>
            </a:r>
            <a:r>
              <a:rPr lang="it-IT" sz="1400" i="1" dirty="0" smtClean="0">
                <a:solidFill>
                  <a:srgbClr val="000000"/>
                </a:solidFill>
              </a:rPr>
              <a:t> </a:t>
            </a:r>
            <a:r>
              <a:rPr lang="it-IT" sz="1400" b="1" i="1" dirty="0" smtClean="0">
                <a:solidFill>
                  <a:srgbClr val="000000"/>
                </a:solidFill>
              </a:rPr>
              <a:t>50.000</a:t>
            </a:r>
            <a:r>
              <a:rPr lang="it-IT" sz="1400" i="1" dirty="0" smtClean="0">
                <a:solidFill>
                  <a:srgbClr val="000000"/>
                </a:solidFill>
              </a:rPr>
              <a:t> euro </a:t>
            </a:r>
            <a:r>
              <a:rPr lang="it-IT" sz="1400" b="1" i="1" dirty="0" smtClean="0">
                <a:solidFill>
                  <a:srgbClr val="000000"/>
                </a:solidFill>
              </a:rPr>
              <a:t>per edifici unifamiliari </a:t>
            </a:r>
            <a:r>
              <a:rPr lang="it-IT" sz="1400" i="1" dirty="0">
                <a:solidFill>
                  <a:srgbClr val="000000"/>
                </a:solidFill>
              </a:rPr>
              <a:t>o </a:t>
            </a:r>
            <a:r>
              <a:rPr lang="it-IT" sz="1400" i="1" dirty="0" smtClean="0">
                <a:solidFill>
                  <a:srgbClr val="000000"/>
                </a:solidFill>
              </a:rPr>
              <a:t>«</a:t>
            </a:r>
            <a:r>
              <a:rPr lang="it-IT" sz="1400" b="1" i="1" dirty="0" smtClean="0">
                <a:solidFill>
                  <a:srgbClr val="000000"/>
                </a:solidFill>
              </a:rPr>
              <a:t>villette a schiera</a:t>
            </a:r>
            <a:r>
              <a:rPr lang="it-IT" sz="1400" i="1" dirty="0" smtClean="0">
                <a:solidFill>
                  <a:srgbClr val="000000"/>
                </a:solidFill>
              </a:rPr>
              <a:t>»; </a:t>
            </a:r>
            <a:r>
              <a:rPr lang="it-IT" sz="1400" i="1" dirty="0" err="1" smtClean="0">
                <a:solidFill>
                  <a:srgbClr val="000000"/>
                </a:solidFill>
              </a:rPr>
              <a:t>max</a:t>
            </a:r>
            <a:r>
              <a:rPr lang="it-IT" sz="1400" i="1" dirty="0" smtClean="0">
                <a:solidFill>
                  <a:srgbClr val="000000"/>
                </a:solidFill>
              </a:rPr>
              <a:t>  </a:t>
            </a:r>
            <a:r>
              <a:rPr lang="it-IT" sz="1400" b="1" i="1" dirty="0" smtClean="0">
                <a:solidFill>
                  <a:srgbClr val="000000"/>
                </a:solidFill>
              </a:rPr>
              <a:t>40.000</a:t>
            </a:r>
            <a:r>
              <a:rPr lang="it-IT" sz="1400" i="1" dirty="0" smtClean="0">
                <a:solidFill>
                  <a:srgbClr val="000000"/>
                </a:solidFill>
              </a:rPr>
              <a:t>  euro per il </a:t>
            </a:r>
            <a:r>
              <a:rPr lang="it-IT" sz="1400" i="1" dirty="0" err="1" smtClean="0">
                <a:solidFill>
                  <a:srgbClr val="000000"/>
                </a:solidFill>
              </a:rPr>
              <a:t>num</a:t>
            </a:r>
            <a:r>
              <a:rPr lang="it-IT" sz="1400" i="1" dirty="0" smtClean="0">
                <a:solidFill>
                  <a:srgbClr val="000000"/>
                </a:solidFill>
              </a:rPr>
              <a:t>. </a:t>
            </a:r>
            <a:r>
              <a:rPr lang="it-IT" sz="1400" i="1" dirty="0">
                <a:solidFill>
                  <a:srgbClr val="000000"/>
                </a:solidFill>
              </a:rPr>
              <a:t>d</a:t>
            </a:r>
            <a:r>
              <a:rPr lang="it-IT" sz="1400" i="1" dirty="0" smtClean="0">
                <a:solidFill>
                  <a:srgbClr val="000000"/>
                </a:solidFill>
              </a:rPr>
              <a:t>elle unità </a:t>
            </a:r>
            <a:r>
              <a:rPr lang="it-IT" sz="1400" i="1" dirty="0">
                <a:solidFill>
                  <a:srgbClr val="000000"/>
                </a:solidFill>
              </a:rPr>
              <a:t>immobiliari </a:t>
            </a:r>
            <a:r>
              <a:rPr lang="it-IT" sz="1400" i="1" dirty="0" smtClean="0">
                <a:solidFill>
                  <a:srgbClr val="000000"/>
                </a:solidFill>
              </a:rPr>
              <a:t>nell’edificio in edifici da 2 a 8 unità; </a:t>
            </a:r>
            <a:r>
              <a:rPr lang="it-IT" sz="1400" i="1" dirty="0" err="1" smtClean="0">
                <a:solidFill>
                  <a:srgbClr val="000000"/>
                </a:solidFill>
              </a:rPr>
              <a:t>max</a:t>
            </a:r>
            <a:r>
              <a:rPr lang="it-IT" sz="1400" i="1" dirty="0" smtClean="0">
                <a:solidFill>
                  <a:srgbClr val="000000"/>
                </a:solidFill>
              </a:rPr>
              <a:t> </a:t>
            </a:r>
            <a:r>
              <a:rPr lang="it-IT" sz="1400" b="1" i="1" dirty="0" smtClean="0">
                <a:solidFill>
                  <a:srgbClr val="000000"/>
                </a:solidFill>
              </a:rPr>
              <a:t>30.000</a:t>
            </a:r>
            <a:r>
              <a:rPr lang="it-IT" sz="1400" i="1" dirty="0" smtClean="0">
                <a:solidFill>
                  <a:srgbClr val="000000"/>
                </a:solidFill>
              </a:rPr>
              <a:t> per </a:t>
            </a:r>
            <a:r>
              <a:rPr lang="it-IT" sz="1400" i="1" dirty="0">
                <a:solidFill>
                  <a:srgbClr val="000000"/>
                </a:solidFill>
              </a:rPr>
              <a:t>il </a:t>
            </a:r>
            <a:r>
              <a:rPr lang="it-IT" sz="1400" i="1" dirty="0" err="1">
                <a:solidFill>
                  <a:srgbClr val="000000"/>
                </a:solidFill>
              </a:rPr>
              <a:t>num</a:t>
            </a:r>
            <a:r>
              <a:rPr lang="it-IT" sz="1400" i="1" dirty="0">
                <a:solidFill>
                  <a:srgbClr val="000000"/>
                </a:solidFill>
              </a:rPr>
              <a:t>. delle unità immobiliari </a:t>
            </a:r>
            <a:r>
              <a:rPr lang="it-IT" sz="1400" i="1" dirty="0" smtClean="0">
                <a:solidFill>
                  <a:srgbClr val="000000"/>
                </a:solidFill>
              </a:rPr>
              <a:t>in edifici con più </a:t>
            </a:r>
            <a:r>
              <a:rPr lang="it-IT" sz="1400" i="1" dirty="0">
                <a:solidFill>
                  <a:srgbClr val="000000"/>
                </a:solidFill>
              </a:rPr>
              <a:t>di </a:t>
            </a:r>
            <a:r>
              <a:rPr lang="it-IT" sz="1400" i="1" dirty="0" smtClean="0">
                <a:solidFill>
                  <a:srgbClr val="000000"/>
                </a:solidFill>
              </a:rPr>
              <a:t>8 unità immobiliari). </a:t>
            </a:r>
            <a:r>
              <a:rPr lang="it-IT" sz="1400" dirty="0" smtClean="0">
                <a:solidFill>
                  <a:srgbClr val="000000"/>
                </a:solidFill>
              </a:rPr>
              <a:t>I materiali isolanti devono rispettare i CAM	di cui al DM 11.10.17.</a:t>
            </a:r>
          </a:p>
          <a:p>
            <a:pPr algn="just"/>
            <a:endParaRPr lang="it-IT" sz="1400" i="1" dirty="0">
              <a:solidFill>
                <a:srgbClr val="000000"/>
              </a:solidFill>
            </a:endParaRPr>
          </a:p>
          <a:p>
            <a:pPr algn="just"/>
            <a:r>
              <a:rPr lang="it-IT" sz="1400" b="1" dirty="0" smtClean="0">
                <a:solidFill>
                  <a:srgbClr val="000000"/>
                </a:solidFill>
              </a:rPr>
              <a:t>b) </a:t>
            </a:r>
            <a:r>
              <a:rPr lang="it-IT" sz="1400" dirty="0" smtClean="0">
                <a:solidFill>
                  <a:srgbClr val="000000"/>
                </a:solidFill>
              </a:rPr>
              <a:t>sulle </a:t>
            </a:r>
            <a:r>
              <a:rPr lang="it-IT" sz="1400" b="1" dirty="0">
                <a:solidFill>
                  <a:srgbClr val="000000"/>
                </a:solidFill>
              </a:rPr>
              <a:t>parti comuni </a:t>
            </a:r>
            <a:r>
              <a:rPr lang="it-IT" sz="1400" dirty="0">
                <a:solidFill>
                  <a:srgbClr val="000000"/>
                </a:solidFill>
              </a:rPr>
              <a:t>di edifici </a:t>
            </a:r>
            <a:r>
              <a:rPr lang="it-IT" sz="1400" dirty="0" smtClean="0">
                <a:solidFill>
                  <a:srgbClr val="000000"/>
                </a:solidFill>
              </a:rPr>
              <a:t>per:</a:t>
            </a:r>
          </a:p>
          <a:p>
            <a:pPr marL="285750" indent="-1079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 </a:t>
            </a:r>
            <a:r>
              <a:rPr lang="it-IT" sz="1400" dirty="0">
                <a:solidFill>
                  <a:srgbClr val="000000"/>
                </a:solidFill>
              </a:rPr>
              <a:t>la </a:t>
            </a:r>
            <a:r>
              <a:rPr lang="it-IT" sz="1400" b="1" dirty="0">
                <a:solidFill>
                  <a:srgbClr val="000000"/>
                </a:solidFill>
              </a:rPr>
              <a:t>sostituzione degli impianti di climatizzazione invernale</a:t>
            </a:r>
            <a:r>
              <a:rPr lang="it-IT" sz="1400" dirty="0">
                <a:solidFill>
                  <a:srgbClr val="000000"/>
                </a:solidFill>
              </a:rPr>
              <a:t> con </a:t>
            </a:r>
            <a:r>
              <a:rPr lang="it-IT" sz="1400" b="1" dirty="0" smtClean="0">
                <a:solidFill>
                  <a:srgbClr val="000000"/>
                </a:solidFill>
              </a:rPr>
              <a:t>impianti centralizzati</a:t>
            </a:r>
            <a:r>
              <a:rPr lang="it-IT" sz="1400" dirty="0" smtClean="0">
                <a:solidFill>
                  <a:srgbClr val="000000"/>
                </a:solidFill>
              </a:rPr>
              <a:t> </a:t>
            </a:r>
            <a:r>
              <a:rPr lang="it-IT" sz="1400" dirty="0">
                <a:solidFill>
                  <a:srgbClr val="000000"/>
                </a:solidFill>
              </a:rPr>
              <a:t>per il </a:t>
            </a:r>
            <a:r>
              <a:rPr lang="it-IT" sz="1400" dirty="0" smtClean="0">
                <a:solidFill>
                  <a:srgbClr val="000000"/>
                </a:solidFill>
              </a:rPr>
              <a:t>riscaldamento, il raffrescamento,</a:t>
            </a:r>
            <a:r>
              <a:rPr lang="it-IT" sz="1400" b="1" dirty="0" smtClean="0">
                <a:solidFill>
                  <a:srgbClr val="000000"/>
                </a:solidFill>
              </a:rPr>
              <a:t> </a:t>
            </a:r>
            <a:r>
              <a:rPr lang="it-IT" sz="1400" dirty="0" smtClean="0">
                <a:solidFill>
                  <a:srgbClr val="000000"/>
                </a:solidFill>
              </a:rPr>
              <a:t>la </a:t>
            </a:r>
            <a:r>
              <a:rPr lang="it-IT" sz="1400" dirty="0">
                <a:solidFill>
                  <a:srgbClr val="000000"/>
                </a:solidFill>
              </a:rPr>
              <a:t>fornitura di acqua calda sanitaria </a:t>
            </a:r>
            <a:r>
              <a:rPr lang="it-IT" sz="1400" b="1" dirty="0">
                <a:solidFill>
                  <a:srgbClr val="000000"/>
                </a:solidFill>
              </a:rPr>
              <a:t>a </a:t>
            </a:r>
            <a:r>
              <a:rPr lang="it-IT" sz="1400" b="1" dirty="0" smtClean="0">
                <a:solidFill>
                  <a:srgbClr val="000000"/>
                </a:solidFill>
              </a:rPr>
              <a:t>condensazione </a:t>
            </a:r>
            <a:r>
              <a:rPr lang="it-IT" sz="1400" dirty="0" smtClean="0">
                <a:solidFill>
                  <a:srgbClr val="000000"/>
                </a:solidFill>
              </a:rPr>
              <a:t>almeno pari alla classe A, </a:t>
            </a:r>
            <a:r>
              <a:rPr lang="it-IT" sz="1400" b="1" dirty="0">
                <a:solidFill>
                  <a:srgbClr val="000000"/>
                </a:solidFill>
              </a:rPr>
              <a:t>a pompa di calore</a:t>
            </a:r>
            <a:r>
              <a:rPr lang="it-IT" sz="1400" dirty="0">
                <a:solidFill>
                  <a:srgbClr val="000000"/>
                </a:solidFill>
              </a:rPr>
              <a:t>, inclusi gli impianti ibridi o geotermici, anche abbinati all’installazione di impianti fotovoltaici e relativi sistemi di </a:t>
            </a:r>
            <a:r>
              <a:rPr lang="it-IT" sz="1400" dirty="0" smtClean="0">
                <a:solidFill>
                  <a:srgbClr val="000000"/>
                </a:solidFill>
              </a:rPr>
              <a:t>accumulo; di </a:t>
            </a:r>
            <a:r>
              <a:rPr lang="it-IT" sz="1400" b="1" dirty="0" err="1" smtClean="0">
                <a:solidFill>
                  <a:srgbClr val="000000"/>
                </a:solidFill>
              </a:rPr>
              <a:t>microcogenerazione</a:t>
            </a:r>
            <a:r>
              <a:rPr lang="it-IT" sz="1400" b="1" dirty="0" smtClean="0">
                <a:solidFill>
                  <a:srgbClr val="000000"/>
                </a:solidFill>
              </a:rPr>
              <a:t>, o a collettori solari;</a:t>
            </a:r>
          </a:p>
          <a:p>
            <a:pPr marL="285750" indent="7620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allaccio </a:t>
            </a:r>
            <a:r>
              <a:rPr lang="it-IT" sz="1400" b="1" dirty="0" smtClean="0">
                <a:solidFill>
                  <a:srgbClr val="000000"/>
                </a:solidFill>
              </a:rPr>
              <a:t>a sistemi </a:t>
            </a:r>
            <a:r>
              <a:rPr lang="it-IT" sz="1400" b="1" dirty="0">
                <a:solidFill>
                  <a:srgbClr val="000000"/>
                </a:solidFill>
              </a:rPr>
              <a:t>di teleriscaldamento efficiente esclusivamente per i </a:t>
            </a:r>
            <a:r>
              <a:rPr lang="it-IT" sz="1400" b="1" dirty="0" smtClean="0">
                <a:solidFill>
                  <a:srgbClr val="000000"/>
                </a:solidFill>
              </a:rPr>
              <a:t>comuni montani </a:t>
            </a:r>
            <a:r>
              <a:rPr lang="it-IT" sz="1400" dirty="0">
                <a:solidFill>
                  <a:srgbClr val="000000"/>
                </a:solidFill>
              </a:rPr>
              <a:t>non interessati dalle procedure europee di infrazione </a:t>
            </a:r>
            <a:r>
              <a:rPr lang="it-IT" sz="1400" dirty="0" smtClean="0">
                <a:solidFill>
                  <a:srgbClr val="000000"/>
                </a:solidFill>
              </a:rPr>
              <a:t>relative alla </a:t>
            </a:r>
            <a:r>
              <a:rPr lang="it-IT" sz="1400" dirty="0">
                <a:solidFill>
                  <a:srgbClr val="000000"/>
                </a:solidFill>
              </a:rPr>
              <a:t>qualità dell’aria con riferimento al mancato rispetto dei valori </a:t>
            </a:r>
            <a:r>
              <a:rPr lang="it-IT" sz="1400" dirty="0" smtClean="0">
                <a:solidFill>
                  <a:srgbClr val="000000"/>
                </a:solidFill>
              </a:rPr>
              <a:t>limite di </a:t>
            </a:r>
            <a:r>
              <a:rPr lang="it-IT" sz="1400" dirty="0">
                <a:solidFill>
                  <a:srgbClr val="000000"/>
                </a:solidFill>
              </a:rPr>
              <a:t>biossido di </a:t>
            </a:r>
            <a:r>
              <a:rPr lang="it-IT" sz="1400" dirty="0" smtClean="0">
                <a:solidFill>
                  <a:srgbClr val="000000"/>
                </a:solidFill>
              </a:rPr>
              <a:t>azoto </a:t>
            </a:r>
            <a:r>
              <a:rPr lang="it-IT" sz="1400" i="1" dirty="0" smtClean="0">
                <a:solidFill>
                  <a:srgbClr val="000000"/>
                </a:solidFill>
              </a:rPr>
              <a:t>(</a:t>
            </a:r>
            <a:r>
              <a:rPr lang="it-IT" sz="1400" i="1" dirty="0" err="1">
                <a:solidFill>
                  <a:srgbClr val="000000"/>
                </a:solidFill>
              </a:rPr>
              <a:t>max</a:t>
            </a:r>
            <a:r>
              <a:rPr lang="it-IT" sz="1400" i="1" dirty="0">
                <a:solidFill>
                  <a:srgbClr val="000000"/>
                </a:solidFill>
              </a:rPr>
              <a:t> </a:t>
            </a:r>
            <a:r>
              <a:rPr lang="it-IT" sz="1400" b="1" i="1" dirty="0">
                <a:solidFill>
                  <a:srgbClr val="000000"/>
                </a:solidFill>
              </a:rPr>
              <a:t>20.000 euro </a:t>
            </a:r>
            <a:r>
              <a:rPr lang="it-IT" sz="1400" i="1" dirty="0">
                <a:solidFill>
                  <a:srgbClr val="000000"/>
                </a:solidFill>
              </a:rPr>
              <a:t>x unità immobiliare in edifici fino a 8 unità, </a:t>
            </a:r>
            <a:r>
              <a:rPr lang="it-IT" sz="1400" b="1" i="1" dirty="0" err="1">
                <a:solidFill>
                  <a:srgbClr val="000000"/>
                </a:solidFill>
              </a:rPr>
              <a:t>max</a:t>
            </a:r>
            <a:r>
              <a:rPr lang="it-IT" sz="1400" b="1" i="1" dirty="0">
                <a:solidFill>
                  <a:srgbClr val="000000"/>
                </a:solidFill>
              </a:rPr>
              <a:t> 15.000 euro </a:t>
            </a:r>
            <a:r>
              <a:rPr lang="it-IT" sz="1400" i="1" dirty="0">
                <a:solidFill>
                  <a:srgbClr val="000000"/>
                </a:solidFill>
              </a:rPr>
              <a:t>x unità in edifici con più di 8 unità</a:t>
            </a:r>
            <a:r>
              <a:rPr lang="it-IT" sz="1400" i="1" dirty="0" smtClean="0">
                <a:solidFill>
                  <a:srgbClr val="000000"/>
                </a:solidFill>
              </a:rPr>
              <a:t>);</a:t>
            </a:r>
            <a:r>
              <a:rPr lang="it-IT" sz="1400" b="1" dirty="0">
                <a:solidFill>
                  <a:srgbClr val="000000"/>
                </a:solidFill>
              </a:rPr>
              <a:t> </a:t>
            </a:r>
            <a:r>
              <a:rPr lang="it-IT" sz="1400" dirty="0">
                <a:solidFill>
                  <a:srgbClr val="000000"/>
                </a:solidFill>
              </a:rPr>
              <a:t>Sono incluse le spese per lo smaltimento e la bonifica dell’impianto </a:t>
            </a:r>
            <a:r>
              <a:rPr lang="it-IT" sz="1400" dirty="0" smtClean="0">
                <a:solidFill>
                  <a:srgbClr val="000000"/>
                </a:solidFill>
              </a:rPr>
              <a:t>sostituito.</a:t>
            </a:r>
            <a:endParaRPr lang="it-IT" sz="1400" i="1" dirty="0">
              <a:solidFill>
                <a:srgbClr val="000000"/>
              </a:solidFill>
            </a:endParaRPr>
          </a:p>
          <a:p>
            <a:pPr marL="285750" indent="-107950" algn="just">
              <a:buFont typeface="Arial" panose="020B0604020202020204" pitchFamily="34" charset="0"/>
              <a:buChar char="•"/>
            </a:pPr>
            <a:endParaRPr lang="it-IT" sz="1400" i="1" dirty="0">
              <a:solidFill>
                <a:srgbClr val="000000"/>
              </a:solidFill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45724" y="1434919"/>
            <a:ext cx="4862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 TRAINANTI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ttangolo 12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Ecobonus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7304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91636" y="6533941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45724" y="1901438"/>
            <a:ext cx="8419912" cy="38318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it-IT" sz="1350" b="1" dirty="0" smtClean="0">
                <a:solidFill>
                  <a:srgbClr val="000000"/>
                </a:solidFill>
              </a:rPr>
              <a:t>c) </a:t>
            </a:r>
            <a:r>
              <a:rPr lang="it-IT" sz="1350" dirty="0" smtClean="0">
                <a:solidFill>
                  <a:srgbClr val="000000"/>
                </a:solidFill>
              </a:rPr>
              <a:t>su </a:t>
            </a:r>
            <a:r>
              <a:rPr lang="it-IT" sz="1350" b="1" dirty="0">
                <a:solidFill>
                  <a:srgbClr val="000000"/>
                </a:solidFill>
              </a:rPr>
              <a:t>edifici unifamiliari </a:t>
            </a:r>
            <a:r>
              <a:rPr lang="it-IT" sz="1350" b="1" dirty="0" smtClean="0">
                <a:solidFill>
                  <a:srgbClr val="000000"/>
                </a:solidFill>
              </a:rPr>
              <a:t>o su unità site nelle cd. «villette a schiera» </a:t>
            </a:r>
            <a:r>
              <a:rPr lang="it-IT" sz="1350" dirty="0" smtClean="0">
                <a:solidFill>
                  <a:srgbClr val="000000"/>
                </a:solidFill>
              </a:rPr>
              <a:t>per: </a:t>
            </a:r>
          </a:p>
          <a:p>
            <a:pPr algn="just"/>
            <a:endParaRPr lang="it-IT" sz="1350" dirty="0">
              <a:solidFill>
                <a:srgbClr val="000000"/>
              </a:solidFill>
            </a:endParaRPr>
          </a:p>
          <a:p>
            <a:pPr marL="285750" indent="-107950" algn="just">
              <a:buFont typeface="Arial" panose="020B0604020202020204" pitchFamily="34" charset="0"/>
              <a:buChar char="•"/>
            </a:pPr>
            <a:r>
              <a:rPr lang="it-IT" sz="1350" dirty="0" smtClean="0">
                <a:solidFill>
                  <a:srgbClr val="000000"/>
                </a:solidFill>
              </a:rPr>
              <a:t>la </a:t>
            </a:r>
            <a:r>
              <a:rPr lang="it-IT" sz="1350" b="1" dirty="0">
                <a:solidFill>
                  <a:srgbClr val="000000"/>
                </a:solidFill>
              </a:rPr>
              <a:t>sostituzione degli impianti di climatizzazione invernale </a:t>
            </a:r>
            <a:r>
              <a:rPr lang="it-IT" sz="1350" dirty="0" smtClean="0">
                <a:solidFill>
                  <a:srgbClr val="000000"/>
                </a:solidFill>
              </a:rPr>
              <a:t>con </a:t>
            </a:r>
            <a:r>
              <a:rPr lang="it-IT" sz="1350" b="1" dirty="0" smtClean="0">
                <a:solidFill>
                  <a:srgbClr val="000000"/>
                </a:solidFill>
              </a:rPr>
              <a:t>impianti</a:t>
            </a:r>
            <a:r>
              <a:rPr lang="it-IT" sz="1350" dirty="0" smtClean="0">
                <a:solidFill>
                  <a:srgbClr val="000000"/>
                </a:solidFill>
              </a:rPr>
              <a:t> per </a:t>
            </a:r>
            <a:r>
              <a:rPr lang="it-IT" sz="1350" dirty="0">
                <a:solidFill>
                  <a:srgbClr val="000000"/>
                </a:solidFill>
              </a:rPr>
              <a:t>il </a:t>
            </a:r>
            <a:r>
              <a:rPr lang="it-IT" sz="1350" dirty="0" smtClean="0">
                <a:solidFill>
                  <a:srgbClr val="000000"/>
                </a:solidFill>
              </a:rPr>
              <a:t>riscaldamento, il raffrescamento, o la fornitura </a:t>
            </a:r>
            <a:r>
              <a:rPr lang="it-IT" sz="1350" dirty="0">
                <a:solidFill>
                  <a:srgbClr val="000000"/>
                </a:solidFill>
              </a:rPr>
              <a:t>di acqua calda </a:t>
            </a:r>
            <a:r>
              <a:rPr lang="it-IT" sz="1350" dirty="0" smtClean="0">
                <a:solidFill>
                  <a:srgbClr val="000000"/>
                </a:solidFill>
              </a:rPr>
              <a:t>sanitaria </a:t>
            </a:r>
            <a:r>
              <a:rPr lang="it-IT" sz="1350" b="1" dirty="0" smtClean="0">
                <a:solidFill>
                  <a:srgbClr val="000000"/>
                </a:solidFill>
              </a:rPr>
              <a:t>a</a:t>
            </a:r>
            <a:r>
              <a:rPr lang="it-IT" sz="1350" dirty="0" smtClean="0">
                <a:solidFill>
                  <a:srgbClr val="000000"/>
                </a:solidFill>
              </a:rPr>
              <a:t> </a:t>
            </a:r>
            <a:r>
              <a:rPr lang="it-IT" sz="1350" b="1" dirty="0" smtClean="0">
                <a:solidFill>
                  <a:srgbClr val="000000"/>
                </a:solidFill>
              </a:rPr>
              <a:t>condensazione</a:t>
            </a:r>
            <a:r>
              <a:rPr lang="it-IT" sz="1350" b="1" dirty="0">
                <a:solidFill>
                  <a:srgbClr val="000000"/>
                </a:solidFill>
              </a:rPr>
              <a:t>, </a:t>
            </a:r>
            <a:r>
              <a:rPr lang="it-IT" sz="1350" dirty="0">
                <a:solidFill>
                  <a:srgbClr val="000000"/>
                </a:solidFill>
              </a:rPr>
              <a:t>con efficienza almeno pari alla</a:t>
            </a:r>
            <a:r>
              <a:rPr lang="it-IT" sz="1350" b="1" dirty="0">
                <a:solidFill>
                  <a:srgbClr val="000000"/>
                </a:solidFill>
              </a:rPr>
              <a:t> classe </a:t>
            </a:r>
            <a:r>
              <a:rPr lang="it-IT" sz="1350" b="1" dirty="0" smtClean="0">
                <a:solidFill>
                  <a:srgbClr val="000000"/>
                </a:solidFill>
              </a:rPr>
              <a:t>A, a </a:t>
            </a:r>
            <a:r>
              <a:rPr lang="it-IT" sz="1350" b="1" dirty="0">
                <a:solidFill>
                  <a:srgbClr val="000000"/>
                </a:solidFill>
              </a:rPr>
              <a:t>pompa di calore</a:t>
            </a:r>
            <a:r>
              <a:rPr lang="it-IT" sz="1350" dirty="0">
                <a:solidFill>
                  <a:srgbClr val="000000"/>
                </a:solidFill>
              </a:rPr>
              <a:t>, </a:t>
            </a:r>
            <a:r>
              <a:rPr lang="it-IT" sz="1350" dirty="0" smtClean="0">
                <a:solidFill>
                  <a:srgbClr val="000000"/>
                </a:solidFill>
              </a:rPr>
              <a:t>inclusi </a:t>
            </a:r>
            <a:r>
              <a:rPr lang="it-IT" sz="1350" dirty="0">
                <a:solidFill>
                  <a:srgbClr val="000000"/>
                </a:solidFill>
              </a:rPr>
              <a:t>gli impianti ibridi o geotermici, anche abbinati all’installazione di impianti fotovoltaici </a:t>
            </a:r>
            <a:r>
              <a:rPr lang="it-IT" sz="1350" dirty="0" smtClean="0">
                <a:solidFill>
                  <a:srgbClr val="000000"/>
                </a:solidFill>
              </a:rPr>
              <a:t>e </a:t>
            </a:r>
            <a:r>
              <a:rPr lang="it-IT" sz="1350" dirty="0">
                <a:solidFill>
                  <a:srgbClr val="000000"/>
                </a:solidFill>
              </a:rPr>
              <a:t>relativi sistemi di </a:t>
            </a:r>
            <a:r>
              <a:rPr lang="it-IT" sz="1350" dirty="0" smtClean="0">
                <a:solidFill>
                  <a:srgbClr val="000000"/>
                </a:solidFill>
              </a:rPr>
              <a:t>accumulo, di </a:t>
            </a:r>
            <a:r>
              <a:rPr lang="it-IT" sz="1350" b="1" dirty="0" err="1" smtClean="0">
                <a:solidFill>
                  <a:srgbClr val="000000"/>
                </a:solidFill>
              </a:rPr>
              <a:t>microcogenerazione</a:t>
            </a:r>
            <a:r>
              <a:rPr lang="it-IT" sz="1350" b="1" dirty="0">
                <a:solidFill>
                  <a:srgbClr val="000000"/>
                </a:solidFill>
              </a:rPr>
              <a:t> </a:t>
            </a:r>
            <a:r>
              <a:rPr lang="it-IT" sz="1350" dirty="0" smtClean="0">
                <a:solidFill>
                  <a:srgbClr val="000000"/>
                </a:solidFill>
              </a:rPr>
              <a:t>o a impianti </a:t>
            </a:r>
            <a:r>
              <a:rPr lang="it-IT" sz="1350" b="1" dirty="0" smtClean="0">
                <a:solidFill>
                  <a:srgbClr val="000000"/>
                </a:solidFill>
              </a:rPr>
              <a:t>a </a:t>
            </a:r>
            <a:r>
              <a:rPr lang="it-IT" sz="1350" b="1" dirty="0">
                <a:solidFill>
                  <a:srgbClr val="000000"/>
                </a:solidFill>
              </a:rPr>
              <a:t>collettori </a:t>
            </a:r>
            <a:r>
              <a:rPr lang="it-IT" sz="1350" b="1" dirty="0" smtClean="0">
                <a:solidFill>
                  <a:srgbClr val="000000"/>
                </a:solidFill>
              </a:rPr>
              <a:t>solari; </a:t>
            </a:r>
          </a:p>
          <a:p>
            <a:pPr marL="285750" indent="-107950" algn="just">
              <a:buFont typeface="Arial" panose="020B0604020202020204" pitchFamily="34" charset="0"/>
              <a:buChar char="•"/>
            </a:pPr>
            <a:r>
              <a:rPr lang="it-IT" sz="1350" b="1" dirty="0" smtClean="0">
                <a:solidFill>
                  <a:srgbClr val="000000"/>
                </a:solidFill>
              </a:rPr>
              <a:t>la </a:t>
            </a:r>
            <a:r>
              <a:rPr lang="it-IT" sz="1350" b="1" dirty="0">
                <a:solidFill>
                  <a:srgbClr val="000000"/>
                </a:solidFill>
              </a:rPr>
              <a:t>sostituzione con </a:t>
            </a:r>
            <a:r>
              <a:rPr lang="it-IT" sz="1350" b="1" dirty="0" smtClean="0">
                <a:solidFill>
                  <a:srgbClr val="000000"/>
                </a:solidFill>
              </a:rPr>
              <a:t>caldaie aventi </a:t>
            </a:r>
            <a:r>
              <a:rPr lang="it-IT" sz="1350" b="1" dirty="0">
                <a:solidFill>
                  <a:srgbClr val="000000"/>
                </a:solidFill>
              </a:rPr>
              <a:t>prestazioni emissive con i </a:t>
            </a:r>
            <a:r>
              <a:rPr lang="it-IT" sz="1350" b="1" dirty="0" smtClean="0">
                <a:solidFill>
                  <a:srgbClr val="000000"/>
                </a:solidFill>
              </a:rPr>
              <a:t>valori </a:t>
            </a:r>
            <a:r>
              <a:rPr lang="it-IT" sz="1350" b="1" dirty="0">
                <a:solidFill>
                  <a:srgbClr val="000000"/>
                </a:solidFill>
              </a:rPr>
              <a:t>previsti almeno per la classe </a:t>
            </a:r>
            <a:r>
              <a:rPr lang="it-IT" sz="1350" b="1" dirty="0" smtClean="0">
                <a:solidFill>
                  <a:srgbClr val="000000"/>
                </a:solidFill>
              </a:rPr>
              <a:t>5, </a:t>
            </a:r>
            <a:r>
              <a:rPr lang="it-IT" sz="1350" b="1" dirty="0">
                <a:solidFill>
                  <a:srgbClr val="000000"/>
                </a:solidFill>
              </a:rPr>
              <a:t>esclusivamente per le aree </a:t>
            </a:r>
            <a:r>
              <a:rPr lang="it-IT" sz="1350" b="1" dirty="0" smtClean="0">
                <a:solidFill>
                  <a:srgbClr val="000000"/>
                </a:solidFill>
              </a:rPr>
              <a:t>non metanizzate </a:t>
            </a:r>
            <a:r>
              <a:rPr lang="it-IT" sz="1350" dirty="0">
                <a:solidFill>
                  <a:srgbClr val="000000"/>
                </a:solidFill>
              </a:rPr>
              <a:t>nei comuni non interessati dalle procedure europee </a:t>
            </a:r>
            <a:r>
              <a:rPr lang="it-IT" sz="1350" dirty="0" smtClean="0">
                <a:solidFill>
                  <a:srgbClr val="000000"/>
                </a:solidFill>
              </a:rPr>
              <a:t>di infrazione </a:t>
            </a:r>
            <a:r>
              <a:rPr lang="it-IT" sz="1350" dirty="0">
                <a:solidFill>
                  <a:srgbClr val="000000"/>
                </a:solidFill>
              </a:rPr>
              <a:t>relative alla qualità dell’aria con riferimento al mancato rispetto dei valori limite di biossido di </a:t>
            </a:r>
            <a:r>
              <a:rPr lang="it-IT" sz="1350" dirty="0" smtClean="0">
                <a:solidFill>
                  <a:srgbClr val="000000"/>
                </a:solidFill>
              </a:rPr>
              <a:t>azoto;</a:t>
            </a:r>
          </a:p>
          <a:p>
            <a:pPr marL="285750" indent="-104775" algn="just">
              <a:buFont typeface="Arial" panose="020B0604020202020204" pitchFamily="34" charset="0"/>
              <a:buChar char="•"/>
            </a:pPr>
            <a:r>
              <a:rPr lang="it-IT" sz="1350" b="1" dirty="0" smtClean="0">
                <a:solidFill>
                  <a:srgbClr val="000000"/>
                </a:solidFill>
              </a:rPr>
              <a:t>allaccio </a:t>
            </a:r>
            <a:r>
              <a:rPr lang="it-IT" sz="1350" b="1" dirty="0">
                <a:solidFill>
                  <a:srgbClr val="000000"/>
                </a:solidFill>
              </a:rPr>
              <a:t>a sistemi di teleriscaldamento </a:t>
            </a:r>
            <a:r>
              <a:rPr lang="it-IT" sz="1350" b="1" dirty="0" smtClean="0">
                <a:solidFill>
                  <a:srgbClr val="000000"/>
                </a:solidFill>
              </a:rPr>
              <a:t>efficiente </a:t>
            </a:r>
            <a:r>
              <a:rPr lang="it-IT" sz="1350" dirty="0">
                <a:solidFill>
                  <a:srgbClr val="000000"/>
                </a:solidFill>
              </a:rPr>
              <a:t>nei </a:t>
            </a:r>
            <a:r>
              <a:rPr lang="it-IT" sz="1350" b="1" dirty="0">
                <a:solidFill>
                  <a:srgbClr val="000000"/>
                </a:solidFill>
              </a:rPr>
              <a:t>comuni </a:t>
            </a:r>
            <a:r>
              <a:rPr lang="it-IT" sz="1350" b="1" dirty="0" smtClean="0">
                <a:solidFill>
                  <a:srgbClr val="000000"/>
                </a:solidFill>
              </a:rPr>
              <a:t>montani </a:t>
            </a:r>
            <a:r>
              <a:rPr lang="it-IT" sz="1350" dirty="0" smtClean="0">
                <a:solidFill>
                  <a:srgbClr val="000000"/>
                </a:solidFill>
              </a:rPr>
              <a:t>non </a:t>
            </a:r>
            <a:r>
              <a:rPr lang="it-IT" sz="1350" dirty="0">
                <a:solidFill>
                  <a:srgbClr val="000000"/>
                </a:solidFill>
              </a:rPr>
              <a:t>interessati dalle procedure europee di infrazione </a:t>
            </a:r>
            <a:r>
              <a:rPr lang="it-IT" sz="1350" dirty="0" smtClean="0">
                <a:solidFill>
                  <a:srgbClr val="000000"/>
                </a:solidFill>
              </a:rPr>
              <a:t>richiamate.</a:t>
            </a:r>
            <a:endParaRPr lang="it-IT" sz="1350" b="1" dirty="0" smtClean="0">
              <a:solidFill>
                <a:srgbClr val="000000"/>
              </a:solidFill>
            </a:endParaRPr>
          </a:p>
          <a:p>
            <a:pPr marL="271463" algn="just"/>
            <a:r>
              <a:rPr lang="it-IT" sz="1350" b="1" dirty="0" smtClean="0">
                <a:solidFill>
                  <a:srgbClr val="000000"/>
                </a:solidFill>
              </a:rPr>
              <a:t>Sono incluse le spese per lo smaltimento e la bonifica degli impianti sostituiti </a:t>
            </a:r>
            <a:r>
              <a:rPr lang="it-IT" sz="1350" i="1" dirty="0" smtClean="0">
                <a:solidFill>
                  <a:srgbClr val="000000"/>
                </a:solidFill>
              </a:rPr>
              <a:t>(</a:t>
            </a:r>
            <a:r>
              <a:rPr lang="it-IT" sz="1350" i="1" dirty="0" err="1" smtClean="0">
                <a:solidFill>
                  <a:srgbClr val="000000"/>
                </a:solidFill>
              </a:rPr>
              <a:t>max</a:t>
            </a:r>
            <a:r>
              <a:rPr lang="it-IT" sz="1350" i="1" dirty="0" smtClean="0">
                <a:solidFill>
                  <a:srgbClr val="000000"/>
                </a:solidFill>
              </a:rPr>
              <a:t> </a:t>
            </a:r>
            <a:r>
              <a:rPr lang="it-IT" sz="1350" b="1" i="1" dirty="0" smtClean="0">
                <a:solidFill>
                  <a:srgbClr val="000000"/>
                </a:solidFill>
              </a:rPr>
              <a:t>30.000 </a:t>
            </a:r>
            <a:r>
              <a:rPr lang="it-IT" sz="1350" b="1" i="1" dirty="0">
                <a:solidFill>
                  <a:srgbClr val="000000"/>
                </a:solidFill>
              </a:rPr>
              <a:t>euro</a:t>
            </a:r>
            <a:r>
              <a:rPr lang="it-IT" sz="1350" i="1" dirty="0" smtClean="0">
                <a:solidFill>
                  <a:srgbClr val="000000"/>
                </a:solidFill>
              </a:rPr>
              <a:t>);</a:t>
            </a:r>
          </a:p>
          <a:p>
            <a:pPr algn="just"/>
            <a:endParaRPr lang="it-IT" sz="1350" i="1" dirty="0">
              <a:solidFill>
                <a:srgbClr val="000000"/>
              </a:solidFill>
            </a:endParaRPr>
          </a:p>
          <a:p>
            <a:pPr algn="just"/>
            <a:r>
              <a:rPr lang="it-IT" sz="1350" b="1" dirty="0" smtClean="0">
                <a:solidFill>
                  <a:srgbClr val="000000"/>
                </a:solidFill>
              </a:rPr>
              <a:t>d) </a:t>
            </a:r>
            <a:r>
              <a:rPr lang="it-IT" sz="1350" dirty="0" smtClean="0">
                <a:solidFill>
                  <a:srgbClr val="000000"/>
                </a:solidFill>
              </a:rPr>
              <a:t>di </a:t>
            </a:r>
            <a:r>
              <a:rPr lang="it-IT" sz="1350" b="1" dirty="0">
                <a:solidFill>
                  <a:srgbClr val="000000"/>
                </a:solidFill>
              </a:rPr>
              <a:t>risparmio energetico ordinariamente previsti </a:t>
            </a:r>
            <a:r>
              <a:rPr lang="it-IT" sz="1350" dirty="0">
                <a:solidFill>
                  <a:srgbClr val="000000"/>
                </a:solidFill>
              </a:rPr>
              <a:t>se eseguiti </a:t>
            </a:r>
            <a:r>
              <a:rPr lang="it-IT" sz="1350" b="1" u="sng" dirty="0">
                <a:solidFill>
                  <a:srgbClr val="000000"/>
                </a:solidFill>
              </a:rPr>
              <a:t>congiuntamente</a:t>
            </a:r>
            <a:r>
              <a:rPr lang="it-IT" sz="1350" dirty="0">
                <a:solidFill>
                  <a:srgbClr val="000000"/>
                </a:solidFill>
              </a:rPr>
              <a:t> ad uno dei </a:t>
            </a:r>
            <a:r>
              <a:rPr lang="it-IT" sz="1350" dirty="0" smtClean="0">
                <a:solidFill>
                  <a:srgbClr val="000000"/>
                </a:solidFill>
              </a:rPr>
              <a:t>suddetti (interventi </a:t>
            </a:r>
            <a:r>
              <a:rPr lang="it-IT" sz="1350" b="1" dirty="0" smtClean="0">
                <a:solidFill>
                  <a:srgbClr val="000000"/>
                </a:solidFill>
              </a:rPr>
              <a:t>TRAINATI</a:t>
            </a:r>
            <a:r>
              <a:rPr lang="it-IT" sz="1350" dirty="0" smtClean="0">
                <a:solidFill>
                  <a:srgbClr val="000000"/>
                </a:solidFill>
              </a:rPr>
              <a:t>) </a:t>
            </a:r>
            <a:endParaRPr lang="it-IT" sz="1350" dirty="0">
              <a:solidFill>
                <a:srgbClr val="FF0000"/>
              </a:solidFill>
            </a:endParaRPr>
          </a:p>
        </p:txBody>
      </p:sp>
      <p:pic>
        <p:nvPicPr>
          <p:cNvPr id="10" name="Elemento grafico 7" descr="Mano alzata">
            <a:extLst>
              <a:ext uri="{FF2B5EF4-FFF2-40B4-BE49-F238E27FC236}">
                <a16:creationId xmlns="" xmlns:a16="http://schemas.microsoft.com/office/drawing/2014/main" id="{F1C3F928-4D95-F542-92A6-C1B4596263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91127" y="5938575"/>
            <a:ext cx="563010" cy="56301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1254137" y="5877272"/>
            <a:ext cx="78114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200" dirty="0">
                <a:solidFill>
                  <a:srgbClr val="FF0000"/>
                </a:solidFill>
              </a:rPr>
              <a:t>Se l’edificio è </a:t>
            </a:r>
            <a:r>
              <a:rPr lang="it-IT" sz="1200" b="1" dirty="0">
                <a:solidFill>
                  <a:srgbClr val="FF0000"/>
                </a:solidFill>
              </a:rPr>
              <a:t>sottoposto ad almeno uno dei vincoli del «</a:t>
            </a:r>
            <a:r>
              <a:rPr lang="it-IT" sz="1200" dirty="0">
                <a:solidFill>
                  <a:srgbClr val="FF0000"/>
                </a:solidFill>
              </a:rPr>
              <a:t>Codice dei beni culturali e del paesaggio»</a:t>
            </a:r>
            <a:r>
              <a:rPr lang="it-IT" sz="1200" b="1" dirty="0">
                <a:solidFill>
                  <a:srgbClr val="FF0000"/>
                </a:solidFill>
              </a:rPr>
              <a:t>, o gli interventi «potenziati» siano </a:t>
            </a:r>
            <a:r>
              <a:rPr lang="it-IT" sz="1200" b="1" dirty="0" smtClean="0">
                <a:solidFill>
                  <a:srgbClr val="FF0000"/>
                </a:solidFill>
              </a:rPr>
              <a:t>vietati da </a:t>
            </a:r>
            <a:r>
              <a:rPr lang="it-IT" sz="1200" b="1" dirty="0">
                <a:solidFill>
                  <a:srgbClr val="FF0000"/>
                </a:solidFill>
              </a:rPr>
              <a:t>regolamenti edilizi, urbanistici e </a:t>
            </a:r>
            <a:r>
              <a:rPr lang="it-IT" sz="1200" b="1" dirty="0" smtClean="0">
                <a:solidFill>
                  <a:srgbClr val="FF0000"/>
                </a:solidFill>
              </a:rPr>
              <a:t>ambientali la detrazione si applica a tutti gli interventi di risparmio energetico «trainati» anche in assenza degli interventi «potenziati»	</a:t>
            </a:r>
            <a:endParaRPr lang="it-IT" sz="1200" dirty="0">
              <a:solidFill>
                <a:srgbClr val="FF0000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Ecobonus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45724" y="1434919"/>
            <a:ext cx="4862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 TRAINANTI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862372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91636" y="6533941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14</a:t>
            </a:fld>
            <a:endParaRPr lang="it-IT" sz="1000" i="1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2" name="TextBox 9"/>
          <p:cNvSpPr txBox="1"/>
          <p:nvPr/>
        </p:nvSpPr>
        <p:spPr bwMode="auto">
          <a:xfrm>
            <a:off x="1861632" y="2060848"/>
            <a:ext cx="6958840" cy="553998"/>
          </a:xfrm>
          <a:prstGeom prst="rect">
            <a:avLst/>
          </a:prstGeom>
          <a:solidFill>
            <a:srgbClr val="FFC000"/>
          </a:solidFill>
          <a:ln>
            <a:noFill/>
            <a:prstDash val="sysDash"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500" b="1" cap="small" dirty="0">
                <a:latin typeface="+mn-lt"/>
                <a:cs typeface="Arial" panose="020B0604020202020204" pitchFamily="34" charset="0"/>
              </a:rPr>
              <a:t>Esempio di calcolo ammontare massimo di spesa in caso di </a:t>
            </a:r>
            <a:r>
              <a:rPr lang="it-IT" sz="1500" b="1" cap="sm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lavori </a:t>
            </a:r>
            <a:r>
              <a:rPr lang="it-IT" sz="1500" b="1" cap="sm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condominiali di </a:t>
            </a:r>
            <a:r>
              <a:rPr lang="it-IT" sz="1500" b="1" cap="sm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isolamento termico</a:t>
            </a:r>
          </a:p>
        </p:txBody>
      </p:sp>
      <p:sp>
        <p:nvSpPr>
          <p:cNvPr id="4" name="Rettangolo 3"/>
          <p:cNvSpPr/>
          <p:nvPr/>
        </p:nvSpPr>
        <p:spPr>
          <a:xfrm>
            <a:off x="1835696" y="2708920"/>
            <a:ext cx="70567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b="1" dirty="0" smtClean="0"/>
              <a:t>In caso di edificio composto </a:t>
            </a:r>
            <a:r>
              <a:rPr lang="it-IT" sz="1400" b="1" dirty="0"/>
              <a:t>da 15 unità </a:t>
            </a:r>
            <a:r>
              <a:rPr lang="it-IT" sz="1400" b="1" dirty="0" smtClean="0"/>
              <a:t>immobiliari</a:t>
            </a:r>
            <a:r>
              <a:rPr lang="it-IT" sz="1400" dirty="0"/>
              <a:t> </a:t>
            </a:r>
            <a:r>
              <a:rPr lang="it-IT" sz="1400" dirty="0" smtClean="0"/>
              <a:t>il </a:t>
            </a:r>
            <a:r>
              <a:rPr lang="it-IT" sz="1400" dirty="0"/>
              <a:t>limite di spesa ammissibile alla detrazione è </a:t>
            </a:r>
            <a:r>
              <a:rPr lang="it-IT" sz="1400" dirty="0" smtClean="0"/>
              <a:t>€ 530.000: € 40.000 per 8 unità immobiliari (€ 320.000) + € 30.000 per 7 unità immobiliari (€ 210.000)</a:t>
            </a:r>
            <a:endParaRPr lang="it-IT" sz="1400" dirty="0"/>
          </a:p>
        </p:txBody>
      </p:sp>
      <p:sp>
        <p:nvSpPr>
          <p:cNvPr id="13" name="TextBox 9"/>
          <p:cNvSpPr txBox="1"/>
          <p:nvPr/>
        </p:nvSpPr>
        <p:spPr bwMode="auto">
          <a:xfrm>
            <a:off x="1835696" y="3573016"/>
            <a:ext cx="6984776" cy="784830"/>
          </a:xfrm>
          <a:prstGeom prst="rect">
            <a:avLst/>
          </a:prstGeom>
          <a:solidFill>
            <a:srgbClr val="FFC000"/>
          </a:solidFill>
          <a:ln>
            <a:noFill/>
            <a:prstDash val="sysDash"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500" b="1" cap="small" dirty="0">
                <a:latin typeface="+mn-lt"/>
                <a:cs typeface="Arial" panose="020B0604020202020204" pitchFamily="34" charset="0"/>
              </a:rPr>
              <a:t>Esempio di calcolo ammontare massimo di spesa in caso di </a:t>
            </a:r>
            <a:r>
              <a:rPr lang="it-IT" sz="1500" b="1" cap="sm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sostituzione di impianti di climatizzazione invernale in condominio</a:t>
            </a:r>
            <a:endParaRPr lang="it-IT" sz="1500" b="1" cap="sm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1835696" y="4437112"/>
            <a:ext cx="69847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b="1" dirty="0" smtClean="0"/>
              <a:t>In caso di edificio composto </a:t>
            </a:r>
            <a:r>
              <a:rPr lang="it-IT" sz="1400" b="1" dirty="0"/>
              <a:t>da 15 unità </a:t>
            </a:r>
            <a:r>
              <a:rPr lang="it-IT" sz="1400" b="1" dirty="0" smtClean="0"/>
              <a:t>immobiliari </a:t>
            </a:r>
            <a:r>
              <a:rPr lang="it-IT" sz="1400" dirty="0"/>
              <a:t>il limite di spesa ammissibile alla detrazione è </a:t>
            </a:r>
            <a:r>
              <a:rPr lang="it-IT" sz="1400" dirty="0" smtClean="0"/>
              <a:t>€ 265.000:  € 20.000 per </a:t>
            </a:r>
            <a:r>
              <a:rPr lang="it-IT" sz="1400" dirty="0"/>
              <a:t>8 </a:t>
            </a:r>
            <a:r>
              <a:rPr lang="it-IT" sz="1400" dirty="0" smtClean="0"/>
              <a:t>(€ 160.000) + € 15.000 per </a:t>
            </a:r>
            <a:r>
              <a:rPr lang="it-IT" sz="1400" dirty="0"/>
              <a:t>7 </a:t>
            </a:r>
            <a:r>
              <a:rPr lang="it-IT" sz="1400" dirty="0" smtClean="0"/>
              <a:t>(€ 105.000)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1835696" y="155679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Limite di spesa interventi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condominiali</a:t>
            </a:r>
            <a:endParaRPr lang="it-IT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Ecobonus al 110%</a:t>
            </a:r>
            <a:endParaRPr lang="it-IT" sz="32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pic>
        <p:nvPicPr>
          <p:cNvPr id="15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89" y="1481203"/>
            <a:ext cx="892086" cy="80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ttangolo 16"/>
          <p:cNvSpPr/>
          <p:nvPr/>
        </p:nvSpPr>
        <p:spPr>
          <a:xfrm>
            <a:off x="568423" y="2276872"/>
            <a:ext cx="12672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 24/E</a:t>
            </a:r>
          </a:p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agosto 2020 </a:t>
            </a:r>
            <a:endParaRPr lang="it-IT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686728" y="5838363"/>
            <a:ext cx="1106056" cy="830997"/>
          </a:xfrm>
          <a:prstGeom prst="rect">
            <a:avLst/>
          </a:prstGeom>
          <a:solidFill>
            <a:srgbClr val="93A8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AdE</a:t>
            </a:r>
            <a:endParaRPr lang="it-IT" sz="12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27 ottobre 2020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1979712" y="5301208"/>
            <a:ext cx="6840760" cy="143629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ea typeface="Verdana" panose="020B0604030504040204" pitchFamily="34" charset="0"/>
              </a:rPr>
              <a:t>Nel </a:t>
            </a:r>
            <a:r>
              <a:rPr lang="it-IT" sz="1400" b="1" dirty="0" smtClean="0">
                <a:ea typeface="Verdana" panose="020B0604030504040204" pitchFamily="34" charset="0"/>
              </a:rPr>
              <a:t>numero delle unità immobiliari </a:t>
            </a:r>
            <a:r>
              <a:rPr lang="it-IT" sz="1400" dirty="0" smtClean="0">
                <a:ea typeface="Verdana" panose="020B0604030504040204" pitchFamily="34" charset="0"/>
              </a:rPr>
              <a:t>vanno </a:t>
            </a:r>
            <a:r>
              <a:rPr lang="it-IT" sz="1400" b="1" dirty="0" smtClean="0">
                <a:ea typeface="Verdana" panose="020B0604030504040204" pitchFamily="34" charset="0"/>
              </a:rPr>
              <a:t>considerate anche le pertinenze autonomamente accatastate</a:t>
            </a:r>
            <a:r>
              <a:rPr lang="it-IT" sz="1400" dirty="0" smtClean="0">
                <a:ea typeface="Verdana" panose="020B0604030504040204" pitchFamily="34" charset="0"/>
              </a:rPr>
              <a:t> (es 5 abitazioni e 3 pertinenze = 8 unità complessive)</a:t>
            </a:r>
          </a:p>
          <a:p>
            <a:pPr marL="285750" lvl="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it-IT" sz="1400" dirty="0" smtClean="0"/>
              <a:t>Nel </a:t>
            </a:r>
            <a:r>
              <a:rPr lang="it-IT" sz="1400" dirty="0"/>
              <a:t>caso di intervento </a:t>
            </a:r>
            <a:r>
              <a:rPr lang="it-IT" sz="1400" b="1" dirty="0"/>
              <a:t>sull'impianto termico centralizzato concorrono alla determinazione della spesa massima anche le pertinenze</a:t>
            </a:r>
            <a:r>
              <a:rPr lang="it-IT" sz="1400" dirty="0"/>
              <a:t> </a:t>
            </a:r>
            <a:r>
              <a:rPr lang="it-IT" sz="1400" b="1" dirty="0"/>
              <a:t>non riscaldate</a:t>
            </a:r>
            <a:r>
              <a:rPr lang="it-IT" sz="1400" dirty="0"/>
              <a:t> </a:t>
            </a:r>
          </a:p>
        </p:txBody>
      </p:sp>
      <p:pic>
        <p:nvPicPr>
          <p:cNvPr id="19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89" y="4978518"/>
            <a:ext cx="892086" cy="80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nbiosystem.com/italy/wp-content/uploads/2015/03/freccia2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985045" y="2866722"/>
            <a:ext cx="733645" cy="586153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576743848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91636" y="6533941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15</a:t>
            </a:fld>
            <a:endParaRPr lang="it-IT" sz="1000" i="1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3" name="TextBox 9"/>
          <p:cNvSpPr txBox="1"/>
          <p:nvPr/>
        </p:nvSpPr>
        <p:spPr bwMode="auto">
          <a:xfrm>
            <a:off x="2051719" y="2761764"/>
            <a:ext cx="6696745" cy="523220"/>
          </a:xfrm>
          <a:prstGeom prst="rect">
            <a:avLst/>
          </a:prstGeom>
          <a:solidFill>
            <a:srgbClr val="FFC000"/>
          </a:solidFill>
          <a:ln>
            <a:noFill/>
            <a:prstDash val="sysDash"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400" b="1" cap="small" dirty="0" smtClean="0">
                <a:latin typeface="+mn-lt"/>
                <a:cs typeface="Arial" panose="020B0604020202020204" pitchFamily="34" charset="0"/>
              </a:rPr>
              <a:t>Intervento condominiale di isolamento termico su </a:t>
            </a:r>
          </a:p>
          <a:p>
            <a:pPr algn="ctr">
              <a:defRPr/>
            </a:pPr>
            <a:r>
              <a:rPr lang="it-IT" sz="1400" b="1" cap="small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condominio di 5 unità</a:t>
            </a:r>
            <a:endParaRPr lang="it-IT" sz="1400" b="1" cap="sm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1907704" y="3356992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 smtClean="0"/>
              <a:t>Intervento di </a:t>
            </a:r>
            <a:r>
              <a:rPr lang="it-IT" sz="1400" b="1" dirty="0" smtClean="0"/>
              <a:t>isolamento termico  € 40.000 x 5 </a:t>
            </a:r>
            <a:r>
              <a:rPr lang="it-IT" sz="1400" b="1" dirty="0"/>
              <a:t>unità immobiliari = </a:t>
            </a:r>
            <a:r>
              <a:rPr lang="it-IT" sz="1400" dirty="0"/>
              <a:t>limite </a:t>
            </a:r>
            <a:r>
              <a:rPr lang="it-IT" sz="1400" dirty="0" err="1"/>
              <a:t>max</a:t>
            </a:r>
            <a:r>
              <a:rPr lang="it-IT" sz="1400" dirty="0"/>
              <a:t> di </a:t>
            </a:r>
            <a:r>
              <a:rPr lang="it-IT" sz="1400" dirty="0" smtClean="0"/>
              <a:t>spesa </a:t>
            </a:r>
            <a:r>
              <a:rPr lang="it-IT" sz="1400" b="1" dirty="0" smtClean="0"/>
              <a:t>€ 200.000. I condomini calcolano la detrazione in base ai millesimi di proprietà </a:t>
            </a:r>
            <a:r>
              <a:rPr lang="it-IT" sz="1400" dirty="0" smtClean="0"/>
              <a:t>(che possono portare anche ad un ammontare maggiore di 40.000 euro per la singola unità)</a:t>
            </a:r>
            <a:endParaRPr lang="it-IT" sz="1400" dirty="0"/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Ecobonus al 110%</a:t>
            </a:r>
            <a:endParaRPr lang="it-IT" sz="32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1937448" y="1931244"/>
            <a:ext cx="6880911" cy="73866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it-IT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 caso di interventi realizzati su parti comuni di edifici in condominio, </a:t>
            </a:r>
            <a:r>
              <a:rPr lang="it-IT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l’ammontare </a:t>
            </a:r>
            <a:r>
              <a:rPr lang="it-IT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spesa </a:t>
            </a:r>
            <a:r>
              <a:rPr lang="it-IT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è il </a:t>
            </a:r>
            <a:r>
              <a:rPr lang="it-IT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limite massimo di spesa agevolabile riferito all’intero </a:t>
            </a:r>
            <a:r>
              <a:rPr lang="it-IT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edificio</a:t>
            </a:r>
            <a:endParaRPr lang="it-IT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2025078" y="1484784"/>
            <a:ext cx="61206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Limite di spesa interventi condominiali</a:t>
            </a:r>
          </a:p>
        </p:txBody>
      </p:sp>
      <p:pic>
        <p:nvPicPr>
          <p:cNvPr id="17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89" y="1481203"/>
            <a:ext cx="892086" cy="80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ttangolo 18"/>
          <p:cNvSpPr/>
          <p:nvPr/>
        </p:nvSpPr>
        <p:spPr>
          <a:xfrm>
            <a:off x="611560" y="2204864"/>
            <a:ext cx="12672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 24/E</a:t>
            </a:r>
          </a:p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agosto 2020 </a:t>
            </a:r>
            <a:endParaRPr lang="it-IT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http://inbiosystem.com/italy/wp-content/uploads/2015/03/freccia2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1124743" y="2802180"/>
            <a:ext cx="582936" cy="465743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16" name="CasellaDiTesto 15"/>
          <p:cNvSpPr txBox="1"/>
          <p:nvPr/>
        </p:nvSpPr>
        <p:spPr>
          <a:xfrm>
            <a:off x="2313112" y="4386590"/>
            <a:ext cx="6295658" cy="338554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/>
              <a:t>Spese condominiali per lastrico </a:t>
            </a:r>
            <a:r>
              <a:rPr lang="it-IT" sz="1600" b="1" dirty="0"/>
              <a:t>solare esclusivo 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2313111" y="4771598"/>
            <a:ext cx="6295657" cy="196977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300" b="1" dirty="0">
                <a:ea typeface="Verdana" panose="020B0604030504040204" pitchFamily="34" charset="0"/>
              </a:rPr>
              <a:t>Ammesso l’Ecobonus al 110% </a:t>
            </a:r>
            <a:r>
              <a:rPr lang="it-IT" sz="1300" dirty="0">
                <a:ea typeface="Verdana" panose="020B0604030504040204" pitchFamily="34" charset="0"/>
              </a:rPr>
              <a:t>per l’isolamento termico del </a:t>
            </a:r>
            <a:r>
              <a:rPr lang="it-IT" sz="1300" b="1" dirty="0">
                <a:ea typeface="Verdana" panose="020B0604030504040204" pitchFamily="34" charset="0"/>
              </a:rPr>
              <a:t>lastrico solare di proprietà esclusiva</a:t>
            </a:r>
            <a:r>
              <a:rPr lang="it-IT" sz="1300" dirty="0">
                <a:ea typeface="Verdana" panose="020B0604030504040204" pitchFamily="34" charset="0"/>
              </a:rPr>
              <a:t>, come intervento “trainante” di tipo condominiale, </a:t>
            </a:r>
            <a:r>
              <a:rPr lang="it-IT" sz="1300" b="1" dirty="0" smtClean="0">
                <a:ea typeface="Verdana" panose="020B0604030504040204" pitchFamily="34" charset="0"/>
              </a:rPr>
              <a:t>anche se le spese sono sostenute per intero dal </a:t>
            </a:r>
            <a:r>
              <a:rPr lang="it-IT" sz="1300" b="1" dirty="0" err="1">
                <a:ea typeface="Verdana" panose="020B0604030504040204" pitchFamily="34" charset="0"/>
              </a:rPr>
              <a:t>condòmino</a:t>
            </a:r>
            <a:r>
              <a:rPr lang="it-IT" sz="1300" b="1" dirty="0">
                <a:ea typeface="Verdana" panose="020B0604030504040204" pitchFamily="34" charset="0"/>
              </a:rPr>
              <a:t> proprietario</a:t>
            </a:r>
            <a:r>
              <a:rPr lang="it-IT" sz="1300" dirty="0">
                <a:ea typeface="Verdana" panose="020B0604030504040204" pitchFamily="34" charset="0"/>
              </a:rPr>
              <a:t>, anche </a:t>
            </a:r>
            <a:r>
              <a:rPr lang="it-IT" sz="1300" b="1" dirty="0">
                <a:ea typeface="Verdana" panose="020B0604030504040204" pitchFamily="34" charset="0"/>
              </a:rPr>
              <a:t>in misura eccedente la propria quota millesimale di </a:t>
            </a:r>
            <a:r>
              <a:rPr lang="it-IT" sz="1300" b="1" dirty="0" smtClean="0">
                <a:ea typeface="Verdana" panose="020B0604030504040204" pitchFamily="34" charset="0"/>
              </a:rPr>
              <a:t>proprietà</a:t>
            </a:r>
            <a:r>
              <a:rPr lang="it-IT" sz="1300" dirty="0">
                <a:ea typeface="Verdana" panose="020B0604030504040204" pitchFamily="34" charset="0"/>
              </a:rPr>
              <a:t>.</a:t>
            </a:r>
            <a:endParaRPr lang="it-IT" sz="1300" dirty="0" smtClean="0">
              <a:ea typeface="Verdana" panose="020B060403050404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it-IT" sz="1300" dirty="0" smtClean="0">
                <a:ea typeface="Verdana" panose="020B0604030504040204" pitchFamily="34" charset="0"/>
              </a:rPr>
              <a:t>In questo caso </a:t>
            </a:r>
            <a:r>
              <a:rPr lang="it-IT" sz="1300" b="1" dirty="0" smtClean="0">
                <a:ea typeface="Verdana" panose="020B0604030504040204" pitchFamily="34" charset="0"/>
              </a:rPr>
              <a:t>le fatture relative </a:t>
            </a:r>
            <a:r>
              <a:rPr lang="it-IT" sz="1300" b="1" dirty="0">
                <a:ea typeface="Verdana" panose="020B0604030504040204" pitchFamily="34" charset="0"/>
              </a:rPr>
              <a:t>alle spese sostenute dal </a:t>
            </a:r>
            <a:r>
              <a:rPr lang="it-IT" sz="1300" b="1" dirty="0" err="1">
                <a:ea typeface="Verdana" panose="020B0604030504040204" pitchFamily="34" charset="0"/>
              </a:rPr>
              <a:t>condòmino</a:t>
            </a:r>
            <a:r>
              <a:rPr lang="it-IT" sz="1300" b="1" dirty="0">
                <a:ea typeface="Verdana" panose="020B0604030504040204" pitchFamily="34" charset="0"/>
              </a:rPr>
              <a:t> ed i bonifici devono essere intestati al </a:t>
            </a:r>
            <a:r>
              <a:rPr lang="it-IT" sz="1300" b="1" dirty="0" err="1" smtClean="0">
                <a:ea typeface="Verdana" panose="020B0604030504040204" pitchFamily="34" charset="0"/>
              </a:rPr>
              <a:t>condomìnio</a:t>
            </a:r>
            <a:r>
              <a:rPr lang="it-IT" sz="1300" b="1" dirty="0" smtClean="0">
                <a:ea typeface="Verdana" panose="020B0604030504040204" pitchFamily="34" charset="0"/>
              </a:rPr>
              <a:t> </a:t>
            </a:r>
            <a:r>
              <a:rPr lang="it-IT" sz="1300" dirty="0">
                <a:ea typeface="Verdana" panose="020B0604030504040204" pitchFamily="34" charset="0"/>
              </a:rPr>
              <a:t>e gli adempimenti </a:t>
            </a:r>
            <a:r>
              <a:rPr lang="it-IT" sz="1300" dirty="0" smtClean="0">
                <a:ea typeface="Verdana" panose="020B0604030504040204" pitchFamily="34" charset="0"/>
              </a:rPr>
              <a:t>per la fruizione </a:t>
            </a:r>
            <a:r>
              <a:rPr lang="it-IT" sz="1300" dirty="0">
                <a:ea typeface="Verdana" panose="020B0604030504040204" pitchFamily="34" charset="0"/>
              </a:rPr>
              <a:t>del Superbonus possono essere eseguiti sia dall’amministratore che dal proprietario del lastrico </a:t>
            </a:r>
            <a:r>
              <a:rPr lang="it-IT" sz="1300" dirty="0" smtClean="0">
                <a:ea typeface="Verdana" panose="020B0604030504040204" pitchFamily="34" charset="0"/>
              </a:rPr>
              <a:t>solare</a:t>
            </a:r>
            <a:endParaRPr lang="it-IT" sz="1300" dirty="0">
              <a:ea typeface="Verdana" panose="020B0604030504040204" pitchFamily="34" charset="0"/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650872" y="4976259"/>
            <a:ext cx="1400847" cy="830997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Risposta Interpello</a:t>
            </a:r>
          </a:p>
          <a:p>
            <a:pPr algn="ctr"/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. 499 </a:t>
            </a:r>
            <a:r>
              <a:rPr lang="it-IT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27 ottobre 2020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52" y="4154651"/>
            <a:ext cx="892086" cy="803482"/>
          </a:xfrm>
          <a:prstGeom prst="rect">
            <a:avLst/>
          </a:prstGeom>
          <a:solidFill>
            <a:srgbClr val="D1DAFF"/>
          </a:solidFill>
          <a:extLst/>
        </p:spPr>
      </p:pic>
    </p:spTree>
    <p:extLst>
      <p:ext uri="{BB962C8B-B14F-4D97-AF65-F5344CB8AC3E}">
        <p14:creationId xmlns:p14="http://schemas.microsoft.com/office/powerpoint/2010/main" val="245186472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2229484" y="1825079"/>
            <a:ext cx="6740957" cy="30777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bg1"/>
                </a:solidFill>
              </a:rPr>
              <a:t>Sostituzione </a:t>
            </a:r>
            <a:r>
              <a:rPr lang="it-IT" sz="1400" b="1" dirty="0">
                <a:solidFill>
                  <a:schemeClr val="bg1"/>
                </a:solidFill>
              </a:rPr>
              <a:t>delle pareti esterne dell'immobile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229485" y="2187441"/>
            <a:ext cx="6773984" cy="11695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1400" b="1" dirty="0" smtClean="0"/>
              <a:t>No al </a:t>
            </a:r>
            <a:r>
              <a:rPr lang="it-IT" sz="1400" b="1" dirty="0" err="1" smtClean="0"/>
              <a:t>Superbonus</a:t>
            </a:r>
            <a:r>
              <a:rPr lang="it-IT" sz="1400" b="1" dirty="0" smtClean="0"/>
              <a:t> </a:t>
            </a:r>
            <a:r>
              <a:rPr lang="it-IT" sz="1400" dirty="0" smtClean="0"/>
              <a:t>per un intervento di sostituzione della parete verticale dell'immobile condominiale  costituita da vetrate con una parete isolante, non essendo queste qualificabili come  </a:t>
            </a:r>
            <a:r>
              <a:rPr lang="it-IT" sz="1400" dirty="0"/>
              <a:t>«</a:t>
            </a:r>
            <a:r>
              <a:rPr lang="it-IT" sz="1400" i="1" dirty="0" smtClean="0"/>
              <a:t>superfici opache </a:t>
            </a:r>
            <a:r>
              <a:rPr lang="it-IT" sz="1400" i="1" dirty="0"/>
              <a:t>verticali, orizzontali e inclinate</a:t>
            </a:r>
            <a:r>
              <a:rPr lang="it-IT" sz="1400" dirty="0"/>
              <a:t>» </a:t>
            </a:r>
            <a:r>
              <a:rPr lang="it-IT" sz="1400" dirty="0" smtClean="0"/>
              <a:t>quanto piuttosto altri elementi costituenti l'involucro </a:t>
            </a:r>
            <a:r>
              <a:rPr lang="it-IT" sz="1400" dirty="0"/>
              <a:t>edilizio </a:t>
            </a:r>
          </a:p>
        </p:txBody>
      </p:sp>
      <p:grpSp>
        <p:nvGrpSpPr>
          <p:cNvPr id="14" name="Gruppo 13"/>
          <p:cNvGrpSpPr/>
          <p:nvPr/>
        </p:nvGrpSpPr>
        <p:grpSpPr>
          <a:xfrm>
            <a:off x="650872" y="1700808"/>
            <a:ext cx="1440848" cy="1431961"/>
            <a:chOff x="597295" y="1689414"/>
            <a:chExt cx="1440848" cy="1431961"/>
          </a:xfrm>
          <a:solidFill>
            <a:srgbClr val="D1DAFF"/>
          </a:solidFill>
        </p:grpSpPr>
        <p:pic>
          <p:nvPicPr>
            <p:cNvPr id="15" name="Picture 2" descr="C:\Users\MezzettiC\Desktop\entrat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344" y="1689414"/>
              <a:ext cx="892086" cy="803482"/>
            </a:xfrm>
            <a:prstGeom prst="rect">
              <a:avLst/>
            </a:prstGeom>
            <a:grpFill/>
            <a:extLst/>
          </p:spPr>
        </p:pic>
        <p:sp>
          <p:nvSpPr>
            <p:cNvPr id="16" name="Rettangolo 15"/>
            <p:cNvSpPr/>
            <p:nvPr/>
          </p:nvSpPr>
          <p:spPr>
            <a:xfrm>
              <a:off x="597295" y="2475044"/>
              <a:ext cx="1440848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Risposta  n. 521 del 3 novembre 2020</a:t>
              </a:r>
              <a:endPara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Segnaposto numero diapositiva 4"/>
          <p:cNvSpPr txBox="1">
            <a:spLocks/>
          </p:cNvSpPr>
          <p:nvPr/>
        </p:nvSpPr>
        <p:spPr>
          <a:xfrm>
            <a:off x="8676456" y="6565900"/>
            <a:ext cx="587970" cy="288627"/>
          </a:xfrm>
          <a:prstGeom prst="rect">
            <a:avLst/>
          </a:prstGeom>
          <a:ln/>
        </p:spPr>
        <p:txBody>
          <a:bodyPr/>
          <a:lstStyle>
            <a:defPPr>
              <a:defRPr lang="it-IT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16</a:t>
            </a:fld>
            <a:endParaRPr lang="it-IT" sz="1000" i="1" dirty="0"/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kern="0" cap="small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Ecobonus</a:t>
            </a:r>
            <a:r>
              <a:rPr lang="it-IT" sz="3200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 al 110%</a:t>
            </a:r>
            <a:endParaRPr lang="it-IT" sz="3200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76562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2229484" y="3861048"/>
            <a:ext cx="6740957" cy="52322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bg1"/>
                </a:solidFill>
              </a:rPr>
              <a:t>Frazionamento immobili e definizione di «impianto di riscaldamento»</a:t>
            </a:r>
            <a:endParaRPr lang="it-IT" sz="1400" b="1" dirty="0">
              <a:solidFill>
                <a:schemeClr val="bg1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2229485" y="4467597"/>
            <a:ext cx="6773984" cy="17697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300" b="1" dirty="0" smtClean="0"/>
              <a:t>Si al </a:t>
            </a:r>
            <a:r>
              <a:rPr lang="it-IT" sz="1200" b="1" dirty="0" err="1" smtClean="0"/>
              <a:t>Superbonus</a:t>
            </a:r>
            <a:r>
              <a:rPr lang="it-IT" sz="1300" b="1" dirty="0" smtClean="0"/>
              <a:t> </a:t>
            </a:r>
            <a:r>
              <a:rPr lang="it-IT" sz="1300" b="1" dirty="0"/>
              <a:t>se gli interventi comportano l’accorpamento di più unità abitative o la suddivisione</a:t>
            </a:r>
            <a:r>
              <a:rPr lang="it-IT" sz="1300" dirty="0"/>
              <a:t> in più immobili di un’unica unità abitativa, </a:t>
            </a:r>
            <a:r>
              <a:rPr lang="it-IT" sz="1300" b="1" dirty="0"/>
              <a:t>il limite di spesa va calcolato sulle unità immobiliari</a:t>
            </a:r>
            <a:r>
              <a:rPr lang="it-IT" sz="1300" dirty="0"/>
              <a:t> </a:t>
            </a:r>
            <a:r>
              <a:rPr lang="it-IT" sz="1300" b="1" dirty="0"/>
              <a:t>iniziali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300" b="1" dirty="0" smtClean="0"/>
              <a:t>Le </a:t>
            </a:r>
            <a:r>
              <a:rPr lang="it-IT" sz="1300" b="1" dirty="0"/>
              <a:t>stufe a legna o a </a:t>
            </a:r>
            <a:r>
              <a:rPr lang="it-IT" sz="1300" b="1" dirty="0" err="1"/>
              <a:t>pellet</a:t>
            </a:r>
            <a:r>
              <a:rPr lang="it-IT" sz="1300" b="1" dirty="0"/>
              <a:t>, anche caminetti e </a:t>
            </a:r>
            <a:r>
              <a:rPr lang="it-IT" sz="1300" b="1" dirty="0" err="1"/>
              <a:t>termocamini</a:t>
            </a:r>
            <a:r>
              <a:rPr lang="it-IT" sz="1300" b="1" dirty="0"/>
              <a:t>, purché fissi, sono considerati “impianto di riscaldamento”</a:t>
            </a:r>
            <a:r>
              <a:rPr lang="it-IT" sz="1300" dirty="0"/>
              <a:t>. Sarà possibile accedere all’</a:t>
            </a:r>
            <a:r>
              <a:rPr lang="it-IT" sz="1300" i="1" dirty="0" err="1"/>
              <a:t>Ecobonus</a:t>
            </a:r>
            <a:r>
              <a:rPr lang="it-IT" sz="1300" dirty="0"/>
              <a:t> al 110%, sempre che vi sia il conseguimento di un risparmio energetico e che vi sia un salto di due classi energetiche</a:t>
            </a:r>
          </a:p>
        </p:txBody>
      </p:sp>
      <p:grpSp>
        <p:nvGrpSpPr>
          <p:cNvPr id="20" name="Gruppo 19"/>
          <p:cNvGrpSpPr/>
          <p:nvPr/>
        </p:nvGrpSpPr>
        <p:grpSpPr>
          <a:xfrm>
            <a:off x="650872" y="3717032"/>
            <a:ext cx="1440848" cy="1431961"/>
            <a:chOff x="597295" y="1689414"/>
            <a:chExt cx="1440848" cy="1431961"/>
          </a:xfrm>
          <a:solidFill>
            <a:srgbClr val="D1DAFF"/>
          </a:solidFill>
        </p:grpSpPr>
        <p:pic>
          <p:nvPicPr>
            <p:cNvPr id="21" name="Picture 2" descr="C:\Users\MezzettiC\Desktop\entrat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344" y="1689414"/>
              <a:ext cx="892086" cy="803482"/>
            </a:xfrm>
            <a:prstGeom prst="rect">
              <a:avLst/>
            </a:prstGeom>
            <a:grpFill/>
            <a:extLst/>
          </p:spPr>
        </p:pic>
        <p:sp>
          <p:nvSpPr>
            <p:cNvPr id="22" name="Rettangolo 21"/>
            <p:cNvSpPr/>
            <p:nvPr/>
          </p:nvSpPr>
          <p:spPr>
            <a:xfrm>
              <a:off x="597295" y="2475044"/>
              <a:ext cx="1440848" cy="646331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Risposta  n. 523 del 4 novembre 2020</a:t>
              </a:r>
              <a:endPara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57483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asellaDiTesto 21"/>
          <p:cNvSpPr txBox="1"/>
          <p:nvPr/>
        </p:nvSpPr>
        <p:spPr>
          <a:xfrm>
            <a:off x="2339752" y="4235604"/>
            <a:ext cx="6663716" cy="15696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300" b="1" dirty="0" smtClean="0"/>
              <a:t>Il </a:t>
            </a:r>
            <a:r>
              <a:rPr lang="it-IT" sz="1300" b="1" dirty="0"/>
              <a:t>compenso dell’amministratore </a:t>
            </a:r>
            <a:r>
              <a:rPr lang="it-IT" sz="1300" b="1" dirty="0" smtClean="0"/>
              <a:t>di condominio non è detraibile né cedibile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300" b="1" dirty="0" smtClean="0"/>
              <a:t>L’</a:t>
            </a:r>
            <a:r>
              <a:rPr lang="it-IT" sz="1300" b="1" i="1" dirty="0" err="1" smtClean="0"/>
              <a:t>Ecobonus</a:t>
            </a:r>
            <a:r>
              <a:rPr lang="it-IT" sz="1300" b="1" dirty="0" smtClean="0"/>
              <a:t> </a:t>
            </a:r>
            <a:r>
              <a:rPr lang="it-IT" sz="1300" b="1" dirty="0"/>
              <a:t>al 110% spetta anche per i costi strettamente collegati alla </a:t>
            </a:r>
            <a:r>
              <a:rPr lang="it-IT" sz="1200" b="1" dirty="0"/>
              <a:t>realizzazione</a:t>
            </a:r>
            <a:r>
              <a:rPr lang="it-IT" sz="1300" b="1" dirty="0"/>
              <a:t> e al completamento dell’intervento agevolato</a:t>
            </a:r>
            <a:r>
              <a:rPr lang="it-IT" sz="1300" dirty="0"/>
              <a:t>, nei limiti di spesa previsti dalla norma per ciascun intervento. L’individuazione delle spese connesse deve essere effettuata da un tecnico </a:t>
            </a:r>
            <a:r>
              <a:rPr lang="it-IT" sz="1300" dirty="0" smtClean="0"/>
              <a:t>abilitato</a:t>
            </a:r>
          </a:p>
        </p:txBody>
      </p:sp>
      <p:grpSp>
        <p:nvGrpSpPr>
          <p:cNvPr id="2" name="Gruppo 1"/>
          <p:cNvGrpSpPr/>
          <p:nvPr/>
        </p:nvGrpSpPr>
        <p:grpSpPr>
          <a:xfrm>
            <a:off x="683568" y="3836119"/>
            <a:ext cx="1329892" cy="1449813"/>
            <a:chOff x="683568" y="1489760"/>
            <a:chExt cx="1329892" cy="1449813"/>
          </a:xfrm>
        </p:grpSpPr>
        <p:sp>
          <p:nvSpPr>
            <p:cNvPr id="8" name="Rettangolo 7"/>
            <p:cNvSpPr/>
            <p:nvPr/>
          </p:nvSpPr>
          <p:spPr>
            <a:xfrm>
              <a:off x="683568" y="2293242"/>
              <a:ext cx="1329892" cy="646331"/>
            </a:xfrm>
            <a:prstGeom prst="rect">
              <a:avLst/>
            </a:prstGeom>
            <a:solidFill>
              <a:srgbClr val="93A8FF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Risposte </a:t>
              </a:r>
              <a:r>
                <a:rPr lang="it-IT" sz="1200" b="1" i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AdE</a:t>
              </a:r>
              <a:endPara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it-IT" sz="1200" b="1" i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Telefisco</a:t>
              </a:r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27 ottobre 2020</a:t>
              </a:r>
              <a:endParaRPr lang="it-IT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Picture 2" descr="C:\Users\MezzettiC\Desktop\entrat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662" y="1489760"/>
              <a:ext cx="892086" cy="803482"/>
            </a:xfrm>
            <a:prstGeom prst="rect">
              <a:avLst/>
            </a:prstGeom>
            <a:solidFill>
              <a:srgbClr val="D1DAFF"/>
            </a:solidFill>
            <a:extLst/>
          </p:spPr>
        </p:pic>
      </p:grpSp>
      <p:sp>
        <p:nvSpPr>
          <p:cNvPr id="11" name="CasellaDiTesto 10"/>
          <p:cNvSpPr txBox="1"/>
          <p:nvPr/>
        </p:nvSpPr>
        <p:spPr>
          <a:xfrm>
            <a:off x="2262511" y="1753071"/>
            <a:ext cx="6740957" cy="307777"/>
          </a:xfrm>
          <a:prstGeom prst="rect">
            <a:avLst/>
          </a:prstGeom>
          <a:solidFill>
            <a:srgbClr val="667C34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Cappotto esterno e interno</a:t>
            </a:r>
            <a:endParaRPr lang="it-IT" sz="1400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2262512" y="2057797"/>
            <a:ext cx="6773984" cy="17312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300" b="1" dirty="0" smtClean="0"/>
              <a:t>Si al </a:t>
            </a:r>
            <a:r>
              <a:rPr lang="it-IT" sz="1200" b="1" dirty="0" smtClean="0"/>
              <a:t>Superbonus</a:t>
            </a:r>
            <a:r>
              <a:rPr lang="it-IT" sz="1300" b="1" dirty="0" smtClean="0"/>
              <a:t> per il cappotto esterno che riguarda una sola unità abitativa in un condominio</a:t>
            </a:r>
            <a:r>
              <a:rPr lang="it-IT" sz="1300" dirty="0" smtClean="0"/>
              <a:t>, purché l’intervento interessi l'involucro </a:t>
            </a:r>
            <a:r>
              <a:rPr lang="it-IT" sz="1300" dirty="0"/>
              <a:t>dell'edificio con </a:t>
            </a:r>
            <a:r>
              <a:rPr lang="it-IT" sz="1300" dirty="0" smtClean="0"/>
              <a:t>una incidenza </a:t>
            </a:r>
            <a:r>
              <a:rPr lang="it-IT" sz="1300" dirty="0"/>
              <a:t>superiore al 25 </a:t>
            </a:r>
            <a:r>
              <a:rPr lang="it-IT" sz="1300" dirty="0" smtClean="0"/>
              <a:t>% della </a:t>
            </a:r>
            <a:r>
              <a:rPr lang="it-IT" sz="1300" dirty="0"/>
              <a:t>superficie disperdente lorda </a:t>
            </a:r>
            <a:r>
              <a:rPr lang="it-IT" sz="1300" dirty="0" smtClean="0"/>
              <a:t>e sia assicurato </a:t>
            </a:r>
            <a:r>
              <a:rPr lang="it-IT" sz="1300" dirty="0"/>
              <a:t>il miglioramento di almeno </a:t>
            </a:r>
            <a:r>
              <a:rPr lang="it-IT" sz="1300" dirty="0" smtClean="0"/>
              <a:t>2 classi energetiche (o </a:t>
            </a:r>
            <a:r>
              <a:rPr lang="it-IT" sz="1300" dirty="0"/>
              <a:t>il conseguimento della classe energetica più alta</a:t>
            </a:r>
            <a:r>
              <a:rPr lang="it-IT" sz="1300" dirty="0" smtClean="0"/>
              <a:t>, da </a:t>
            </a:r>
            <a:r>
              <a:rPr lang="it-IT" sz="1300" dirty="0"/>
              <a:t>dimostrare mediante </a:t>
            </a:r>
            <a:r>
              <a:rPr lang="it-IT" sz="1300" dirty="0" smtClean="0"/>
              <a:t>APE</a:t>
            </a:r>
            <a:r>
              <a:rPr lang="it-IT" sz="1300" dirty="0"/>
              <a:t>)</a:t>
            </a:r>
            <a:endParaRPr lang="it-IT" sz="1300" dirty="0" smtClean="0"/>
          </a:p>
          <a:p>
            <a:pPr algn="just">
              <a:spcBef>
                <a:spcPts val="300"/>
              </a:spcBef>
            </a:pPr>
            <a:r>
              <a:rPr lang="it-IT" sz="1300" b="1" dirty="0" smtClean="0"/>
              <a:t>Si al </a:t>
            </a:r>
            <a:r>
              <a:rPr lang="it-IT" sz="1300" b="1" dirty="0" err="1" smtClean="0"/>
              <a:t>Superbonus</a:t>
            </a:r>
            <a:r>
              <a:rPr lang="it-IT" sz="1300" b="1" dirty="0" smtClean="0"/>
              <a:t> agli interventi </a:t>
            </a:r>
            <a:r>
              <a:rPr lang="it-IT" sz="1300" b="1" dirty="0"/>
              <a:t>di isolamento </a:t>
            </a:r>
            <a:r>
              <a:rPr lang="it-IT" sz="1300" b="1" dirty="0" smtClean="0"/>
              <a:t>termico sulle </a:t>
            </a:r>
            <a:r>
              <a:rPr lang="it-IT" sz="1300" b="1" dirty="0"/>
              <a:t>pareti interne </a:t>
            </a:r>
            <a:r>
              <a:rPr lang="it-IT" sz="1300" dirty="0"/>
              <a:t>dell'unità immobiliare </a:t>
            </a:r>
            <a:r>
              <a:rPr lang="it-IT" sz="1300" b="1" dirty="0" smtClean="0"/>
              <a:t>come intervento «trainato»</a:t>
            </a:r>
            <a:r>
              <a:rPr lang="it-IT" sz="1300" dirty="0" smtClean="0"/>
              <a:t>, purché connesso ad uno degli interventi «trainanti»</a:t>
            </a:r>
            <a:endParaRPr lang="it-IT" sz="1300" dirty="0"/>
          </a:p>
        </p:txBody>
      </p:sp>
      <p:grpSp>
        <p:nvGrpSpPr>
          <p:cNvPr id="14" name="Gruppo 13"/>
          <p:cNvGrpSpPr/>
          <p:nvPr/>
        </p:nvGrpSpPr>
        <p:grpSpPr>
          <a:xfrm>
            <a:off x="683899" y="1455761"/>
            <a:ext cx="1440848" cy="1431961"/>
            <a:chOff x="597295" y="1689414"/>
            <a:chExt cx="1440848" cy="1431961"/>
          </a:xfrm>
          <a:solidFill>
            <a:srgbClr val="D1DAFF"/>
          </a:solidFill>
        </p:grpSpPr>
        <p:pic>
          <p:nvPicPr>
            <p:cNvPr id="15" name="Picture 2" descr="C:\Users\MezzettiC\Desktop\entrat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344" y="1689414"/>
              <a:ext cx="892086" cy="803482"/>
            </a:xfrm>
            <a:prstGeom prst="rect">
              <a:avLst/>
            </a:prstGeom>
            <a:grpFill/>
            <a:extLst/>
          </p:spPr>
        </p:pic>
        <p:sp>
          <p:nvSpPr>
            <p:cNvPr id="16" name="Rettangolo 15"/>
            <p:cNvSpPr/>
            <p:nvPr/>
          </p:nvSpPr>
          <p:spPr>
            <a:xfrm>
              <a:off x="597295" y="2475044"/>
              <a:ext cx="1440848" cy="646331"/>
            </a:xfrm>
            <a:prstGeom prst="rect">
              <a:avLst/>
            </a:prstGeom>
            <a:solidFill>
              <a:srgbClr val="667C34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Risposta  n. 408 del 24 settembre 2020</a:t>
              </a:r>
              <a:endParaRPr lang="it-IT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Segnaposto numero diapositiva 4"/>
          <p:cNvSpPr txBox="1">
            <a:spLocks/>
          </p:cNvSpPr>
          <p:nvPr/>
        </p:nvSpPr>
        <p:spPr>
          <a:xfrm>
            <a:off x="8676456" y="6565900"/>
            <a:ext cx="587970" cy="288627"/>
          </a:xfrm>
          <a:prstGeom prst="rect">
            <a:avLst/>
          </a:prstGeom>
          <a:ln/>
        </p:spPr>
        <p:txBody>
          <a:bodyPr/>
          <a:lstStyle>
            <a:defPPr>
              <a:defRPr lang="it-IT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17</a:t>
            </a:fld>
            <a:endParaRPr lang="it-IT" sz="1000" i="1" dirty="0"/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83985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kern="0" cap="small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Ecobonus</a:t>
            </a:r>
            <a:r>
              <a:rPr lang="it-IT" sz="3200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 al 110%</a:t>
            </a:r>
            <a:endParaRPr lang="it-IT" sz="3200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76562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788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478757" y="6529465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61168" y="2405787"/>
            <a:ext cx="8447336" cy="2031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Gli interventi rispettino </a:t>
            </a:r>
            <a:r>
              <a:rPr lang="it-IT" sz="1400" dirty="0">
                <a:solidFill>
                  <a:srgbClr val="000000"/>
                </a:solidFill>
              </a:rPr>
              <a:t>i </a:t>
            </a:r>
            <a:r>
              <a:rPr lang="it-IT" sz="1400" b="1" dirty="0">
                <a:solidFill>
                  <a:srgbClr val="000000"/>
                </a:solidFill>
              </a:rPr>
              <a:t>requisiti minimi sulle prestazioni energetiche degli </a:t>
            </a:r>
            <a:r>
              <a:rPr lang="it-IT" sz="1400" b="1" dirty="0" smtClean="0">
                <a:solidFill>
                  <a:srgbClr val="000000"/>
                </a:solidFill>
              </a:rPr>
              <a:t>edifici dal </a:t>
            </a:r>
            <a:r>
              <a:rPr lang="it-IT" sz="1400" b="1" u="sng" dirty="0" smtClean="0">
                <a:solidFill>
                  <a:srgbClr val="C00000"/>
                </a:solidFill>
              </a:rPr>
              <a:t>DM del 6 agosto 2020</a:t>
            </a:r>
            <a:r>
              <a:rPr lang="it-IT" sz="1400" b="1" dirty="0" smtClean="0">
                <a:solidFill>
                  <a:srgbClr val="C00000"/>
                </a:solidFill>
              </a:rPr>
              <a:t> </a:t>
            </a:r>
            <a:r>
              <a:rPr lang="it-IT" sz="1400" b="1" i="1" u="sng" dirty="0" smtClean="0">
                <a:solidFill>
                  <a:srgbClr val="000000"/>
                </a:solidFill>
              </a:rPr>
              <a:t>(tramite Asseverazione)</a:t>
            </a: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it-IT" sz="1400" b="1" u="sng" dirty="0" smtClean="0">
              <a:solidFill>
                <a:srgbClr val="C00000"/>
              </a:solidFill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000000"/>
                </a:solidFill>
              </a:rPr>
              <a:t>sia attestata la congruità dei costi </a:t>
            </a:r>
            <a:r>
              <a:rPr lang="it-IT" sz="1400" b="1" i="1" u="sng" dirty="0" smtClean="0">
                <a:solidFill>
                  <a:srgbClr val="000000"/>
                </a:solidFill>
              </a:rPr>
              <a:t>(tramite Asseverazione)</a:t>
            </a:r>
          </a:p>
          <a:p>
            <a:pPr algn="just">
              <a:spcAft>
                <a:spcPts val="0"/>
              </a:spcAft>
            </a:pPr>
            <a:endParaRPr lang="it-IT" sz="1400" b="1" dirty="0" smtClean="0">
              <a:solidFill>
                <a:srgbClr val="000000"/>
              </a:solidFill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i </a:t>
            </a:r>
            <a:r>
              <a:rPr lang="it-IT" sz="1400" dirty="0">
                <a:solidFill>
                  <a:srgbClr val="000000"/>
                </a:solidFill>
              </a:rPr>
              <a:t>materiali isolanti e gli impianti </a:t>
            </a:r>
            <a:r>
              <a:rPr lang="it-IT" sz="1400" dirty="0" smtClean="0">
                <a:solidFill>
                  <a:srgbClr val="000000"/>
                </a:solidFill>
              </a:rPr>
              <a:t>rispondano a </a:t>
            </a:r>
            <a:r>
              <a:rPr lang="it-IT" sz="1400" b="1" dirty="0">
                <a:solidFill>
                  <a:srgbClr val="000000"/>
                </a:solidFill>
              </a:rPr>
              <a:t>specifici requisiti tecnici ed </a:t>
            </a:r>
            <a:r>
              <a:rPr lang="it-IT" sz="1400" b="1" dirty="0" smtClean="0">
                <a:solidFill>
                  <a:srgbClr val="000000"/>
                </a:solidFill>
              </a:rPr>
              <a:t>ambientali</a:t>
            </a:r>
            <a:endParaRPr lang="it-IT" sz="1400" b="1" dirty="0">
              <a:solidFill>
                <a:srgbClr val="000000"/>
              </a:solidFill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it-IT" sz="1400" dirty="0">
              <a:solidFill>
                <a:srgbClr val="000000"/>
              </a:solidFill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gli interventi assicurino </a:t>
            </a:r>
            <a:r>
              <a:rPr lang="it-IT" sz="1400" dirty="0">
                <a:solidFill>
                  <a:srgbClr val="000000"/>
                </a:solidFill>
              </a:rPr>
              <a:t>il miglioramento di </a:t>
            </a:r>
            <a:r>
              <a:rPr lang="it-IT" sz="1400" b="1" dirty="0">
                <a:solidFill>
                  <a:srgbClr val="000000"/>
                </a:solidFill>
              </a:rPr>
              <a:t>almeno 2 classi energetiche</a:t>
            </a:r>
            <a:r>
              <a:rPr lang="it-IT" sz="1400" dirty="0">
                <a:solidFill>
                  <a:srgbClr val="000000"/>
                </a:solidFill>
              </a:rPr>
              <a:t>, o il conseguimento della classe energetica più alta </a:t>
            </a:r>
            <a:r>
              <a:rPr lang="it-IT" sz="1400" b="1" dirty="0" smtClean="0">
                <a:solidFill>
                  <a:srgbClr val="000000"/>
                </a:solidFill>
              </a:rPr>
              <a:t>possibile </a:t>
            </a:r>
            <a:r>
              <a:rPr lang="it-IT" sz="1400" b="1" i="1" dirty="0" smtClean="0">
                <a:solidFill>
                  <a:srgbClr val="000000"/>
                </a:solidFill>
              </a:rPr>
              <a:t>(tramite APE)</a:t>
            </a:r>
            <a:endParaRPr lang="it-IT" sz="1400" b="1" i="1" dirty="0">
              <a:solidFill>
                <a:srgbClr val="000000"/>
              </a:solidFill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="" xmlns:a16="http://schemas.microsoft.com/office/drawing/2014/main" id="{F573A184-B803-B54E-A154-E1FBF7B12BA4}"/>
              </a:ext>
            </a:extLst>
          </p:cNvPr>
          <p:cNvSpPr/>
          <p:nvPr/>
        </p:nvSpPr>
        <p:spPr>
          <a:xfrm>
            <a:off x="888086" y="5315143"/>
            <a:ext cx="33843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>
                <a:solidFill>
                  <a:srgbClr val="C00000"/>
                </a:solidFill>
              </a:rPr>
              <a:t>È </a:t>
            </a:r>
            <a:r>
              <a:rPr lang="it-IT" sz="1400" b="1" dirty="0" smtClean="0">
                <a:solidFill>
                  <a:srgbClr val="C00000"/>
                </a:solidFill>
              </a:rPr>
              <a:t>necessario l’A.P.E.</a:t>
            </a:r>
            <a:endParaRPr lang="it-IT" sz="1400" b="1" dirty="0">
              <a:solidFill>
                <a:srgbClr val="C00000"/>
              </a:solidFill>
            </a:endParaRPr>
          </a:p>
          <a:p>
            <a:pPr algn="ctr"/>
            <a:r>
              <a:rPr lang="it-IT" sz="1400" dirty="0" err="1">
                <a:solidFill>
                  <a:srgbClr val="000000"/>
                </a:solidFill>
              </a:rPr>
              <a:t>Pre</a:t>
            </a:r>
            <a:r>
              <a:rPr lang="it-IT" sz="1400" dirty="0">
                <a:solidFill>
                  <a:srgbClr val="000000"/>
                </a:solidFill>
              </a:rPr>
              <a:t> e post - intervento, </a:t>
            </a:r>
            <a:r>
              <a:rPr lang="it-IT" sz="1400" dirty="0" smtClean="0">
                <a:solidFill>
                  <a:srgbClr val="000000"/>
                </a:solidFill>
              </a:rPr>
              <a:t>rilasciato </a:t>
            </a:r>
            <a:r>
              <a:rPr lang="it-IT" sz="1400" dirty="0">
                <a:solidFill>
                  <a:srgbClr val="000000"/>
                </a:solidFill>
              </a:rPr>
              <a:t>da tecnico abilitato nella forma di dichiarazione asseverata.</a:t>
            </a:r>
            <a:endParaRPr lang="it-IT" sz="1400" b="1" dirty="0">
              <a:solidFill>
                <a:srgbClr val="C00000"/>
              </a:solidFill>
            </a:endParaRPr>
          </a:p>
        </p:txBody>
      </p:sp>
      <p:pic>
        <p:nvPicPr>
          <p:cNvPr id="8" name="Elemento grafico 7" descr="Mano alzata">
            <a:extLst>
              <a:ext uri="{FF2B5EF4-FFF2-40B4-BE49-F238E27FC236}">
                <a16:creationId xmlns="" xmlns:a16="http://schemas.microsoft.com/office/drawing/2014/main" id="{F1C3F928-4D95-F542-92A6-C1B4596263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15616" y="5087171"/>
            <a:ext cx="514010" cy="51401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539552" y="1979548"/>
            <a:ext cx="6395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b="1" dirty="0">
                <a:solidFill>
                  <a:srgbClr val="C00000"/>
                </a:solidFill>
              </a:rPr>
              <a:t>Per accedere alla detrazione è necessario </a:t>
            </a:r>
            <a:r>
              <a:rPr lang="it-IT" b="1" dirty="0" smtClean="0">
                <a:solidFill>
                  <a:srgbClr val="C00000"/>
                </a:solidFill>
              </a:rPr>
              <a:t>che…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4" name="Ovale 3"/>
          <p:cNvSpPr/>
          <p:nvPr/>
        </p:nvSpPr>
        <p:spPr>
          <a:xfrm>
            <a:off x="5282950" y="4826376"/>
            <a:ext cx="3630655" cy="190777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 rispetto dei requisiti minimi sono ammessi </a:t>
            </a:r>
            <a:r>
              <a:rPr lang="it-IT" sz="1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anche </a:t>
            </a:r>
            <a:r>
              <a:rPr lang="it-IT" sz="1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 interventi di </a:t>
            </a:r>
            <a:r>
              <a:rPr lang="it-IT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demolizione e ricostruzione </a:t>
            </a:r>
            <a:r>
              <a:rPr lang="it-IT" sz="1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intesi come «ristrutturazione edilizia»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641212" y="1455167"/>
            <a:ext cx="4751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ttangolo 14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Ecobonus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459775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Ecobonus</a:t>
            </a:r>
            <a:r>
              <a:rPr lang="it-IT" sz="32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 al 110%</a:t>
            </a:r>
            <a:endParaRPr lang="it-IT" sz="32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2900040" y="1628800"/>
            <a:ext cx="5832647" cy="33855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/>
              <a:t>Demolizione e ricostruzione edificio unifamiliare</a:t>
            </a:r>
            <a:endParaRPr lang="it-IT" sz="1600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2900040" y="2060848"/>
            <a:ext cx="5832648" cy="2754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/>
              <a:t>Si al </a:t>
            </a:r>
            <a:r>
              <a:rPr lang="it-IT" sz="1400" b="1" dirty="0" err="1"/>
              <a:t>Superbonus</a:t>
            </a:r>
            <a:r>
              <a:rPr lang="it-IT" sz="1400" b="1" dirty="0"/>
              <a:t> per interventi di demolizione e ricostruzione dell'edificio </a:t>
            </a:r>
            <a:r>
              <a:rPr lang="it-IT" sz="1400" b="1" dirty="0" smtClean="0"/>
              <a:t>unifamiliare</a:t>
            </a:r>
            <a:r>
              <a:rPr lang="it-IT" sz="1400" dirty="0" smtClean="0"/>
              <a:t>, </a:t>
            </a:r>
            <a:r>
              <a:rPr lang="it-IT" sz="1400" dirty="0"/>
              <a:t>non adibito ad abitazione principale, </a:t>
            </a:r>
            <a:r>
              <a:rPr lang="it-IT" sz="1400" b="1" dirty="0" smtClean="0"/>
              <a:t>con modifica di sagoma </a:t>
            </a:r>
            <a:r>
              <a:rPr lang="it-IT" sz="1400" b="1" dirty="0"/>
              <a:t>rispetto </a:t>
            </a:r>
            <a:r>
              <a:rPr lang="it-IT" sz="1400" b="1" dirty="0" smtClean="0"/>
              <a:t>alla precedente, leggera diminuzione volumetrica, miglioramento di più di 2 classi di prestazione energetica  e di </a:t>
            </a:r>
            <a:r>
              <a:rPr lang="it-IT" sz="1400" b="1" dirty="0"/>
              <a:t>rischio sismico </a:t>
            </a:r>
            <a:r>
              <a:rPr lang="it-IT" sz="1400" dirty="0" smtClean="0"/>
              <a:t>(nuova definizione di «ristrutturazione edilizia» ex art.3, co.1, </a:t>
            </a:r>
            <a:r>
              <a:rPr lang="it-IT" sz="1400" dirty="0" err="1" smtClean="0"/>
              <a:t>lett.d</a:t>
            </a:r>
            <a:r>
              <a:rPr lang="it-IT" sz="1400" dirty="0" smtClean="0"/>
              <a:t> DPR 380/2001)</a:t>
            </a:r>
          </a:p>
          <a:p>
            <a:pPr algn="just">
              <a:spcBef>
                <a:spcPts val="600"/>
              </a:spcBef>
            </a:pPr>
            <a:r>
              <a:rPr lang="it-IT" sz="1400" dirty="0" smtClean="0"/>
              <a:t>Per gli interventi di </a:t>
            </a:r>
            <a:r>
              <a:rPr lang="it-IT" sz="1400" b="1" dirty="0" smtClean="0"/>
              <a:t>«</a:t>
            </a:r>
            <a:r>
              <a:rPr lang="it-IT" sz="1400" b="1" dirty="0" err="1" smtClean="0"/>
              <a:t>Sismabonus</a:t>
            </a:r>
            <a:r>
              <a:rPr lang="it-IT" sz="1400" b="1" dirty="0" smtClean="0"/>
              <a:t> 110%» e </a:t>
            </a:r>
            <a:r>
              <a:rPr lang="it-IT" sz="1400" dirty="0" smtClean="0"/>
              <a:t>per quelli di </a:t>
            </a:r>
            <a:r>
              <a:rPr lang="it-IT" sz="1400" b="1" dirty="0" smtClean="0"/>
              <a:t>«Bonus edilizia» opera un unico limite di spesa di 96.000 euro</a:t>
            </a:r>
            <a:r>
              <a:rPr lang="it-IT" sz="1400" dirty="0" smtClean="0"/>
              <a:t>, mentre per gli interventi di </a:t>
            </a:r>
            <a:r>
              <a:rPr lang="it-IT" sz="1400" b="1" dirty="0" smtClean="0"/>
              <a:t>«</a:t>
            </a:r>
            <a:r>
              <a:rPr lang="it-IT" sz="1400" b="1" dirty="0" err="1" smtClean="0"/>
              <a:t>Ecobonus</a:t>
            </a:r>
            <a:r>
              <a:rPr lang="it-IT" sz="1400" b="1" dirty="0" smtClean="0"/>
              <a:t> 110%»  opera un limite separato</a:t>
            </a:r>
            <a:r>
              <a:rPr lang="it-IT" sz="1400" dirty="0" smtClean="0"/>
              <a:t>, purché le spese siano separatamente contabilizzate</a:t>
            </a:r>
            <a:endParaRPr lang="it-IT" sz="1400" dirty="0"/>
          </a:p>
        </p:txBody>
      </p:sp>
      <p:grpSp>
        <p:nvGrpSpPr>
          <p:cNvPr id="17" name="Gruppo 16"/>
          <p:cNvGrpSpPr/>
          <p:nvPr/>
        </p:nvGrpSpPr>
        <p:grpSpPr>
          <a:xfrm>
            <a:off x="861368" y="1615665"/>
            <a:ext cx="1656184" cy="1379546"/>
            <a:chOff x="597295" y="1435103"/>
            <a:chExt cx="1656184" cy="1379546"/>
          </a:xfrm>
          <a:solidFill>
            <a:srgbClr val="D1DAFF"/>
          </a:solidFill>
        </p:grpSpPr>
        <p:pic>
          <p:nvPicPr>
            <p:cNvPr id="18" name="Picture 2" descr="C:\Users\MezzettiC\Desktop\entrat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344" y="1435103"/>
              <a:ext cx="892086" cy="803482"/>
            </a:xfrm>
            <a:prstGeom prst="rect">
              <a:avLst/>
            </a:prstGeom>
            <a:grpFill/>
            <a:extLst/>
          </p:spPr>
        </p:pic>
        <p:sp>
          <p:nvSpPr>
            <p:cNvPr id="19" name="Rettangolo 18"/>
            <p:cNvSpPr/>
            <p:nvPr/>
          </p:nvSpPr>
          <p:spPr>
            <a:xfrm>
              <a:off x="597295" y="2168318"/>
              <a:ext cx="1656184" cy="646331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Risposta Interpello</a:t>
              </a:r>
            </a:p>
            <a:p>
              <a:pPr algn="ctr"/>
              <a:r>
                <a:rPr lang="it-IT" sz="12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455 del 7 ottobre2020</a:t>
              </a:r>
              <a:endParaRPr lang="it-IT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Rettangolo 9"/>
          <p:cNvSpPr/>
          <p:nvPr/>
        </p:nvSpPr>
        <p:spPr>
          <a:xfrm>
            <a:off x="899592" y="5085184"/>
            <a:ext cx="1617960" cy="646331"/>
          </a:xfrm>
          <a:prstGeom prst="rect">
            <a:avLst/>
          </a:prstGeom>
          <a:solidFill>
            <a:srgbClr val="93A8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AdE</a:t>
            </a:r>
            <a:endParaRPr lang="it-IT" sz="12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27 ottobre 2020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2916628" y="5014917"/>
            <a:ext cx="5832648" cy="9541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it-IT" sz="1400" b="1" dirty="0" smtClean="0"/>
              <a:t>In </a:t>
            </a:r>
            <a:r>
              <a:rPr lang="it-IT" sz="1400" b="1" dirty="0"/>
              <a:t>caso di interventi di demolizione e ricostruzione</a:t>
            </a:r>
            <a:r>
              <a:rPr lang="it-IT" sz="1400" dirty="0"/>
              <a:t> agevolabili con </a:t>
            </a:r>
            <a:r>
              <a:rPr lang="it-IT" sz="1400" dirty="0" err="1"/>
              <a:t>Ecobonus</a:t>
            </a:r>
            <a:r>
              <a:rPr lang="it-IT" sz="1400" dirty="0"/>
              <a:t> o con </a:t>
            </a:r>
            <a:r>
              <a:rPr lang="it-IT" sz="1400" dirty="0" err="1"/>
              <a:t>Sismabonus</a:t>
            </a:r>
            <a:r>
              <a:rPr lang="it-IT" sz="1400" dirty="0"/>
              <a:t>, per il calcolo del </a:t>
            </a:r>
            <a:r>
              <a:rPr lang="it-IT" sz="1400" b="1" dirty="0"/>
              <a:t>limite di spesa ammissibile si considera il numero delle unità immobiliari esistenti</a:t>
            </a:r>
            <a:r>
              <a:rPr lang="it-IT" sz="1400" dirty="0"/>
              <a:t> </a:t>
            </a:r>
            <a:r>
              <a:rPr lang="it-IT" sz="1400" b="1" dirty="0"/>
              <a:t>prima dell'inizio dei lavori</a:t>
            </a:r>
          </a:p>
        </p:txBody>
      </p:sp>
    </p:spTree>
    <p:extLst>
      <p:ext uri="{BB962C8B-B14F-4D97-AF65-F5344CB8AC3E}">
        <p14:creationId xmlns:p14="http://schemas.microsoft.com/office/powerpoint/2010/main" val="3167238181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2390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" name="Rettangolo 18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Provvedimenti attuativi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" name="Rettangolo 19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3491880" y="3717032"/>
            <a:ext cx="4536504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it-IT" sz="1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DM EFFICIENZA ENERGETICA</a:t>
            </a:r>
          </a:p>
          <a:p>
            <a:pPr algn="just"/>
            <a:r>
              <a:rPr lang="it-IT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DM </a:t>
            </a:r>
            <a:r>
              <a:rPr lang="it-IT" sz="1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MISE 6 </a:t>
            </a:r>
            <a:r>
              <a:rPr lang="it-IT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AGOSTO 2020</a:t>
            </a:r>
          </a:p>
          <a:p>
            <a:pPr algn="just"/>
            <a:endParaRPr lang="it-IT" sz="1400" b="1" i="1" dirty="0" smtClean="0">
              <a:solidFill>
                <a:srgbClr val="CAE2AA">
                  <a:lumMod val="75000"/>
                </a:srgb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000000"/>
                </a:solidFill>
              </a:rPr>
              <a:t>requisiti </a:t>
            </a:r>
            <a:r>
              <a:rPr lang="it-IT" sz="1400" b="1" dirty="0">
                <a:solidFill>
                  <a:srgbClr val="000000"/>
                </a:solidFill>
              </a:rPr>
              <a:t>tecnici</a:t>
            </a:r>
            <a:r>
              <a:rPr lang="it-IT" sz="1400" dirty="0">
                <a:solidFill>
                  <a:srgbClr val="000000"/>
                </a:solidFill>
              </a:rPr>
              <a:t> </a:t>
            </a:r>
            <a:r>
              <a:rPr lang="it-IT" sz="1400" dirty="0" smtClean="0">
                <a:solidFill>
                  <a:srgbClr val="000000"/>
                </a:solidFill>
              </a:rPr>
              <a:t>degli interventi</a:t>
            </a:r>
            <a:endParaRPr lang="it-IT" sz="1400" dirty="0">
              <a:solidFill>
                <a:srgbClr val="000000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modalità </a:t>
            </a:r>
            <a:r>
              <a:rPr lang="it-IT" sz="1400" dirty="0">
                <a:solidFill>
                  <a:srgbClr val="000000"/>
                </a:solidFill>
              </a:rPr>
              <a:t>di attestazione del </a:t>
            </a:r>
            <a:r>
              <a:rPr lang="it-IT" sz="1400" b="1" dirty="0">
                <a:solidFill>
                  <a:srgbClr val="000000"/>
                </a:solidFill>
              </a:rPr>
              <a:t>miglioramento di </a:t>
            </a:r>
            <a:r>
              <a:rPr lang="it-IT" sz="1400" b="1" dirty="0" smtClean="0">
                <a:solidFill>
                  <a:srgbClr val="000000"/>
                </a:solidFill>
              </a:rPr>
              <a:t>2 classi </a:t>
            </a:r>
            <a:r>
              <a:rPr lang="it-IT" sz="1400" b="1" dirty="0">
                <a:solidFill>
                  <a:srgbClr val="000000"/>
                </a:solidFill>
              </a:rPr>
              <a:t>energetiche</a:t>
            </a:r>
            <a:endParaRPr lang="it-IT" sz="1400" dirty="0">
              <a:solidFill>
                <a:srgbClr val="000000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i </a:t>
            </a:r>
            <a:r>
              <a:rPr lang="it-IT" sz="1400" b="1" dirty="0">
                <a:solidFill>
                  <a:srgbClr val="000000"/>
                </a:solidFill>
              </a:rPr>
              <a:t>massimali di costo</a:t>
            </a:r>
            <a:r>
              <a:rPr lang="it-IT" sz="1400" dirty="0">
                <a:solidFill>
                  <a:srgbClr val="000000"/>
                </a:solidFill>
              </a:rPr>
              <a:t> </a:t>
            </a:r>
            <a:r>
              <a:rPr lang="it-IT" sz="1400" dirty="0" smtClean="0">
                <a:solidFill>
                  <a:srgbClr val="000000"/>
                </a:solidFill>
              </a:rPr>
              <a:t>per </a:t>
            </a:r>
            <a:r>
              <a:rPr lang="it-IT" sz="1400" dirty="0">
                <a:solidFill>
                  <a:srgbClr val="000000"/>
                </a:solidFill>
              </a:rPr>
              <a:t>singola tipologia di intervento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le </a:t>
            </a:r>
            <a:r>
              <a:rPr lang="it-IT" sz="1400" dirty="0">
                <a:solidFill>
                  <a:srgbClr val="000000"/>
                </a:solidFill>
              </a:rPr>
              <a:t>procedure e le modalità di </a:t>
            </a:r>
            <a:r>
              <a:rPr lang="it-IT" sz="1400" b="1" dirty="0">
                <a:solidFill>
                  <a:srgbClr val="000000"/>
                </a:solidFill>
              </a:rPr>
              <a:t>controlli a campione eseguiti </a:t>
            </a:r>
            <a:r>
              <a:rPr lang="it-IT" sz="1400" b="1" dirty="0" smtClean="0">
                <a:solidFill>
                  <a:srgbClr val="000000"/>
                </a:solidFill>
              </a:rPr>
              <a:t>dall’Enea</a:t>
            </a:r>
            <a:endParaRPr lang="it-IT" sz="1400" b="1" dirty="0" smtClean="0">
              <a:solidFill>
                <a:srgbClr val="CAE2AA">
                  <a:lumMod val="75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78" y="2904759"/>
            <a:ext cx="1832186" cy="124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ttangolo 9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3491880" y="2116594"/>
            <a:ext cx="3744416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it-IT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DM </a:t>
            </a:r>
            <a:r>
              <a:rPr lang="it-IT" sz="1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ASSEVERAZIONI</a:t>
            </a:r>
          </a:p>
          <a:p>
            <a:pPr algn="just"/>
            <a:r>
              <a:rPr lang="it-IT" sz="1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MISE 6 </a:t>
            </a:r>
            <a:r>
              <a:rPr lang="it-IT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agosto </a:t>
            </a:r>
            <a:r>
              <a:rPr lang="it-IT" sz="1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2020</a:t>
            </a:r>
          </a:p>
          <a:p>
            <a:pPr algn="just"/>
            <a:endParaRPr lang="it-IT" sz="1400" b="1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elementi </a:t>
            </a:r>
            <a:r>
              <a:rPr lang="it-IT" sz="1400" dirty="0">
                <a:solidFill>
                  <a:srgbClr val="000000"/>
                </a:solidFill>
              </a:rPr>
              <a:t>essenziali d</a:t>
            </a:r>
            <a:r>
              <a:rPr lang="it-IT" sz="1400" dirty="0" smtClean="0">
                <a:solidFill>
                  <a:srgbClr val="000000"/>
                </a:solidFill>
              </a:rPr>
              <a:t>ell’Asseverazione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modalità di compilazione e invio all’ENEA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748936" y="4129916"/>
            <a:ext cx="1920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i="1" dirty="0" smtClean="0">
                <a:solidFill>
                  <a:srgbClr val="CAE2AA">
                    <a:lumMod val="50000"/>
                  </a:srgbClr>
                </a:solidFill>
                <a:latin typeface="Verdana"/>
              </a:rPr>
              <a:t>ECOBONUS 110%</a:t>
            </a:r>
            <a:endParaRPr lang="it-IT" sz="1400" b="1" i="1" dirty="0">
              <a:solidFill>
                <a:srgbClr val="CAE2AA">
                  <a:lumMod val="50000"/>
                </a:srgbClr>
              </a:solidFill>
              <a:latin typeface="Verdana"/>
            </a:endParaRPr>
          </a:p>
        </p:txBody>
      </p:sp>
      <p:sp>
        <p:nvSpPr>
          <p:cNvPr id="8" name="Parentesi graffa aperta 7"/>
          <p:cNvSpPr/>
          <p:nvPr/>
        </p:nvSpPr>
        <p:spPr>
          <a:xfrm>
            <a:off x="2699792" y="1988840"/>
            <a:ext cx="453351" cy="4104456"/>
          </a:xfrm>
          <a:prstGeom prst="leftBrace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905049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79990" y="1844824"/>
            <a:ext cx="8212489" cy="4555093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rgbClr val="000000"/>
                </a:solidFill>
              </a:rPr>
              <a:t>dal 1° luglio 2020 al 31 dicembre 2021, sono potenziati al 110% tutti gli interventi su edifici siti in zona 1, 2 e 3 a cui spetta</a:t>
            </a:r>
            <a:r>
              <a:rPr lang="it-IT" sz="1600" dirty="0" smtClean="0">
                <a:solidFill>
                  <a:srgbClr val="000000"/>
                </a:solidFill>
              </a:rPr>
              <a:t>:</a:t>
            </a:r>
            <a:endParaRPr lang="it-IT" sz="160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v"/>
            </a:pPr>
            <a:r>
              <a:rPr lang="it-IT" sz="1600" b="1" dirty="0">
                <a:solidFill>
                  <a:srgbClr val="000000"/>
                </a:solidFill>
              </a:rPr>
              <a:t>il </a:t>
            </a:r>
            <a:r>
              <a:rPr lang="it-IT" sz="1600" b="1" dirty="0" err="1">
                <a:solidFill>
                  <a:srgbClr val="000000"/>
                </a:solidFill>
              </a:rPr>
              <a:t>Sismabonus</a:t>
            </a:r>
            <a:r>
              <a:rPr lang="it-IT" sz="1600" b="1" dirty="0">
                <a:solidFill>
                  <a:srgbClr val="000000"/>
                </a:solidFill>
              </a:rPr>
              <a:t> singole </a:t>
            </a:r>
            <a:r>
              <a:rPr lang="it-IT" sz="1600" b="1" dirty="0" smtClean="0">
                <a:solidFill>
                  <a:srgbClr val="000000"/>
                </a:solidFill>
              </a:rPr>
              <a:t>unità:</a:t>
            </a:r>
          </a:p>
          <a:p>
            <a:pPr>
              <a:spcBef>
                <a:spcPts val="600"/>
              </a:spcBef>
            </a:pPr>
            <a:r>
              <a:rPr lang="it-IT" sz="1500" i="1" dirty="0" smtClean="0">
                <a:solidFill>
                  <a:srgbClr val="000000"/>
                </a:solidFill>
              </a:rPr>
              <a:t>detrazione 110% per interventi antisismici realizzati sulle parti strutturali dell’unità immobiliare (sempre a destinazione abitativa e sempre se posseduta da persone fisiche non imprese), da applicare su un massimo di spesa pari a 96.000 euro</a:t>
            </a: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v"/>
            </a:pPr>
            <a:r>
              <a:rPr lang="it-IT" sz="1600" b="1" dirty="0">
                <a:solidFill>
                  <a:srgbClr val="000000"/>
                </a:solidFill>
              </a:rPr>
              <a:t>il </a:t>
            </a:r>
            <a:r>
              <a:rPr lang="it-IT" sz="1600" b="1" dirty="0" err="1">
                <a:solidFill>
                  <a:srgbClr val="000000"/>
                </a:solidFill>
              </a:rPr>
              <a:t>Sismabonus</a:t>
            </a:r>
            <a:r>
              <a:rPr lang="it-IT" sz="1600" b="1" dirty="0">
                <a:solidFill>
                  <a:srgbClr val="000000"/>
                </a:solidFill>
              </a:rPr>
              <a:t> </a:t>
            </a:r>
            <a:r>
              <a:rPr lang="it-IT" sz="1600" b="1" dirty="0" smtClean="0">
                <a:solidFill>
                  <a:srgbClr val="000000"/>
                </a:solidFill>
              </a:rPr>
              <a:t>condomini:</a:t>
            </a:r>
          </a:p>
          <a:p>
            <a:pPr>
              <a:spcBef>
                <a:spcPts val="600"/>
              </a:spcBef>
            </a:pPr>
            <a:r>
              <a:rPr lang="it-IT" sz="1500" i="1" dirty="0">
                <a:solidFill>
                  <a:srgbClr val="000000"/>
                </a:solidFill>
              </a:rPr>
              <a:t>detrazione 110% per interventi antisismici realizzati sulle parti strutturali </a:t>
            </a:r>
            <a:r>
              <a:rPr lang="it-IT" sz="1500" i="1" dirty="0" smtClean="0">
                <a:solidFill>
                  <a:srgbClr val="000000"/>
                </a:solidFill>
              </a:rPr>
              <a:t>di edifici condominiali (sempre nell’accezione civilistica),</a:t>
            </a:r>
            <a:r>
              <a:rPr lang="it-IT" sz="1500" i="1" dirty="0">
                <a:solidFill>
                  <a:srgbClr val="000000"/>
                </a:solidFill>
              </a:rPr>
              <a:t> </a:t>
            </a:r>
            <a:r>
              <a:rPr lang="it-IT" sz="1500" i="1" dirty="0" smtClean="0">
                <a:solidFill>
                  <a:srgbClr val="000000"/>
                </a:solidFill>
              </a:rPr>
              <a:t>da </a:t>
            </a:r>
            <a:r>
              <a:rPr lang="it-IT" sz="1500" i="1" dirty="0">
                <a:solidFill>
                  <a:srgbClr val="000000"/>
                </a:solidFill>
              </a:rPr>
              <a:t>applicare su un massimo di spesa pari a 96.000 </a:t>
            </a:r>
            <a:r>
              <a:rPr lang="it-IT" sz="1500" i="1" dirty="0" smtClean="0">
                <a:solidFill>
                  <a:srgbClr val="000000"/>
                </a:solidFill>
              </a:rPr>
              <a:t>euro moltiplicato per il numero delle unità che compongono il condominio</a:t>
            </a:r>
            <a:endParaRPr lang="it-IT" sz="1500" i="1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v"/>
            </a:pPr>
            <a:r>
              <a:rPr lang="it-IT" sz="1600" b="1" dirty="0" smtClean="0">
                <a:solidFill>
                  <a:srgbClr val="000000"/>
                </a:solidFill>
              </a:rPr>
              <a:t>il </a:t>
            </a:r>
            <a:r>
              <a:rPr lang="it-IT" sz="1600" b="1" dirty="0" err="1">
                <a:solidFill>
                  <a:srgbClr val="000000"/>
                </a:solidFill>
              </a:rPr>
              <a:t>Sismabonus</a:t>
            </a:r>
            <a:r>
              <a:rPr lang="it-IT" sz="1600" b="1" dirty="0">
                <a:solidFill>
                  <a:srgbClr val="000000"/>
                </a:solidFill>
              </a:rPr>
              <a:t> </a:t>
            </a:r>
            <a:r>
              <a:rPr lang="it-IT" sz="1600" b="1" dirty="0" smtClean="0">
                <a:solidFill>
                  <a:srgbClr val="000000"/>
                </a:solidFill>
              </a:rPr>
              <a:t>acquisti:</a:t>
            </a:r>
          </a:p>
          <a:p>
            <a:pPr>
              <a:spcBef>
                <a:spcPts val="600"/>
              </a:spcBef>
            </a:pPr>
            <a:r>
              <a:rPr lang="it-IT" sz="1500" i="1" dirty="0" smtClean="0">
                <a:solidFill>
                  <a:srgbClr val="000000"/>
                </a:solidFill>
              </a:rPr>
              <a:t>detrazione </a:t>
            </a:r>
            <a:r>
              <a:rPr lang="it-IT" sz="1500" i="1" dirty="0">
                <a:solidFill>
                  <a:srgbClr val="000000"/>
                </a:solidFill>
              </a:rPr>
              <a:t>110% per l’acquisto di unità facenti parte di edifici </a:t>
            </a:r>
            <a:r>
              <a:rPr lang="it-IT" sz="1500" i="1" dirty="0" smtClean="0">
                <a:solidFill>
                  <a:srgbClr val="000000"/>
                </a:solidFill>
              </a:rPr>
              <a:t>ubicati </a:t>
            </a:r>
            <a:r>
              <a:rPr lang="it-IT" sz="1500" i="1" dirty="0">
                <a:solidFill>
                  <a:srgbClr val="000000"/>
                </a:solidFill>
              </a:rPr>
              <a:t>in zone sismiche 1, 2 o 3, demoliti e ricostruiti con miglioramento di 1 o 2 classi di rischio sismico e cedute dall’impresa di costruzioni che ha realizzato l’intervento entro i 18 mesi successivi al termine </a:t>
            </a:r>
            <a:r>
              <a:rPr lang="it-IT" sz="1500" i="1" dirty="0" smtClean="0">
                <a:solidFill>
                  <a:srgbClr val="000000"/>
                </a:solidFill>
              </a:rPr>
              <a:t>dello stesso (110% da applicare sul corrispettivo d’acquisto sino ad un massimo di 96.000 euro)</a:t>
            </a:r>
            <a:endParaRPr lang="it-IT" sz="1600" b="1" dirty="0">
              <a:solidFill>
                <a:srgbClr val="000000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Sismabonus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4263" y="6511379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50872" y="1434920"/>
            <a:ext cx="4135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 TRAINANTI</a:t>
            </a:r>
            <a:endParaRPr lang="it-IT" sz="20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1023992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3059831" y="2154342"/>
            <a:ext cx="5112569" cy="33855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sz="1600" b="1" dirty="0" smtClean="0">
                <a:solidFill>
                  <a:srgbClr val="C00000"/>
                </a:solidFill>
              </a:rPr>
              <a:t> SISMABONUS ACQUISTI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Sismabonus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4263" y="6511379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50872" y="1434920"/>
            <a:ext cx="4135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 TRAINANTI</a:t>
            </a:r>
            <a:endParaRPr lang="it-IT" sz="20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3059833" y="2564904"/>
            <a:ext cx="5112568" cy="24622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600" dirty="0" smtClean="0">
                <a:solidFill>
                  <a:srgbClr val="000000"/>
                </a:solidFill>
              </a:rPr>
              <a:t>il </a:t>
            </a:r>
            <a:r>
              <a:rPr lang="it-IT" sz="1600" b="1" dirty="0" smtClean="0">
                <a:solidFill>
                  <a:srgbClr val="000000"/>
                </a:solidFill>
              </a:rPr>
              <a:t>rogito deve avvenire entro il 31.12.2021 </a:t>
            </a:r>
            <a:r>
              <a:rPr lang="it-IT" sz="1600" dirty="0" smtClean="0">
                <a:solidFill>
                  <a:srgbClr val="000000"/>
                </a:solidFill>
              </a:rPr>
              <a:t>(termine attuale di vigenza del </a:t>
            </a:r>
            <a:r>
              <a:rPr lang="it-IT" sz="1600" dirty="0" err="1" smtClean="0">
                <a:solidFill>
                  <a:srgbClr val="000000"/>
                </a:solidFill>
              </a:rPr>
              <a:t>Sismabonus</a:t>
            </a:r>
            <a:r>
              <a:rPr lang="it-IT" sz="1600" dirty="0" smtClean="0">
                <a:solidFill>
                  <a:srgbClr val="000000"/>
                </a:solidFill>
              </a:rPr>
              <a:t>)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600" dirty="0" smtClean="0">
                <a:solidFill>
                  <a:srgbClr val="000000"/>
                </a:solidFill>
              </a:rPr>
              <a:t>per</a:t>
            </a:r>
            <a:r>
              <a:rPr lang="it-IT" sz="1600" b="1" dirty="0" smtClean="0">
                <a:solidFill>
                  <a:srgbClr val="000000"/>
                </a:solidFill>
              </a:rPr>
              <a:t> acquisto di casa e pertinenza </a:t>
            </a:r>
            <a:r>
              <a:rPr lang="it-IT" sz="1600" dirty="0" smtClean="0">
                <a:solidFill>
                  <a:srgbClr val="000000"/>
                </a:solidFill>
              </a:rPr>
              <a:t>opera un</a:t>
            </a:r>
            <a:r>
              <a:rPr lang="it-IT" sz="1600" b="1" dirty="0" smtClean="0">
                <a:solidFill>
                  <a:srgbClr val="000000"/>
                </a:solidFill>
              </a:rPr>
              <a:t> unico limite di spesa </a:t>
            </a:r>
            <a:r>
              <a:rPr lang="it-IT" sz="1600" dirty="0" smtClean="0">
                <a:solidFill>
                  <a:srgbClr val="000000"/>
                </a:solidFill>
              </a:rPr>
              <a:t>complessivo pari a 96.000 euro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600" b="1" u="sng" dirty="0" smtClean="0">
                <a:solidFill>
                  <a:srgbClr val="C00000"/>
                </a:solidFill>
              </a:rPr>
              <a:t>NO</a:t>
            </a:r>
            <a:r>
              <a:rPr lang="it-IT" sz="1600" b="1" dirty="0" smtClean="0">
                <a:solidFill>
                  <a:srgbClr val="000000"/>
                </a:solidFill>
              </a:rPr>
              <a:t> potenziamento al 110% per </a:t>
            </a:r>
            <a:r>
              <a:rPr lang="it-IT" sz="1600" dirty="0" smtClean="0">
                <a:solidFill>
                  <a:srgbClr val="000000"/>
                </a:solidFill>
              </a:rPr>
              <a:t>l’acquisto di unità antisismiche da parte di </a:t>
            </a:r>
            <a:r>
              <a:rPr lang="it-IT" sz="1600" b="1" dirty="0" smtClean="0">
                <a:solidFill>
                  <a:srgbClr val="000000"/>
                </a:solidFill>
              </a:rPr>
              <a:t>titolari di reddito d’impresa </a:t>
            </a:r>
            <a:endParaRPr lang="it-IT" sz="1600" b="1" dirty="0">
              <a:solidFill>
                <a:srgbClr val="000000"/>
              </a:solidFill>
            </a:endParaRPr>
          </a:p>
        </p:txBody>
      </p:sp>
      <p:pic>
        <p:nvPicPr>
          <p:cNvPr id="9" name="Picture 2" descr="C:\Users\MezzettiC\Desktop\entra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594" y="2348880"/>
            <a:ext cx="862794" cy="77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tangolo 9"/>
          <p:cNvSpPr/>
          <p:nvPr/>
        </p:nvSpPr>
        <p:spPr>
          <a:xfrm>
            <a:off x="899592" y="3001414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Risposta n.515</a:t>
            </a:r>
          </a:p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novembre 2020 </a:t>
            </a:r>
            <a:endParaRPr lang="it-IT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vale 1"/>
          <p:cNvSpPr/>
          <p:nvPr/>
        </p:nvSpPr>
        <p:spPr>
          <a:xfrm>
            <a:off x="3059833" y="4149080"/>
            <a:ext cx="288031" cy="3600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2" name="Picture 2" descr="http://inbiosystem.com/italy/wp-content/uploads/2015/03/freccia2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01082" flipH="1">
            <a:off x="2375944" y="4588529"/>
            <a:ext cx="1049085" cy="838177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13" name="Rettangolo 12">
            <a:extLst>
              <a:ext uri="{FF2B5EF4-FFF2-40B4-BE49-F238E27FC236}">
                <a16:creationId xmlns="" xmlns:a16="http://schemas.microsoft.com/office/drawing/2014/main" id="{284A9AFA-2416-C546-923A-75076EA8CBC3}"/>
              </a:ext>
            </a:extLst>
          </p:cNvPr>
          <p:cNvSpPr/>
          <p:nvPr/>
        </p:nvSpPr>
        <p:spPr>
          <a:xfrm>
            <a:off x="1835696" y="5581689"/>
            <a:ext cx="655272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500" b="1" dirty="0" smtClean="0">
                <a:solidFill>
                  <a:srgbClr val="C00000"/>
                </a:solidFill>
              </a:rPr>
              <a:t>Le imprese possono usufruire del </a:t>
            </a:r>
            <a:r>
              <a:rPr lang="it-IT" sz="1500" b="1" i="1" dirty="0" err="1" smtClean="0">
                <a:solidFill>
                  <a:srgbClr val="C00000"/>
                </a:solidFill>
              </a:rPr>
              <a:t>Sismabonus</a:t>
            </a:r>
            <a:r>
              <a:rPr lang="it-IT" sz="1500" b="1" i="1" dirty="0" smtClean="0">
                <a:solidFill>
                  <a:srgbClr val="C00000"/>
                </a:solidFill>
              </a:rPr>
              <a:t> acquisti</a:t>
            </a:r>
            <a:r>
              <a:rPr lang="it-IT" sz="1500" b="1" dirty="0" smtClean="0">
                <a:solidFill>
                  <a:srgbClr val="C00000"/>
                </a:solidFill>
              </a:rPr>
              <a:t> nelle percentuali ordinarie (75%-85%). Ammesse anche le società immobiliari per immobili destinati alla locazione</a:t>
            </a:r>
            <a:endParaRPr lang="it-IT" sz="1500" b="1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161049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79990" y="1772816"/>
            <a:ext cx="8212489" cy="107721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000000"/>
                </a:solidFill>
              </a:rPr>
              <a:t>La detrazione al 110% spetta anche per </a:t>
            </a:r>
            <a:r>
              <a:rPr lang="it-IT" sz="1600" b="1" u="sng" dirty="0" smtClean="0">
                <a:solidFill>
                  <a:srgbClr val="000000"/>
                </a:solidFill>
              </a:rPr>
              <a:t>Sistemi di monitoraggio strutturale continuo a fini antisismic</a:t>
            </a:r>
            <a:r>
              <a:rPr lang="it-IT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it-IT" sz="1600" b="1" dirty="0" smtClean="0">
                <a:solidFill>
                  <a:srgbClr val="000000"/>
                </a:solidFill>
              </a:rPr>
              <a:t>se installati congiuntamente a uno degli interventi da «</a:t>
            </a:r>
            <a:r>
              <a:rPr lang="it-IT" sz="1600" b="1" i="1" dirty="0" err="1">
                <a:solidFill>
                  <a:srgbClr val="000000"/>
                </a:solidFill>
              </a:rPr>
              <a:t>S</a:t>
            </a:r>
            <a:r>
              <a:rPr lang="it-IT" sz="1600" b="1" i="1" dirty="0" err="1" smtClean="0">
                <a:solidFill>
                  <a:srgbClr val="000000"/>
                </a:solidFill>
              </a:rPr>
              <a:t>ismabonus</a:t>
            </a:r>
            <a:r>
              <a:rPr lang="it-IT" sz="1600" b="1" dirty="0" smtClean="0">
                <a:solidFill>
                  <a:srgbClr val="000000"/>
                </a:solidFill>
              </a:rPr>
              <a:t>» e nei limiti di spesa previsti per questi</a:t>
            </a:r>
            <a:endParaRPr lang="it-IT" sz="1600" b="1" dirty="0">
              <a:solidFill>
                <a:srgbClr val="000000"/>
              </a:solidFill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="" xmlns:a16="http://schemas.microsoft.com/office/drawing/2014/main" id="{284A9AFA-2416-C546-923A-75076EA8CBC3}"/>
              </a:ext>
            </a:extLst>
          </p:cNvPr>
          <p:cNvSpPr/>
          <p:nvPr/>
        </p:nvSpPr>
        <p:spPr>
          <a:xfrm>
            <a:off x="2327647" y="3099951"/>
            <a:ext cx="65527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500" b="1" dirty="0">
                <a:solidFill>
                  <a:srgbClr val="C00000"/>
                </a:solidFill>
              </a:rPr>
              <a:t>Detrazione al 90% </a:t>
            </a:r>
            <a:r>
              <a:rPr lang="it-IT" sz="1500" b="1" dirty="0">
                <a:solidFill>
                  <a:srgbClr val="000000"/>
                </a:solidFill>
              </a:rPr>
              <a:t>del premio assicurativo di una polizza per il rischio di eventi calamitosi se l’impresa di assicurazione con cui è contratta è anche cessionaria del credito da </a:t>
            </a:r>
            <a:r>
              <a:rPr lang="it-IT" sz="1500" b="1" i="1" dirty="0" err="1" smtClean="0">
                <a:solidFill>
                  <a:srgbClr val="000000"/>
                </a:solidFill>
              </a:rPr>
              <a:t>Sismabonus</a:t>
            </a:r>
            <a:endParaRPr lang="it-IT" sz="1500" b="1" i="1" dirty="0">
              <a:solidFill>
                <a:srgbClr val="000000"/>
              </a:solidFill>
            </a:endParaRPr>
          </a:p>
        </p:txBody>
      </p:sp>
      <p:pic>
        <p:nvPicPr>
          <p:cNvPr id="6" name="Immagine 5" descr="Immagine che contiene segnale, cibo&#10;&#10;Descrizione generata automaticamente">
            <a:extLst>
              <a:ext uri="{FF2B5EF4-FFF2-40B4-BE49-F238E27FC236}">
                <a16:creationId xmlns="" xmlns:a16="http://schemas.microsoft.com/office/drawing/2014/main" id="{1CA65501-2293-E048-8C24-DFCC073449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79" y="3063443"/>
            <a:ext cx="1001584" cy="1088678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Sismabonus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736391" y="4697848"/>
            <a:ext cx="1617960" cy="69249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it-IT" sz="13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3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AdE</a:t>
            </a:r>
            <a:endParaRPr lang="it-IT" sz="13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3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r>
              <a:rPr lang="it-IT" sz="13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27 ottobre 2020</a:t>
            </a:r>
            <a:endParaRPr lang="it-IT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2488736" y="4509120"/>
            <a:ext cx="6408711" cy="1477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500" b="1" dirty="0"/>
              <a:t>R</a:t>
            </a:r>
            <a:r>
              <a:rPr lang="it-IT" sz="1500" b="1" dirty="0" smtClean="0"/>
              <a:t>ientrano </a:t>
            </a:r>
            <a:r>
              <a:rPr lang="it-IT" sz="1500" b="1" dirty="0"/>
              <a:t>nel </a:t>
            </a:r>
            <a:r>
              <a:rPr lang="it-IT" sz="1500" b="1" i="1" dirty="0" err="1"/>
              <a:t>Sismabonus</a:t>
            </a:r>
            <a:r>
              <a:rPr lang="it-IT" sz="1500" b="1" dirty="0"/>
              <a:t> al 110% anche le spese di manutenzione ordinaria o straordinaria</a:t>
            </a:r>
            <a:r>
              <a:rPr lang="it-IT" sz="1500" dirty="0"/>
              <a:t> (es. il rifacimento delle pareti esterne e interne, dei pavimenti, dei soffitti, dell’impianto idraulico ed elettrico necessarie per completare l’intervento nel suo complesso), </a:t>
            </a:r>
            <a:r>
              <a:rPr lang="it-IT" sz="1500" b="1" dirty="0"/>
              <a:t>che quindi concorrono al limite massimo dei 96.000 euro</a:t>
            </a:r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4263" y="6511379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818821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2390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" name="Rettangolo 18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Provvedimenti attuativi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80023" y="2276872"/>
            <a:ext cx="19737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i="1" dirty="0" smtClean="0">
                <a:solidFill>
                  <a:srgbClr val="C00000"/>
                </a:solidFill>
                <a:latin typeface="Verdana"/>
              </a:rPr>
              <a:t>SISMABONUS</a:t>
            </a:r>
          </a:p>
        </p:txBody>
      </p:sp>
      <p:pic>
        <p:nvPicPr>
          <p:cNvPr id="14" name="Picture 2" descr="Risultati immagini per classificazione sismica edifici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06" y="1484783"/>
            <a:ext cx="1407277" cy="770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ttangolo 17"/>
          <p:cNvSpPr/>
          <p:nvPr/>
        </p:nvSpPr>
        <p:spPr>
          <a:xfrm>
            <a:off x="1332750" y="4998280"/>
            <a:ext cx="7002821" cy="1569660"/>
          </a:xfrm>
          <a:prstGeom prst="rect">
            <a:avLst/>
          </a:prstGeom>
          <a:effectLst>
            <a:glow rad="228600">
              <a:srgbClr val="C000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1200" b="1" i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DM MIT 6 agosto 2020</a:t>
            </a:r>
          </a:p>
          <a:p>
            <a:r>
              <a:rPr lang="it-IT" sz="1200" b="1" i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modifica al D.M. 28 febbraio 2017, n. 58</a:t>
            </a:r>
          </a:p>
          <a:p>
            <a:endParaRPr lang="it-IT" sz="1200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r>
              <a:rPr lang="it-IT" sz="1200" b="1" u="sng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aggiunge</a:t>
            </a:r>
            <a:r>
              <a:rPr lang="it-IT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3 modelli di asseverazione  </a:t>
            </a:r>
            <a:r>
              <a:rPr lang="it-IT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(1xSAL, 1xfine lavori, un’attestazione del collaudatore )</a:t>
            </a:r>
          </a:p>
          <a:p>
            <a:r>
              <a:rPr lang="it-IT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sostituisce l’</a:t>
            </a:r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allegato B </a:t>
            </a:r>
            <a:r>
              <a:rPr lang="it-IT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per la </a:t>
            </a:r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classificazione sismica </a:t>
            </a:r>
            <a:r>
              <a:rPr lang="it-IT" sz="1200" b="1" u="sng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aggiungendo</a:t>
            </a:r>
            <a:r>
              <a:rPr lang="it-IT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il riferimento a: </a:t>
            </a:r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Polizza assicurativa e attestazione della  congruità  dei costi </a:t>
            </a:r>
          </a:p>
          <a:p>
            <a:endParaRPr lang="it-IT" sz="1200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3995936" y="2581968"/>
            <a:ext cx="4608512" cy="193899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Il progettista dell’intervento strutturale assevera la classe di rischio dell’edificio precedente all’intervento e quella conseguibile a seguito dell’esecuzione dei lavori</a:t>
            </a:r>
          </a:p>
          <a:p>
            <a:endParaRPr lang="it-IT" sz="1200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endParaRPr lang="it-IT" sz="1200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Il direttore dei lavori e il collaudatore statico (se nominato </a:t>
            </a:r>
            <a:r>
              <a:rPr lang="it-IT" sz="1200" b="1" i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ex </a:t>
            </a:r>
            <a:r>
              <a:rPr lang="it-IT" sz="1200" b="1" i="1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lege</a:t>
            </a:r>
            <a:r>
              <a:rPr lang="it-IT" sz="1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), al collaudo dei lavori, attestano, per rispettiva competenza, la conformità degli interventi eseguiti al progetto asseverato 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789847" y="2697384"/>
            <a:ext cx="2796207" cy="1954381"/>
          </a:xfrm>
          <a:prstGeom prst="rect">
            <a:avLst/>
          </a:prstGeom>
          <a:noFill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chemeClr val="tx1"/>
                </a:solidFill>
                <a:cs typeface="Arial" panose="020B0604020202020204" pitchFamily="34" charset="0"/>
              </a:rPr>
              <a:t>In </a:t>
            </a:r>
            <a:r>
              <a:rPr lang="it-IT" sz="1100" i="1" dirty="0">
                <a:solidFill>
                  <a:schemeClr val="tx1"/>
                </a:solidFill>
                <a:cs typeface="Arial" panose="020B0604020202020204" pitchFamily="34" charset="0"/>
              </a:rPr>
              <a:t>conformità alle disposizioni regionali, il progetto degli interventi e l’asseverazione devono essere allegati alla SCIA o al permesso di costruire al momento della presentazione allo sportello unico </a:t>
            </a:r>
            <a:r>
              <a:rPr lang="it-IT" sz="1100" i="1" u="sng" dirty="0">
                <a:solidFill>
                  <a:schemeClr val="tx1"/>
                </a:solidFill>
                <a:cs typeface="Arial" panose="020B0604020202020204" pitchFamily="34" charset="0"/>
              </a:rPr>
              <a:t>«tempestivamente e comunque prima dell’inizio dei lavori»</a:t>
            </a:r>
            <a:r>
              <a:rPr lang="it-IT" sz="1100" i="1" dirty="0">
                <a:solidFill>
                  <a:schemeClr val="tx1"/>
                </a:solidFill>
                <a:cs typeface="Arial" panose="020B0604020202020204" pitchFamily="34" charset="0"/>
              </a:rPr>
              <a:t> (Art.3, co.3, «nuovo» DM </a:t>
            </a:r>
            <a:r>
              <a:rPr lang="it-IT" sz="1100" i="1" dirty="0" smtClean="0">
                <a:solidFill>
                  <a:schemeClr val="tx1"/>
                </a:solidFill>
                <a:cs typeface="Arial" panose="020B0604020202020204" pitchFamily="34" charset="0"/>
              </a:rPr>
              <a:t>58/2017, modificato dal DM 9 gennaio 2020, con effetto dal 16 gennaio 2020)</a:t>
            </a:r>
            <a:endParaRPr lang="it-IT" sz="1100" i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1" name="Parentesi graffa aperta 10"/>
          <p:cNvSpPr/>
          <p:nvPr/>
        </p:nvSpPr>
        <p:spPr>
          <a:xfrm>
            <a:off x="3519605" y="2259337"/>
            <a:ext cx="453351" cy="2537816"/>
          </a:xfrm>
          <a:prstGeom prst="leftBrace">
            <a:avLst>
              <a:gd name="adj1" fmla="val 56741"/>
              <a:gd name="adj2" fmla="val 50000"/>
            </a:avLst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915323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85138" y="1484784"/>
            <a:ext cx="8279349" cy="204671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it-IT" sz="1400" dirty="0" smtClean="0">
                <a:solidFill>
                  <a:srgbClr val="000000"/>
                </a:solidFill>
              </a:rPr>
              <a:t>Sono «</a:t>
            </a: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trainati</a:t>
            </a:r>
            <a:r>
              <a:rPr lang="it-IT" sz="1400" dirty="0" smtClean="0">
                <a:solidFill>
                  <a:srgbClr val="000000"/>
                </a:solidFill>
              </a:rPr>
              <a:t>» quegli interventi che accedono al 110% solo perché effettuati congiuntamente ai cd. interventi «trainanti» (isolamento termico, sostituzione di impianti di climatizzazione su condomini o edifici unifamiliari incluse le cd. «villette a schiera»):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tutti gli interventi da Ecobonus </a:t>
            </a:r>
            <a:r>
              <a:rPr lang="it-IT" sz="1400" dirty="0" smtClean="0">
                <a:solidFill>
                  <a:srgbClr val="000000"/>
                </a:solidFill>
              </a:rPr>
              <a:t>(art. 14 DL 63/2013) – </a:t>
            </a:r>
            <a:r>
              <a:rPr lang="it-IT" sz="1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(trainati da Eco al 110%)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installazione di infrastrutture di ricarica </a:t>
            </a:r>
            <a:r>
              <a:rPr lang="it-IT" sz="1400" dirty="0" smtClean="0">
                <a:solidFill>
                  <a:srgbClr val="000000"/>
                </a:solidFill>
              </a:rPr>
              <a:t>di veicoli </a:t>
            </a:r>
            <a:r>
              <a:rPr lang="it-IT" sz="1400" dirty="0">
                <a:solidFill>
                  <a:srgbClr val="000000"/>
                </a:solidFill>
              </a:rPr>
              <a:t>elettrici – </a:t>
            </a:r>
            <a:r>
              <a:rPr lang="it-IT" sz="1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(trainati da Eco al 110%)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rgbClr val="000000"/>
                </a:solidFill>
              </a:rPr>
              <a:t>installazione di </a:t>
            </a:r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impianti fotovoltaici</a:t>
            </a:r>
            <a:r>
              <a:rPr lang="it-IT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contestuale o successiva installazione di sistemi di accumulo </a:t>
            </a:r>
            <a:r>
              <a:rPr lang="it-IT" sz="1400" dirty="0">
                <a:solidFill>
                  <a:srgbClr val="000000"/>
                </a:solidFill>
              </a:rPr>
              <a:t>– </a:t>
            </a:r>
            <a:r>
              <a:rPr lang="it-IT" sz="1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(trainati da Eco </a:t>
            </a:r>
            <a:r>
              <a:rPr lang="it-IT" sz="1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Sisma al </a:t>
            </a:r>
            <a:r>
              <a:rPr lang="it-IT" sz="1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110</a:t>
            </a:r>
            <a:r>
              <a:rPr lang="it-IT" sz="1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%)</a:t>
            </a:r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883" y="3789040"/>
            <a:ext cx="980885" cy="980885"/>
          </a:xfrm>
          <a:prstGeom prst="rect">
            <a:avLst/>
          </a:prstGeom>
        </p:spPr>
      </p:pic>
      <p:pic>
        <p:nvPicPr>
          <p:cNvPr id="15" name="Picture 2" descr="C:\Users\MezzettiC\Desktop\entrat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148" y="3717032"/>
            <a:ext cx="862794" cy="77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ttangolo 15"/>
          <p:cNvSpPr/>
          <p:nvPr/>
        </p:nvSpPr>
        <p:spPr>
          <a:xfrm>
            <a:off x="685138" y="4369566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24/E</a:t>
            </a:r>
          </a:p>
          <a:p>
            <a:pPr algn="ctr"/>
            <a:r>
              <a:rPr lang="it-IT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agosto 2020 </a:t>
            </a:r>
            <a:endParaRPr lang="it-IT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2150639" y="3789040"/>
            <a:ext cx="5832964" cy="1600438"/>
          </a:xfrm>
          <a:prstGeom prst="rect">
            <a:avLst/>
          </a:prstGeom>
          <a:ln>
            <a:solidFill>
              <a:srgbClr val="FF9966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sz="1400" dirty="0" smtClean="0">
                <a:solidFill>
                  <a:srgbClr val="000000"/>
                </a:solidFill>
              </a:rPr>
              <a:t>le </a:t>
            </a:r>
            <a:r>
              <a:rPr lang="it-IT" sz="1400" dirty="0">
                <a:solidFill>
                  <a:srgbClr val="000000"/>
                </a:solidFill>
              </a:rPr>
              <a:t>spese per gli interventi </a:t>
            </a:r>
            <a:r>
              <a:rPr lang="it-IT" sz="1400" dirty="0" smtClean="0">
                <a:solidFill>
                  <a:srgbClr val="000000"/>
                </a:solidFill>
              </a:rPr>
              <a:t>«trainati» </a:t>
            </a:r>
            <a:r>
              <a:rPr lang="it-IT" sz="1400" dirty="0">
                <a:solidFill>
                  <a:srgbClr val="000000"/>
                </a:solidFill>
              </a:rPr>
              <a:t>devono essere </a:t>
            </a:r>
            <a:r>
              <a:rPr lang="it-IT" sz="1400" dirty="0" smtClean="0">
                <a:solidFill>
                  <a:srgbClr val="000000"/>
                </a:solidFill>
              </a:rPr>
              <a:t>sostenute:</a:t>
            </a:r>
          </a:p>
          <a:p>
            <a:pPr algn="just"/>
            <a:endParaRPr lang="it-IT" sz="1400" dirty="0" smtClean="0">
              <a:solidFill>
                <a:srgbClr val="00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 1° luglio 2020 al 31 dicembre 2021</a:t>
            </a:r>
            <a:r>
              <a:rPr lang="it-IT" sz="1400" dirty="0" smtClean="0">
                <a:solidFill>
                  <a:srgbClr val="000000"/>
                </a:solidFill>
              </a:rPr>
              <a:t> </a:t>
            </a:r>
          </a:p>
          <a:p>
            <a:pPr algn="just"/>
            <a:endParaRPr lang="it-IT" sz="1400" dirty="0" smtClean="0">
              <a:solidFill>
                <a:srgbClr val="00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data </a:t>
            </a:r>
            <a:r>
              <a:rPr lang="it-IT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inizio e la data di fine dei lavori per la realizzazione degli interventi </a:t>
            </a:r>
            <a:r>
              <a:rPr lang="it-IT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trainanti</a:t>
            </a:r>
            <a:endParaRPr lang="it-IT" sz="14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8" name="Freccia curva 17"/>
          <p:cNvSpPr/>
          <p:nvPr/>
        </p:nvSpPr>
        <p:spPr>
          <a:xfrm flipV="1">
            <a:off x="1259631" y="4869160"/>
            <a:ext cx="762311" cy="274876"/>
          </a:xfrm>
          <a:prstGeom prst="bentArrow">
            <a:avLst/>
          </a:prstGeom>
          <a:solidFill>
            <a:schemeClr val="bg1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000000"/>
              </a:solidFill>
            </a:endParaRPr>
          </a:p>
        </p:txBody>
      </p:sp>
      <p:sp>
        <p:nvSpPr>
          <p:cNvPr id="19" name="Rettangolo 18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Interventi «trainati»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683568" y="5713512"/>
            <a:ext cx="1467071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AdE</a:t>
            </a:r>
            <a:endParaRPr lang="it-IT" sz="12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27 ottobre 2020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2341323" y="5632792"/>
            <a:ext cx="6551156" cy="8925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300" dirty="0" smtClean="0"/>
              <a:t>In presenza di un’unica impresa che esegue sia i lavori trainanti che quelli trainati, la dimostrazione che questi ultimi sono realizzati tra la data di inizio e di fine lavori dei principali, può essere fornita dall’impresa stessa attraverso apposita attestazione</a:t>
            </a:r>
            <a:endParaRPr lang="it-IT" sz="1300" dirty="0"/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2390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207147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uvola 9">
            <a:extLst>
              <a:ext uri="{FF2B5EF4-FFF2-40B4-BE49-F238E27FC236}">
                <a16:creationId xmlns="" xmlns:a16="http://schemas.microsoft.com/office/drawing/2014/main" id="{69FBDBE1-4021-BF40-A852-213DE074BA95}"/>
              </a:ext>
            </a:extLst>
          </p:cNvPr>
          <p:cNvSpPr/>
          <p:nvPr/>
        </p:nvSpPr>
        <p:spPr>
          <a:xfrm>
            <a:off x="1015603" y="3058333"/>
            <a:ext cx="3384376" cy="2113432"/>
          </a:xfrm>
          <a:prstGeom prst="cloud">
            <a:avLst/>
          </a:prstGeom>
          <a:solidFill>
            <a:srgbClr val="D5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>
                <a:solidFill>
                  <a:srgbClr val="FFFFFF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4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spesa </a:t>
            </a:r>
            <a:r>
              <a:rPr lang="it-IT" sz="1400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max</a:t>
            </a:r>
            <a:r>
              <a:rPr lang="it-IT" sz="1400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48.000 euro, nel limite di 2.400 euro per kWh di potenza nominale dell’impianto (ridotto a 1600 per interventi di recupero)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="" xmlns:a16="http://schemas.microsoft.com/office/drawing/2014/main" id="{AABC91DD-BE2D-0A4F-815C-26B8C727F786}"/>
              </a:ext>
            </a:extLst>
          </p:cNvPr>
          <p:cNvSpPr/>
          <p:nvPr/>
        </p:nvSpPr>
        <p:spPr>
          <a:xfrm>
            <a:off x="4448160" y="3933056"/>
            <a:ext cx="43391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500" dirty="0">
                <a:solidFill>
                  <a:srgbClr val="000000"/>
                </a:solidFill>
              </a:rPr>
              <a:t>La detrazione è subordinata alla cessione in favore del GSE dell’energia non </a:t>
            </a:r>
            <a:r>
              <a:rPr lang="it-IT" sz="1500" dirty="0" err="1">
                <a:solidFill>
                  <a:srgbClr val="000000"/>
                </a:solidFill>
              </a:rPr>
              <a:t>autoconsumata</a:t>
            </a:r>
            <a:endParaRPr lang="it-IT" sz="1500" dirty="0">
              <a:solidFill>
                <a:srgbClr val="000000"/>
              </a:solidFill>
            </a:endParaRPr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2390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79991" y="1916832"/>
            <a:ext cx="8051800" cy="107721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</p:spPr>
        <p:txBody>
          <a:bodyPr wrap="square">
            <a:spAutoFit/>
          </a:bodyPr>
          <a:lstStyle/>
          <a:p>
            <a:pPr algn="just"/>
            <a:r>
              <a:rPr lang="it-IT" sz="1600" b="1" dirty="0">
                <a:solidFill>
                  <a:srgbClr val="000000"/>
                </a:solidFill>
              </a:rPr>
              <a:t>l’installazione di impianti solari fotovoltaici </a:t>
            </a:r>
            <a:r>
              <a:rPr lang="it-IT" sz="1600" dirty="0">
                <a:solidFill>
                  <a:srgbClr val="000000"/>
                </a:solidFill>
              </a:rPr>
              <a:t>e </a:t>
            </a:r>
            <a:r>
              <a:rPr lang="it-IT" sz="1600" b="1" dirty="0">
                <a:solidFill>
                  <a:srgbClr val="000000"/>
                </a:solidFill>
              </a:rPr>
              <a:t>accumulatori integrati</a:t>
            </a:r>
            <a:r>
              <a:rPr lang="it-IT" sz="1600" dirty="0">
                <a:solidFill>
                  <a:srgbClr val="000000"/>
                </a:solidFill>
              </a:rPr>
              <a:t> connessi alla rete </a:t>
            </a:r>
            <a:r>
              <a:rPr lang="it-IT" sz="1600" b="1" dirty="0">
                <a:solidFill>
                  <a:srgbClr val="000000"/>
                </a:solidFill>
              </a:rPr>
              <a:t>elettrica purché eseguiti congiuntamente </a:t>
            </a:r>
            <a:r>
              <a:rPr lang="it-IT" sz="1600" dirty="0">
                <a:solidFill>
                  <a:srgbClr val="000000"/>
                </a:solidFill>
              </a:rPr>
              <a:t>ad </a:t>
            </a:r>
            <a:r>
              <a:rPr lang="it-IT" sz="1600" b="1" dirty="0">
                <a:solidFill>
                  <a:srgbClr val="000000"/>
                </a:solidFill>
              </a:rPr>
              <a:t>interventi</a:t>
            </a:r>
            <a:r>
              <a:rPr lang="it-IT" sz="1600" dirty="0">
                <a:solidFill>
                  <a:srgbClr val="000000"/>
                </a:solidFill>
              </a:rPr>
              <a:t> di risparmio energetico e messa in sicurezza antisismica agevolati con Eco e </a:t>
            </a:r>
            <a:r>
              <a:rPr lang="it-IT" sz="1600" dirty="0" err="1">
                <a:solidFill>
                  <a:srgbClr val="000000"/>
                </a:solidFill>
              </a:rPr>
              <a:t>Sismabonus</a:t>
            </a:r>
            <a:r>
              <a:rPr lang="it-IT" sz="1600" dirty="0">
                <a:solidFill>
                  <a:srgbClr val="000000"/>
                </a:solidFill>
              </a:rPr>
              <a:t> </a:t>
            </a:r>
            <a:r>
              <a:rPr lang="it-IT" sz="1600" b="1" dirty="0">
                <a:solidFill>
                  <a:srgbClr val="000000"/>
                </a:solidFill>
              </a:rPr>
              <a:t>potenziati al 110</a:t>
            </a:r>
            <a:r>
              <a:rPr lang="it-IT" sz="1600" b="1" dirty="0" smtClean="0">
                <a:solidFill>
                  <a:srgbClr val="000000"/>
                </a:solidFill>
              </a:rPr>
              <a:t>%</a:t>
            </a:r>
            <a:r>
              <a:rPr lang="it-IT" sz="1600" b="1" dirty="0">
                <a:solidFill>
                  <a:srgbClr val="000000"/>
                </a:solidFill>
              </a:rPr>
              <a:t>	</a:t>
            </a:r>
          </a:p>
        </p:txBody>
      </p:sp>
      <p:pic>
        <p:nvPicPr>
          <p:cNvPr id="15" name="Elemento grafico 14" descr="Mano alzata">
            <a:extLst>
              <a:ext uri="{FF2B5EF4-FFF2-40B4-BE49-F238E27FC236}">
                <a16:creationId xmlns="" xmlns:a16="http://schemas.microsoft.com/office/drawing/2014/main" id="{74BA0ECD-FB9D-0145-9177-21364D2E9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6196" y="3109150"/>
            <a:ext cx="683028" cy="762997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650872" y="1434920"/>
            <a:ext cx="4281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 TRAINATI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Fotovoltaico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460074" y="5418072"/>
            <a:ext cx="1247717" cy="4308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it-IT" sz="11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RM 60/E del 28 settembre 2020 </a:t>
            </a:r>
            <a:endParaRPr lang="it-IT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2843808" y="5339359"/>
            <a:ext cx="5887982" cy="4924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300" dirty="0" smtClean="0"/>
              <a:t>Per i sistemi di accumulo vale un limite autonomo di spesa rispetto all’impianto fotovoltaico</a:t>
            </a:r>
            <a:endParaRPr lang="it-IT" sz="1300" dirty="0"/>
          </a:p>
        </p:txBody>
      </p:sp>
      <p:pic>
        <p:nvPicPr>
          <p:cNvPr id="18" name="Picture 2" descr="C:\Users\MezzettiC\Desktop\entrat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85" y="5315786"/>
            <a:ext cx="633086" cy="57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ttangolo 18"/>
          <p:cNvSpPr/>
          <p:nvPr/>
        </p:nvSpPr>
        <p:spPr>
          <a:xfrm>
            <a:off x="1464226" y="6093580"/>
            <a:ext cx="1247717" cy="430887"/>
          </a:xfrm>
          <a:prstGeom prst="rect">
            <a:avLst/>
          </a:prstGeom>
          <a:solidFill>
            <a:srgbClr val="93A8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1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r>
              <a:rPr lang="it-IT" sz="11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27 ottobre 2020</a:t>
            </a:r>
            <a:endParaRPr lang="it-IT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82" y="5959524"/>
            <a:ext cx="820492" cy="561927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2843808" y="6032024"/>
            <a:ext cx="5975092" cy="4924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300" dirty="0" smtClean="0"/>
              <a:t>Il limite dei 48.000 euro (e altrettanti per i sistemi di accumulo) si riferisce all’intero edificio e non alle singole unità immobiliari</a:t>
            </a:r>
            <a:endParaRPr lang="it-IT" sz="1300" dirty="0"/>
          </a:p>
        </p:txBody>
      </p:sp>
    </p:spTree>
    <p:extLst>
      <p:ext uri="{BB962C8B-B14F-4D97-AF65-F5344CB8AC3E}">
        <p14:creationId xmlns:p14="http://schemas.microsoft.com/office/powerpoint/2010/main" val="2698977798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uvola 9">
            <a:extLst>
              <a:ext uri="{FF2B5EF4-FFF2-40B4-BE49-F238E27FC236}">
                <a16:creationId xmlns="" xmlns:a16="http://schemas.microsoft.com/office/drawing/2014/main" id="{69FBDBE1-4021-BF40-A852-213DE074BA95}"/>
              </a:ext>
            </a:extLst>
          </p:cNvPr>
          <p:cNvSpPr/>
          <p:nvPr/>
        </p:nvSpPr>
        <p:spPr>
          <a:xfrm>
            <a:off x="679991" y="3990188"/>
            <a:ext cx="3703510" cy="2401464"/>
          </a:xfrm>
          <a:prstGeom prst="cloud">
            <a:avLst/>
          </a:prstGeom>
          <a:solidFill>
            <a:srgbClr val="D5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6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limite  annuo di spesa </a:t>
            </a:r>
            <a:r>
              <a:rPr lang="it-IT" sz="1600" b="1" dirty="0" err="1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max</a:t>
            </a:r>
            <a:r>
              <a:rPr lang="it-IT" sz="1600" b="1" dirty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600" b="1" dirty="0" smtClean="0">
                <a:solidFill>
                  <a:srgbClr val="00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3.000 euro riferito a ciascun contribuente</a:t>
            </a:r>
            <a:endParaRPr lang="it-IT" sz="1600" b="1" dirty="0">
              <a:solidFill>
                <a:srgbClr val="000000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2390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it-IT" sz="1000" i="1" dirty="0">
              <a:solidFill>
                <a:srgbClr val="000000"/>
              </a:solidFill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59839B87-9344-9F45-AB30-3C350F9DA805}"/>
              </a:ext>
            </a:extLst>
          </p:cNvPr>
          <p:cNvSpPr/>
          <p:nvPr/>
        </p:nvSpPr>
        <p:spPr>
          <a:xfrm>
            <a:off x="679991" y="2466762"/>
            <a:ext cx="8051800" cy="1200329"/>
          </a:xfrm>
          <a:prstGeom prst="rect">
            <a:avLst/>
          </a:prstGeom>
          <a:gradFill>
            <a:gsLst>
              <a:gs pos="0">
                <a:srgbClr val="D6B19C"/>
              </a:gs>
              <a:gs pos="98000">
                <a:srgbClr val="D49E6C"/>
              </a:gs>
              <a:gs pos="10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just"/>
            <a:r>
              <a:rPr lang="it-IT" b="1" dirty="0">
                <a:solidFill>
                  <a:srgbClr val="000000"/>
                </a:solidFill>
              </a:rPr>
              <a:t>l’installazione di </a:t>
            </a:r>
            <a:r>
              <a:rPr lang="it-IT" b="1" dirty="0" smtClean="0">
                <a:solidFill>
                  <a:srgbClr val="000000"/>
                </a:solidFill>
              </a:rPr>
              <a:t>infrastrutture per la ricarica di veicoli elettrici negli edifici purché </a:t>
            </a:r>
            <a:r>
              <a:rPr lang="it-IT" b="1" dirty="0">
                <a:solidFill>
                  <a:srgbClr val="000000"/>
                </a:solidFill>
              </a:rPr>
              <a:t>eseguiti congiuntamente </a:t>
            </a:r>
            <a:r>
              <a:rPr lang="it-IT" dirty="0" smtClean="0">
                <a:solidFill>
                  <a:srgbClr val="000000"/>
                </a:solidFill>
              </a:rPr>
              <a:t>a </a:t>
            </a:r>
            <a:r>
              <a:rPr lang="it-IT" b="1" dirty="0">
                <a:solidFill>
                  <a:srgbClr val="000000"/>
                </a:solidFill>
              </a:rPr>
              <a:t>interventi</a:t>
            </a:r>
            <a:r>
              <a:rPr lang="it-IT" dirty="0">
                <a:solidFill>
                  <a:srgbClr val="000000"/>
                </a:solidFill>
              </a:rPr>
              <a:t> di risparmio energetico </a:t>
            </a:r>
            <a:r>
              <a:rPr lang="it-IT" dirty="0" smtClean="0">
                <a:solidFill>
                  <a:srgbClr val="000000"/>
                </a:solidFill>
              </a:rPr>
              <a:t>agevolati </a:t>
            </a:r>
            <a:r>
              <a:rPr lang="it-IT" dirty="0">
                <a:solidFill>
                  <a:srgbClr val="000000"/>
                </a:solidFill>
              </a:rPr>
              <a:t>con </a:t>
            </a:r>
            <a:r>
              <a:rPr lang="it-IT" dirty="0" smtClean="0">
                <a:solidFill>
                  <a:srgbClr val="000000"/>
                </a:solidFill>
              </a:rPr>
              <a:t>l’Ecobonus </a:t>
            </a:r>
            <a:r>
              <a:rPr lang="it-IT" b="1" dirty="0" smtClean="0">
                <a:solidFill>
                  <a:srgbClr val="000000"/>
                </a:solidFill>
              </a:rPr>
              <a:t>potenziato al </a:t>
            </a:r>
            <a:r>
              <a:rPr lang="it-IT" b="1" dirty="0">
                <a:solidFill>
                  <a:srgbClr val="000000"/>
                </a:solidFill>
              </a:rPr>
              <a:t>110</a:t>
            </a:r>
            <a:r>
              <a:rPr lang="it-IT" b="1" dirty="0" smtClean="0">
                <a:solidFill>
                  <a:srgbClr val="000000"/>
                </a:solidFill>
              </a:rPr>
              <a:t>%</a:t>
            </a:r>
            <a:r>
              <a:rPr lang="it-IT" b="1" dirty="0">
                <a:solidFill>
                  <a:srgbClr val="000000"/>
                </a:solidFill>
              </a:rPr>
              <a:t>	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Legge 77/2020 - art. 119</a:t>
            </a:r>
            <a:endParaRPr lang="it-IT" sz="20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Freccia curva 1"/>
          <p:cNvSpPr/>
          <p:nvPr/>
        </p:nvSpPr>
        <p:spPr>
          <a:xfrm>
            <a:off x="3923928" y="4077072"/>
            <a:ext cx="1080120" cy="216024"/>
          </a:xfrm>
          <a:prstGeom prst="bentArrow">
            <a:avLst/>
          </a:prstGeom>
          <a:solidFill>
            <a:schemeClr val="bg1"/>
          </a:solidFill>
          <a:ln>
            <a:solidFill>
              <a:srgbClr val="D5D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091902" y="4077072"/>
            <a:ext cx="3295695" cy="1077218"/>
          </a:xfrm>
          <a:prstGeom prst="rect">
            <a:avLst/>
          </a:prstGeom>
          <a:noFill/>
          <a:ln>
            <a:solidFill>
              <a:srgbClr val="D5D5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i="1" dirty="0" smtClean="0">
                <a:solidFill>
                  <a:srgbClr val="000000"/>
                </a:solidFill>
              </a:rPr>
              <a:t>Resta tale anche nel caso in cui  nello stesso anno vengano realizzate più infrastrutture di ricarica</a:t>
            </a:r>
            <a:endParaRPr lang="it-IT" sz="1600" i="1" dirty="0">
              <a:solidFill>
                <a:srgbClr val="000000"/>
              </a:solidFill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290DF0FE-BE1C-744C-8F85-45DFA30BD224}"/>
              </a:ext>
            </a:extLst>
          </p:cNvPr>
          <p:cNvSpPr/>
          <p:nvPr/>
        </p:nvSpPr>
        <p:spPr>
          <a:xfrm>
            <a:off x="650872" y="620688"/>
            <a:ext cx="619081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3200" b="1" i="1" kern="0" cap="small" dirty="0" smtClean="0">
                <a:solidFill>
                  <a:srgbClr val="99CC0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Bonus colonnine al 110%</a:t>
            </a:r>
            <a:endParaRPr lang="it-IT" sz="3200" b="1" i="1" kern="0" cap="small" dirty="0">
              <a:solidFill>
                <a:srgbClr val="99CC00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650872" y="1434920"/>
            <a:ext cx="4281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INTERVENTI TRAINATI</a:t>
            </a:r>
            <a:endParaRPr lang="it-IT" sz="24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2668281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:a16="http://schemas.microsoft.com/office/drawing/2014/main" xmlns="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119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548680"/>
            <a:ext cx="8313616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8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Superbonus al 110%</a:t>
            </a:r>
            <a:endParaRPr lang="it-IT" sz="24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5220072" y="1340768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b="1" dirty="0" smtClean="0"/>
          </a:p>
          <a:p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483768" y="1988840"/>
            <a:ext cx="6336704" cy="16927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it-IT" sz="1300" dirty="0">
                <a:ea typeface="Verdana" panose="020B0604030504040204" pitchFamily="34" charset="0"/>
              </a:rPr>
              <a:t>Nel caso in cui su un condominio vengano effettuati </a:t>
            </a:r>
            <a:r>
              <a:rPr lang="it-IT" sz="1300" b="1" dirty="0">
                <a:ea typeface="Verdana" panose="020B0604030504040204" pitchFamily="34" charset="0"/>
              </a:rPr>
              <a:t>più interventi “trainanti” e “trainati”, il limite massimo di spesa ammesso alla detrazione, per ciascun condomino, sarà costituito dalla somma degli importi previsti per ciascuno degli interventi realizzati</a:t>
            </a:r>
            <a:r>
              <a:rPr lang="it-IT" sz="1300" dirty="0">
                <a:ea typeface="Verdana" panose="020B0604030504040204" pitchFamily="34" charset="0"/>
              </a:rPr>
              <a:t>. </a:t>
            </a:r>
            <a:endParaRPr lang="it-IT" sz="1300" dirty="0" smtClean="0">
              <a:ea typeface="Verdana" panose="020B0604030504040204" pitchFamily="34" charset="0"/>
            </a:endParaRPr>
          </a:p>
          <a:p>
            <a:pPr algn="just"/>
            <a:r>
              <a:rPr lang="it-IT" sz="1300" dirty="0" smtClean="0">
                <a:ea typeface="Verdana" panose="020B0604030504040204" pitchFamily="34" charset="0"/>
              </a:rPr>
              <a:t>In </a:t>
            </a:r>
            <a:r>
              <a:rPr lang="it-IT" sz="1300" dirty="0">
                <a:ea typeface="Verdana" panose="020B0604030504040204" pitchFamily="34" charset="0"/>
              </a:rPr>
              <a:t>caso di pluralità di interventi trainati di risparmio energetico vanno sommati i limiti massimi di detrazione previsti per ciascun intervento. </a:t>
            </a:r>
            <a:r>
              <a:rPr lang="it-IT" sz="1300" dirty="0" smtClean="0">
                <a:ea typeface="Verdana" panose="020B0604030504040204" pitchFamily="34" charset="0"/>
              </a:rPr>
              <a:t>Le </a:t>
            </a:r>
            <a:r>
              <a:rPr lang="it-IT" sz="1300" dirty="0">
                <a:ea typeface="Verdana" panose="020B0604030504040204" pitchFamily="34" charset="0"/>
              </a:rPr>
              <a:t>spese riferite ai diversi lavori devono essere contabilizzate distintamente nel rispetto degli adempimenti previsti per ciascuna detrazione</a:t>
            </a:r>
            <a:endParaRPr lang="it-IT" sz="1300" dirty="0"/>
          </a:p>
        </p:txBody>
      </p:sp>
      <p:grpSp>
        <p:nvGrpSpPr>
          <p:cNvPr id="22" name="Gruppo 21"/>
          <p:cNvGrpSpPr/>
          <p:nvPr/>
        </p:nvGrpSpPr>
        <p:grpSpPr>
          <a:xfrm>
            <a:off x="694726" y="1470096"/>
            <a:ext cx="1656184" cy="1235024"/>
            <a:chOff x="597295" y="1578739"/>
            <a:chExt cx="1656184" cy="1235024"/>
          </a:xfrm>
        </p:grpSpPr>
        <p:pic>
          <p:nvPicPr>
            <p:cNvPr id="24" name="Picture 2" descr="C:\Users\MezzettiC\Desktop\entrat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344" y="1578739"/>
              <a:ext cx="892086" cy="8034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Rettangolo 25"/>
            <p:cNvSpPr/>
            <p:nvPr/>
          </p:nvSpPr>
          <p:spPr>
            <a:xfrm>
              <a:off x="597295" y="2352098"/>
              <a:ext cx="1656184" cy="461665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RM 60/E del 28 settembre 2020</a:t>
              </a:r>
              <a:endParaRPr lang="it-IT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CasellaDiTesto 2"/>
          <p:cNvSpPr txBox="1"/>
          <p:nvPr/>
        </p:nvSpPr>
        <p:spPr>
          <a:xfrm>
            <a:off x="2483768" y="1484784"/>
            <a:ext cx="6336704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Pluralità di interventi</a:t>
            </a:r>
            <a:endParaRPr lang="it-IT" b="1" dirty="0"/>
          </a:p>
        </p:txBody>
      </p:sp>
      <p:sp>
        <p:nvSpPr>
          <p:cNvPr id="11" name="Rettangolo 10"/>
          <p:cNvSpPr/>
          <p:nvPr/>
        </p:nvSpPr>
        <p:spPr>
          <a:xfrm>
            <a:off x="672206" y="3951141"/>
            <a:ext cx="1634850" cy="646331"/>
          </a:xfrm>
          <a:prstGeom prst="rect">
            <a:avLst/>
          </a:prstGeom>
          <a:solidFill>
            <a:srgbClr val="93A8FF"/>
          </a:solidFill>
        </p:spPr>
        <p:txBody>
          <a:bodyPr wrap="square">
            <a:spAutoFit/>
          </a:bodyPr>
          <a:lstStyle/>
          <a:p>
            <a:pPr algn="ctr"/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Risposte </a:t>
            </a:r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AdE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Telefisco</a:t>
            </a: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27 ottobre 2020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2515016" y="3925941"/>
            <a:ext cx="6336704" cy="10926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it-IT" sz="1300" b="1" dirty="0" smtClean="0"/>
              <a:t>Se </a:t>
            </a:r>
            <a:r>
              <a:rPr lang="it-IT" sz="1300" b="1" dirty="0"/>
              <a:t>sullo stesso edificio sono effettuati interventi “trainanti” sia da Eco che da </a:t>
            </a:r>
            <a:r>
              <a:rPr lang="it-IT" sz="1300" b="1" i="1" dirty="0" err="1"/>
              <a:t>Sismabonus</a:t>
            </a:r>
            <a:r>
              <a:rPr lang="it-IT" sz="1300" b="1" dirty="0"/>
              <a:t> e ulteriori interventi “trainati”</a:t>
            </a:r>
            <a:r>
              <a:rPr lang="it-IT" sz="1300" dirty="0"/>
              <a:t>, il </a:t>
            </a:r>
            <a:r>
              <a:rPr lang="it-IT" sz="1300" b="1" dirty="0"/>
              <a:t>limite massimo di spesa </a:t>
            </a:r>
            <a:r>
              <a:rPr lang="it-IT" sz="1300" dirty="0"/>
              <a:t>ammesso al </a:t>
            </a:r>
            <a:r>
              <a:rPr lang="it-IT" sz="1300" i="1" dirty="0" err="1"/>
              <a:t>Superbonus</a:t>
            </a:r>
            <a:r>
              <a:rPr lang="it-IT" sz="1300" dirty="0"/>
              <a:t> sarà costituito dalla </a:t>
            </a:r>
            <a:r>
              <a:rPr lang="it-IT" sz="1300" b="1" dirty="0"/>
              <a:t>somma degli importi previsti per ciascuno di tali interventi</a:t>
            </a:r>
            <a:r>
              <a:rPr lang="it-IT" sz="1300" dirty="0"/>
              <a:t> (le spese relative a ciascun intervento vanno contabilizzate separatamente)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508184" y="5191456"/>
            <a:ext cx="6336704" cy="14927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it-IT" sz="1300" b="1" dirty="0" smtClean="0"/>
              <a:t>Tutti </a:t>
            </a:r>
            <a:r>
              <a:rPr lang="it-IT" sz="1300" b="1" dirty="0"/>
              <a:t>gli interventi agevolati con </a:t>
            </a:r>
            <a:r>
              <a:rPr lang="it-IT" sz="1300" b="1" dirty="0" err="1"/>
              <a:t>Ecobonus</a:t>
            </a:r>
            <a:r>
              <a:rPr lang="it-IT" sz="1300" dirty="0"/>
              <a:t> </a:t>
            </a:r>
            <a:r>
              <a:rPr lang="it-IT" sz="1300" b="1" dirty="0"/>
              <a:t>«ordinario» possono essere «trainati»</a:t>
            </a:r>
            <a:r>
              <a:rPr lang="it-IT" sz="1300" dirty="0"/>
              <a:t> </a:t>
            </a:r>
            <a:r>
              <a:rPr lang="it-IT" sz="1300" b="1" u="sng" dirty="0"/>
              <a:t>salvo</a:t>
            </a:r>
            <a:r>
              <a:rPr lang="it-IT" sz="1300" dirty="0"/>
              <a:t> la </a:t>
            </a:r>
            <a:r>
              <a:rPr lang="it-IT" sz="1300" b="1" dirty="0"/>
              <a:t>riqualificazione energetica globale </a:t>
            </a:r>
            <a:r>
              <a:rPr lang="it-IT" sz="1300" dirty="0"/>
              <a:t>e gli interventi di </a:t>
            </a:r>
            <a:r>
              <a:rPr lang="it-IT" sz="1300" b="1" dirty="0"/>
              <a:t>riqualificazione energetica di parti comuni condominiali, per più del 25% della superficie disperdente </a:t>
            </a:r>
            <a:r>
              <a:rPr lang="it-IT" sz="1300" dirty="0"/>
              <a:t>lorda. </a:t>
            </a:r>
            <a:r>
              <a:rPr lang="it-IT" sz="1300" dirty="0" smtClean="0"/>
              <a:t>Esclusi inoltre gli </a:t>
            </a:r>
            <a:r>
              <a:rPr lang="it-IT" sz="1300" dirty="0"/>
              <a:t>interventi di “</a:t>
            </a:r>
            <a:r>
              <a:rPr lang="it-IT" sz="1300" b="1" i="1" dirty="0"/>
              <a:t>Eco e </a:t>
            </a:r>
            <a:r>
              <a:rPr lang="it-IT" sz="1300" b="1" i="1" dirty="0" err="1"/>
              <a:t>Sismabonus</a:t>
            </a:r>
            <a:r>
              <a:rPr lang="it-IT" sz="1300" b="1" i="1" dirty="0"/>
              <a:t> combinati</a:t>
            </a:r>
            <a:r>
              <a:rPr lang="it-IT" sz="1300" dirty="0"/>
              <a:t>” riguardanti le parti comuni </a:t>
            </a:r>
            <a:r>
              <a:rPr lang="it-IT" sz="1300" dirty="0" smtClean="0"/>
              <a:t>condominiali (ma tenendo distinte le spese, si può fruire dell’</a:t>
            </a:r>
            <a:r>
              <a:rPr lang="it-IT" sz="1300" dirty="0" err="1" smtClean="0"/>
              <a:t>Ecobonus</a:t>
            </a:r>
            <a:r>
              <a:rPr lang="it-IT" sz="1300" dirty="0" smtClean="0"/>
              <a:t> e del </a:t>
            </a:r>
            <a:r>
              <a:rPr lang="it-IT" sz="1300" dirty="0" err="1" smtClean="0"/>
              <a:t>Sismabonus</a:t>
            </a:r>
            <a:r>
              <a:rPr lang="it-IT" sz="1300" dirty="0" smtClean="0"/>
              <a:t>  separatamente)</a:t>
            </a:r>
            <a:endParaRPr lang="it-IT" sz="1300" dirty="0"/>
          </a:p>
        </p:txBody>
      </p:sp>
      <p:sp>
        <p:nvSpPr>
          <p:cNvPr id="15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2390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it-IT" sz="1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103002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2915816" y="1504259"/>
            <a:ext cx="41618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 QUANDO NON SI APPLICANO I SUPERBONUS AL 110%?</a:t>
            </a:r>
          </a:p>
          <a:p>
            <a:pPr algn="ctr"/>
            <a:endParaRPr lang="it-IT" sz="16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it-IT" sz="1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xmlns="" id="{290DF0FE-BE1C-744C-8F85-45DFA30BD224}"/>
              </a:ext>
            </a:extLst>
          </p:cNvPr>
          <p:cNvSpPr/>
          <p:nvPr/>
        </p:nvSpPr>
        <p:spPr>
          <a:xfrm>
            <a:off x="650872" y="673532"/>
            <a:ext cx="6190819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8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Bonus «ordinari»</a:t>
            </a:r>
            <a:endParaRPr lang="it-IT" sz="28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pic>
        <p:nvPicPr>
          <p:cNvPr id="1026" name="Picture 2" descr="Immagini Stock - Seconda Possibilità Di Riprovare Un'altra Nuova  Opportunità Di Dare Un Ultimo Tentativo Image 24421096.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824" y="3916532"/>
            <a:ext cx="1481734" cy="148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691680" y="4526489"/>
            <a:ext cx="4493223" cy="628377"/>
          </a:xfrm>
          <a:prstGeom prst="rect">
            <a:avLst/>
          </a:prstGeom>
          <a:ln>
            <a:headEnd/>
            <a:tailEnd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0488" tIns="44450" rIns="90488" bIns="44450">
            <a:spAutoFit/>
          </a:bodyPr>
          <a:lstStyle/>
          <a:p>
            <a:pPr algn="just">
              <a:spcBef>
                <a:spcPts val="600"/>
              </a:spcBef>
              <a:buClr>
                <a:srgbClr val="FF0000"/>
              </a:buClr>
              <a:defRPr/>
            </a:pPr>
            <a:r>
              <a:rPr lang="it-IT" sz="1500" b="1" u="sng" dirty="0" smtClean="0">
                <a:solidFill>
                  <a:srgbClr val="00B050"/>
                </a:solidFill>
                <a:cs typeface="Arial" pitchFamily="34" charset="0"/>
              </a:rPr>
              <a:t>SI</a:t>
            </a:r>
            <a:r>
              <a:rPr lang="it-IT" sz="1500" b="1" dirty="0" smtClean="0">
                <a:solidFill>
                  <a:srgbClr val="92D050"/>
                </a:solidFill>
                <a:cs typeface="Arial" pitchFamily="34" charset="0"/>
              </a:rPr>
              <a:t> </a:t>
            </a:r>
            <a:r>
              <a:rPr lang="it-IT" sz="1500" b="1" dirty="0" smtClean="0">
                <a:solidFill>
                  <a:schemeClr val="tx1"/>
                </a:solidFill>
                <a:cs typeface="Arial" pitchFamily="34" charset="0"/>
              </a:rPr>
              <a:t>ECOBONUS MISURA ORDINARIA </a:t>
            </a:r>
          </a:p>
          <a:p>
            <a:pPr algn="just">
              <a:spcBef>
                <a:spcPts val="600"/>
              </a:spcBef>
              <a:buClr>
                <a:srgbClr val="FF0000"/>
              </a:buClr>
              <a:defRPr/>
            </a:pPr>
            <a:r>
              <a:rPr lang="it-IT" sz="1500" b="1" u="sng" dirty="0" smtClean="0">
                <a:solidFill>
                  <a:srgbClr val="00B050"/>
                </a:solidFill>
                <a:cs typeface="Arial" pitchFamily="34" charset="0"/>
              </a:rPr>
              <a:t>SI</a:t>
            </a:r>
            <a:r>
              <a:rPr lang="it-IT" sz="1500" b="1" dirty="0" smtClean="0">
                <a:solidFill>
                  <a:srgbClr val="92D050"/>
                </a:solidFill>
                <a:cs typeface="Arial" pitchFamily="34" charset="0"/>
              </a:rPr>
              <a:t> </a:t>
            </a:r>
            <a:r>
              <a:rPr lang="it-IT" sz="1500" b="1" dirty="0" smtClean="0">
                <a:solidFill>
                  <a:schemeClr val="tx1"/>
                </a:solidFill>
                <a:cs typeface="Arial" pitchFamily="34" charset="0"/>
              </a:rPr>
              <a:t>SISMABONUS MISURA ORDINARIA </a:t>
            </a:r>
            <a:endParaRPr lang="it-IT" sz="15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030" name="Picture 6" descr="Giro delle frecce illustrazione di stock. Illustrazione di freccia -  5400437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8" y="1352810"/>
            <a:ext cx="1380481" cy="138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Risultato immagini per pollice alzat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30803"/>
            <a:ext cx="808646" cy="75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2"/>
          <p:cNvSpPr txBox="1"/>
          <p:nvPr/>
        </p:nvSpPr>
        <p:spPr bwMode="auto">
          <a:xfrm>
            <a:off x="865303" y="2804142"/>
            <a:ext cx="4464496" cy="1308050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glow rad="139700">
              <a:srgbClr val="C0000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spcBef>
                <a:spcPts val="600"/>
              </a:spcBef>
            </a:pPr>
            <a:r>
              <a:rPr lang="it-IT" sz="1600" dirty="0">
                <a:solidFill>
                  <a:schemeClr val="accent4"/>
                </a:solidFill>
                <a:effectLst/>
                <a:latin typeface="+mn-lt"/>
              </a:rPr>
              <a:t>Immobili delle imprese</a:t>
            </a:r>
          </a:p>
          <a:p>
            <a:pPr>
              <a:spcBef>
                <a:spcPts val="600"/>
              </a:spcBef>
            </a:pPr>
            <a:r>
              <a:rPr lang="it-IT" sz="1600" dirty="0">
                <a:solidFill>
                  <a:schemeClr val="accent4"/>
                </a:solidFill>
                <a:effectLst/>
                <a:latin typeface="+mn-lt"/>
              </a:rPr>
              <a:t>Edifici non abitativi </a:t>
            </a:r>
          </a:p>
          <a:p>
            <a:pPr>
              <a:spcBef>
                <a:spcPts val="600"/>
              </a:spcBef>
            </a:pPr>
            <a:r>
              <a:rPr lang="it-IT" sz="1600" dirty="0">
                <a:solidFill>
                  <a:schemeClr val="accent4"/>
                </a:solidFill>
                <a:effectLst/>
                <a:latin typeface="+mn-lt"/>
              </a:rPr>
              <a:t>Condomini posseduti da unico soggetto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508104" y="3383920"/>
            <a:ext cx="2786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smtClean="0">
                <a:solidFill>
                  <a:srgbClr val="C00000"/>
                </a:solidFill>
              </a:rPr>
              <a:t>NO</a:t>
            </a:r>
            <a:r>
              <a:rPr lang="it-IT" sz="1600" b="1" dirty="0" smtClean="0"/>
              <a:t> </a:t>
            </a:r>
            <a:r>
              <a:rPr lang="it-IT" sz="1600" b="1" dirty="0" err="1" smtClean="0"/>
              <a:t>Superbonus</a:t>
            </a:r>
            <a:r>
              <a:rPr lang="it-IT" sz="1600" b="1" dirty="0" smtClean="0"/>
              <a:t> 110%</a:t>
            </a:r>
            <a:endParaRPr lang="it-IT" sz="1600" b="1" dirty="0"/>
          </a:p>
        </p:txBody>
      </p:sp>
      <p:pic>
        <p:nvPicPr>
          <p:cNvPr id="17" name="Picture 2" descr="http://inbiosystem.com/italy/wp-content/uploads/2015/03/freccia2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3487" flipH="1">
            <a:off x="654990" y="4205370"/>
            <a:ext cx="836618" cy="668424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pic>
        <p:nvPicPr>
          <p:cNvPr id="19" name="Picture 4" descr="Risultato immagini per pollice alzato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470" y="5484654"/>
            <a:ext cx="813642" cy="75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2"/>
          <p:cNvSpPr txBox="1"/>
          <p:nvPr/>
        </p:nvSpPr>
        <p:spPr bwMode="auto">
          <a:xfrm>
            <a:off x="4410553" y="5531086"/>
            <a:ext cx="4428493" cy="1100301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spcAft>
                <a:spcPts val="0"/>
              </a:spcAft>
              <a:buNone/>
            </a:pPr>
            <a:r>
              <a:rPr lang="it-IT" sz="1600" kern="1200" dirty="0">
                <a:solidFill>
                  <a:srgbClr val="00B050"/>
                </a:solidFill>
                <a:effectLst/>
              </a:rPr>
              <a:t>Per le imprese </a:t>
            </a:r>
            <a:r>
              <a:rPr lang="it-IT" sz="1600" u="sng" kern="1200" dirty="0">
                <a:solidFill>
                  <a:srgbClr val="00B050"/>
                </a:solidFill>
                <a:effectLst/>
              </a:rPr>
              <a:t>AMMESSI</a:t>
            </a:r>
            <a:r>
              <a:rPr lang="it-IT" sz="1400" dirty="0" smtClean="0">
                <a:solidFill>
                  <a:srgbClr val="00B050"/>
                </a:solidFill>
                <a:effectLst/>
              </a:rPr>
              <a:t> </a:t>
            </a:r>
            <a:r>
              <a:rPr lang="it-IT" sz="1400" b="0" dirty="0" smtClean="0">
                <a:solidFill>
                  <a:schemeClr val="tx1"/>
                </a:solidFill>
                <a:effectLst/>
              </a:rPr>
              <a:t>interventi su:</a:t>
            </a:r>
          </a:p>
          <a:p>
            <a:pPr indent="-257175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sz="1400" b="0" dirty="0" smtClean="0">
                <a:solidFill>
                  <a:schemeClr val="tx1"/>
                </a:solidFill>
                <a:effectLst/>
              </a:rPr>
              <a:t>Immobili «merce» (destinati alla vendita)</a:t>
            </a:r>
          </a:p>
          <a:p>
            <a:pPr indent="-257175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sz="1400" b="0" dirty="0" smtClean="0">
                <a:solidFill>
                  <a:schemeClr val="tx1"/>
                </a:solidFill>
                <a:effectLst/>
              </a:rPr>
              <a:t>Immobili strumentali</a:t>
            </a:r>
          </a:p>
          <a:p>
            <a:pPr indent="-257175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sz="1400" b="0" dirty="0" smtClean="0">
                <a:solidFill>
                  <a:schemeClr val="tx1"/>
                </a:solidFill>
                <a:effectLst/>
              </a:rPr>
              <a:t>Immobili locati (anche da società immobiliari)</a:t>
            </a:r>
          </a:p>
        </p:txBody>
      </p:sp>
      <p:pic>
        <p:nvPicPr>
          <p:cNvPr id="22" name="Picture 2" descr="C:\Users\MezzettiC\Desktop\entrate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759" y="5398266"/>
            <a:ext cx="892086" cy="80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ttangolo 22"/>
          <p:cNvSpPr/>
          <p:nvPr/>
        </p:nvSpPr>
        <p:spPr>
          <a:xfrm>
            <a:off x="1889014" y="6151458"/>
            <a:ext cx="1656184" cy="43088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it-IT" sz="1100" b="1" dirty="0" smtClean="0">
                <a:latin typeface="+mn-lt"/>
                <a:cs typeface="Arial" panose="020B0604020202020204" pitchFamily="34" charset="0"/>
              </a:rPr>
              <a:t>RM 34/E del 25 giugno 2020</a:t>
            </a:r>
            <a:endParaRPr lang="it-IT" sz="11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06244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MezzettiC\Desktop\ecobonu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1512168" cy="102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30</a:t>
            </a:fld>
            <a:endParaRPr lang="it-IT" sz="1000" i="1" dirty="0"/>
          </a:p>
        </p:txBody>
      </p:sp>
      <p:sp>
        <p:nvSpPr>
          <p:cNvPr id="19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RIQUALIFICAZIONE ENERGETICA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357602" y="1448440"/>
            <a:ext cx="6639308" cy="828432"/>
          </a:xfrm>
          <a:prstGeom prst="rect">
            <a:avLst/>
          </a:prstGeom>
          <a:gradFill>
            <a:gsLst>
              <a:gs pos="0">
                <a:schemeClr val="bg1">
                  <a:lumMod val="65000"/>
                  <a:alpha val="17000"/>
                </a:schemeClr>
              </a:gs>
              <a:gs pos="5000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12700">
            <a:noFill/>
            <a:prstDash val="dash"/>
            <a:miter lim="800000"/>
            <a:headEnd/>
            <a:tailEnd/>
          </a:ln>
          <a:effectLst/>
          <a:extLst/>
        </p:spPr>
        <p:txBody>
          <a:bodyPr wrap="square" lIns="90488" tIns="44450" rIns="90488" bIns="44450">
            <a:spAutoFit/>
          </a:bodyPr>
          <a:lstStyle/>
          <a:p>
            <a:pPr algn="ctr">
              <a:buClr>
                <a:srgbClr val="FF0000"/>
              </a:buClr>
              <a:defRPr/>
            </a:pPr>
            <a:r>
              <a:rPr lang="it-IT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it-IT" sz="16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«ECO-BONUS»</a:t>
            </a:r>
            <a:r>
              <a:rPr lang="it-IT" sz="1600" b="1" cap="small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 </a:t>
            </a:r>
            <a:endParaRPr lang="it-IT" sz="1600" b="1" cap="small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Clr>
                <a:srgbClr val="FF0000"/>
              </a:buClr>
              <a:defRPr/>
            </a:pPr>
            <a:r>
              <a:rPr lang="it-IT" sz="1600" b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Detrazione </a:t>
            </a:r>
            <a:r>
              <a:rPr lang="it-IT" sz="1600" b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IRPEF/IRES per </a:t>
            </a:r>
            <a:r>
              <a:rPr lang="it-IT" sz="1600" b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riqualificazione energetica degli edifici </a:t>
            </a:r>
            <a:r>
              <a:rPr lang="it-IT" sz="1600" b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esistenti </a:t>
            </a:r>
            <a:endParaRPr lang="it-IT" sz="16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7"/>
          <p:cNvSpPr txBox="1"/>
          <p:nvPr/>
        </p:nvSpPr>
        <p:spPr bwMode="auto">
          <a:xfrm>
            <a:off x="775533" y="2602796"/>
            <a:ext cx="1364275" cy="461665"/>
          </a:xfrm>
          <a:prstGeom prst="rect">
            <a:avLst/>
          </a:prstGeom>
          <a:solidFill>
            <a:srgbClr val="92D050"/>
          </a:solidFill>
          <a:ln>
            <a:noFill/>
            <a:prstDash val="sysDash"/>
          </a:ln>
          <a:effectLst>
            <a:glow rad="101600">
              <a:srgbClr val="00B050">
                <a:alpha val="60000"/>
              </a:srgb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Eco-Bonus</a:t>
            </a:r>
          </a:p>
          <a:p>
            <a:pPr algn="ctr">
              <a:defRPr/>
            </a:pP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it-IT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ordinario</a:t>
            </a: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it-IT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 bwMode="auto">
          <a:xfrm>
            <a:off x="2267744" y="2348880"/>
            <a:ext cx="6639308" cy="253916"/>
          </a:xfrm>
          <a:prstGeom prst="rect">
            <a:avLst/>
          </a:prstGeom>
          <a:solidFill>
            <a:srgbClr val="92D050">
              <a:alpha val="40000"/>
            </a:srgbClr>
          </a:solidFill>
          <a:effectLst>
            <a:outerShdw blurRad="50800" dist="38100" dir="8100000" algn="tr" rotWithShape="0">
              <a:srgbClr val="92D05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pPr marL="180975" indent="-180975">
              <a:spcBef>
                <a:spcPts val="300"/>
              </a:spcBef>
              <a:spcAft>
                <a:spcPts val="300"/>
              </a:spcAft>
              <a:buClr>
                <a:srgbClr val="006600"/>
              </a:buClr>
              <a:buFont typeface="Wingdings" panose="05000000000000000000" pitchFamily="2" charset="2"/>
              <a:buChar char="q"/>
              <a:defRPr/>
            </a:pPr>
            <a:r>
              <a:rPr lang="it-IT" sz="105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 01.01.2018 al</a:t>
            </a:r>
            <a:r>
              <a:rPr lang="it-IT" sz="105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5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31.12.2020</a:t>
            </a:r>
            <a:r>
              <a:rPr lang="it-IT" sz="105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detrazione </a:t>
            </a:r>
            <a:r>
              <a:rPr lang="it-IT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it-IT" sz="105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65%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it-IT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 eseguiti </a:t>
            </a:r>
            <a:r>
              <a:rPr lang="it-IT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</a:t>
            </a:r>
            <a:r>
              <a:rPr lang="it-IT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singole unità </a:t>
            </a:r>
            <a:r>
              <a:rPr lang="it-IT" sz="105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immobiliari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it-IT" sz="105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932268"/>
              </p:ext>
            </p:extLst>
          </p:nvPr>
        </p:nvGraphicFramePr>
        <p:xfrm>
          <a:off x="2267744" y="2636912"/>
          <a:ext cx="6639308" cy="4165456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5886806"/>
                <a:gridCol w="752502"/>
              </a:tblGrid>
              <a:tr h="288032">
                <a:tc>
                  <a:txBody>
                    <a:bodyPr/>
                    <a:lstStyle/>
                    <a:p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riqualificazione energetica «globale»</a:t>
                      </a:r>
                      <a:endParaRPr lang="it-IT" sz="10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€100.000</a:t>
                      </a:r>
                      <a:endParaRPr lang="it-IT" sz="10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288032">
                <a:tc>
                  <a:txBody>
                    <a:bodyPr/>
                    <a:lstStyle/>
                    <a:p>
                      <a:pPr marL="457200" lvl="1" indent="-45720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strutture opache orizzontali e verticali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€60.000</a:t>
                      </a:r>
                    </a:p>
                  </a:txBody>
                  <a:tcPr anchor="ctr"/>
                </a:tc>
              </a:tr>
              <a:tr h="288032">
                <a:tc>
                  <a:txBody>
                    <a:bodyPr/>
                    <a:lstStyle/>
                    <a:p>
                      <a:pPr marL="0" lvl="1" indent="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installazione di pannelli solari per la produzione di acqua calda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€60.000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457200" lvl="1" indent="-45720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sostituzione di impianti di climatizzazione invernale con:</a:t>
                      </a:r>
                    </a:p>
                    <a:p>
                      <a:pPr marL="180975" lvl="2" indent="-90488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impianti con caldaia a condensazione con efficienza almeno pari alla Classe A (Reg. UE 811/2013) e contestuale installazione di sistemi di termoregolazione (classi V, VI o VIII  Comunicazione UE 2014/C 207/02) (</a:t>
                      </a:r>
                      <a:r>
                        <a:rPr lang="it-IT" sz="1000" b="1" u="sng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 2018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180975" lvl="2" indent="-90488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impianti dotati di apparecchi ibridi, costituiti da pompa di calore integrata con caldaia a condensazione, assemblati in fabbrica ed espressamente concepiti dal fabbricante per funzionare in abbinamento tra loro (</a:t>
                      </a:r>
                      <a:r>
                        <a:rPr lang="it-IT" sz="1000" b="1" u="sng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 2018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180975" lvl="2" indent="-90488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generatori d'aria calda a condensazione (</a:t>
                      </a:r>
                      <a:r>
                        <a:rPr lang="it-IT" sz="1000" b="1" u="sng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 2018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180975" marR="0" lvl="2" indent="-904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it-IT" sz="1000" b="1" kern="1200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pompe di calore ad alta efficienza</a:t>
                      </a:r>
                    </a:p>
                    <a:p>
                      <a:pPr marL="180975" marR="0" lvl="2" indent="-904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it-IT" sz="1000" b="1" kern="1200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impianti geotermici a bassa entalpia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€30.000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180975" marR="0" lvl="2" indent="-904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it-IT" sz="1000" b="1" kern="1200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micro-cogeneratori, fino ad una detrazione massima  di 100.000 euro,  qualora si ottenga un risparmio di energia primaria (PES-</a:t>
                      </a:r>
                      <a:r>
                        <a:rPr lang="it-IT" sz="1000" b="1" kern="1200" dirty="0" err="1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</a:t>
                      </a:r>
                      <a:r>
                        <a:rPr lang="it-IT" sz="1000" b="1" kern="1200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III del decreto  MISE 4.08.11) pari almeno al 20% 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it-IT" sz="1000" b="1" u="sng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 2018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€100.000</a:t>
                      </a: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marL="0" lvl="1" indent="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sostituzione di scaldacqua tradizionali con quelli a pompa di calore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€30.000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acquisto, installazione e messa in opera dispositivi multimediali per controllo da remoto impianti di riscaldamento, acqua calda e climatizzazione abitazioni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it-IT" sz="12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014055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MezzettiC\Desktop\ecobonu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1656184" cy="112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31</a:t>
            </a:fld>
            <a:endParaRPr lang="it-IT" sz="1000" i="1" dirty="0"/>
          </a:p>
        </p:txBody>
      </p:sp>
      <p:sp>
        <p:nvSpPr>
          <p:cNvPr id="19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RIQUALIFICAZIONE ENERGETICA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545428" y="1448440"/>
            <a:ext cx="6263656" cy="828432"/>
          </a:xfrm>
          <a:prstGeom prst="rect">
            <a:avLst/>
          </a:prstGeom>
          <a:gradFill>
            <a:gsLst>
              <a:gs pos="0">
                <a:schemeClr val="bg1">
                  <a:lumMod val="65000"/>
                  <a:alpha val="17000"/>
                </a:schemeClr>
              </a:gs>
              <a:gs pos="5000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12700">
            <a:noFill/>
            <a:prstDash val="dash"/>
            <a:miter lim="800000"/>
            <a:headEnd/>
            <a:tailEnd/>
          </a:ln>
          <a:effectLst/>
          <a:extLst/>
        </p:spPr>
        <p:txBody>
          <a:bodyPr wrap="square" lIns="90488" tIns="44450" rIns="90488" bIns="44450">
            <a:spAutoFit/>
          </a:bodyPr>
          <a:lstStyle/>
          <a:p>
            <a:pPr algn="ctr">
              <a:buClr>
                <a:srgbClr val="FF0000"/>
              </a:buClr>
              <a:defRPr/>
            </a:pPr>
            <a:r>
              <a:rPr lang="it-IT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it-IT" sz="16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«ECO-BONUS»</a:t>
            </a:r>
            <a:r>
              <a:rPr lang="it-IT" sz="1600" b="1" cap="small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 </a:t>
            </a:r>
            <a:endParaRPr lang="it-IT" sz="1600" b="1" cap="small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Clr>
                <a:srgbClr val="FF0000"/>
              </a:buClr>
              <a:defRPr/>
            </a:pPr>
            <a:r>
              <a:rPr lang="it-IT" sz="1600" b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Detrazione </a:t>
            </a:r>
            <a:r>
              <a:rPr lang="it-IT" sz="1600" b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IRPEF/IRES per </a:t>
            </a:r>
            <a:r>
              <a:rPr lang="it-IT" sz="1600" b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riqualificazione energetica degli edifici </a:t>
            </a:r>
            <a:r>
              <a:rPr lang="it-IT" sz="1600" b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esistenti </a:t>
            </a:r>
            <a:endParaRPr lang="it-IT" sz="16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7"/>
          <p:cNvSpPr txBox="1"/>
          <p:nvPr/>
        </p:nvSpPr>
        <p:spPr bwMode="auto">
          <a:xfrm>
            <a:off x="755577" y="3098178"/>
            <a:ext cx="1224136" cy="461665"/>
          </a:xfrm>
          <a:prstGeom prst="rect">
            <a:avLst/>
          </a:prstGeom>
          <a:solidFill>
            <a:srgbClr val="92D050"/>
          </a:solidFill>
          <a:ln>
            <a:noFill/>
            <a:prstDash val="sysDash"/>
          </a:ln>
          <a:effectLst>
            <a:glow rad="101600">
              <a:srgbClr val="00B050">
                <a:alpha val="60000"/>
              </a:srgb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Eco-Bonus</a:t>
            </a:r>
          </a:p>
          <a:p>
            <a:pPr algn="ctr">
              <a:defRPr/>
            </a:pP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it-IT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ordinario</a:t>
            </a: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it-IT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 bwMode="auto">
          <a:xfrm>
            <a:off x="2191860" y="2996952"/>
            <a:ext cx="6844636" cy="253916"/>
          </a:xfrm>
          <a:prstGeom prst="rect">
            <a:avLst/>
          </a:prstGeom>
          <a:solidFill>
            <a:srgbClr val="92D050">
              <a:alpha val="40000"/>
            </a:srgbClr>
          </a:solidFill>
          <a:effectLst>
            <a:outerShdw blurRad="50800" dist="38100" dir="8100000" algn="tr" rotWithShape="0">
              <a:srgbClr val="92D05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rgbClr val="006600"/>
              </a:buClr>
              <a:buFont typeface="Wingdings" panose="05000000000000000000" pitchFamily="2" charset="2"/>
              <a:buChar char="q"/>
              <a:defRPr/>
            </a:pPr>
            <a:r>
              <a:rPr lang="it-IT" sz="105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 01.01.2018 al </a:t>
            </a:r>
            <a:r>
              <a:rPr lang="it-IT" sz="105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31.12.2020</a:t>
            </a:r>
            <a:r>
              <a:rPr lang="it-IT" sz="105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detrazione </a:t>
            </a:r>
            <a:r>
              <a:rPr lang="it-IT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it-IT" sz="105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50%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it-IT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interventi energetici 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</a:t>
            </a:r>
            <a:r>
              <a:rPr lang="it-IT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singole unità immobiliari </a:t>
            </a:r>
            <a:endParaRPr lang="it-IT" sz="105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7"/>
          <p:cNvSpPr txBox="1"/>
          <p:nvPr/>
        </p:nvSpPr>
        <p:spPr bwMode="auto">
          <a:xfrm>
            <a:off x="827584" y="5255041"/>
            <a:ext cx="1152129" cy="461665"/>
          </a:xfrm>
          <a:prstGeom prst="rect">
            <a:avLst/>
          </a:prstGeom>
          <a:solidFill>
            <a:srgbClr val="92D050"/>
          </a:solidFill>
          <a:ln>
            <a:noFill/>
            <a:prstDash val="sysDash"/>
          </a:ln>
          <a:effectLst>
            <a:glow rad="101600">
              <a:srgbClr val="00B050">
                <a:alpha val="60000"/>
              </a:srgb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Eco-Bonus</a:t>
            </a:r>
          </a:p>
          <a:p>
            <a:pPr algn="ctr">
              <a:defRPr/>
            </a:pP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it-IT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condomini</a:t>
            </a:r>
            <a:r>
              <a:rPr lang="it-IT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it-IT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 bwMode="auto">
          <a:xfrm>
            <a:off x="2191860" y="5302369"/>
            <a:ext cx="6844635" cy="253916"/>
          </a:xfrm>
          <a:prstGeom prst="rect">
            <a:avLst/>
          </a:prstGeom>
          <a:solidFill>
            <a:srgbClr val="92D050">
              <a:alpha val="40000"/>
            </a:srgbClr>
          </a:solidFill>
          <a:effectLst>
            <a:outerShdw blurRad="50800" dist="38100" dir="8100000" algn="tr" rotWithShape="0">
              <a:srgbClr val="92D050">
                <a:alpha val="40000"/>
              </a:srgbClr>
            </a:outerShdw>
          </a:effectLst>
        </p:spPr>
        <p:txBody>
          <a:bodyPr wrap="square">
            <a:spAutoFit/>
          </a:bodyPr>
          <a:lstStyle/>
          <a:p>
            <a:pPr marL="285750" lvl="1" indent="-285750">
              <a:spcBef>
                <a:spcPts val="300"/>
              </a:spcBef>
              <a:spcAft>
                <a:spcPts val="300"/>
              </a:spcAft>
              <a:buClr>
                <a:srgbClr val="006600"/>
              </a:buClr>
              <a:buFont typeface="Wingdings" panose="05000000000000000000" pitchFamily="2" charset="2"/>
              <a:buChar char="q"/>
              <a:defRPr/>
            </a:pPr>
            <a:r>
              <a:rPr lang="it-IT" sz="105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fino al 31.12.2021</a:t>
            </a:r>
            <a:r>
              <a:rPr lang="it-IT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stesse regole 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gli interventi </a:t>
            </a:r>
            <a:r>
              <a:rPr lang="it-IT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energetici </a:t>
            </a:r>
            <a:r>
              <a:rPr lang="it-IT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eseguiti su </a:t>
            </a:r>
            <a:r>
              <a:rPr lang="it-IT" sz="105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 </a:t>
            </a:r>
            <a:r>
              <a:rPr lang="it-IT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 </a:t>
            </a:r>
            <a:r>
              <a:rPr lang="it-IT" sz="105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condominiali</a:t>
            </a:r>
            <a:endParaRPr lang="it-IT" sz="1050" b="1" dirty="0" smtClean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8" name="Tabel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399017"/>
              </p:ext>
            </p:extLst>
          </p:nvPr>
        </p:nvGraphicFramePr>
        <p:xfrm>
          <a:off x="2191860" y="3284592"/>
          <a:ext cx="6844636" cy="1368544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6052548"/>
                <a:gridCol w="792088"/>
              </a:tblGrid>
              <a:tr h="288032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acquisto e posa in opera di finestre, comprensive di infissi</a:t>
                      </a:r>
                      <a:endParaRPr lang="it-IT" sz="10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€60.000</a:t>
                      </a:r>
                      <a:endParaRPr lang="it-IT" sz="10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288032">
                <a:tc>
                  <a:txBody>
                    <a:bodyPr/>
                    <a:lstStyle/>
                    <a:p>
                      <a:pPr marL="0" lvl="1" indent="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acquisto e la posa in opera delle schermature solari (di cui all‘</a:t>
                      </a:r>
                      <a:r>
                        <a:rPr lang="it-IT" sz="1000" b="1" dirty="0" err="1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All.M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it-IT" sz="1000" b="1" dirty="0" err="1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D.Lgs.</a:t>
                      </a: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311/2006)</a:t>
                      </a:r>
                      <a:endParaRPr lang="it-IT" sz="10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€60.000</a:t>
                      </a:r>
                    </a:p>
                  </a:txBody>
                  <a:tcPr anchor="ctr"/>
                </a:tc>
              </a:tr>
              <a:tr h="288032">
                <a:tc>
                  <a:txBody>
                    <a:bodyPr/>
                    <a:lstStyle/>
                    <a:p>
                      <a:pPr marL="0" lvl="1" indent="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sostituzione di impianti di climatizzazione invernale con impianti dotati di caldaie a condensazione con efficienza almeno pari alla Classe A (Reg. UE 811/2013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€30.000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lvl="1" indent="0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rgbClr val="006600"/>
                        </a:buClr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acquisto e posa in opera di impianti di climatizzazione invernale con impianti dotati di generatori di calore alimentati da biomasse combustibili</a:t>
                      </a:r>
                      <a:endParaRPr lang="it-IT" sz="1000" b="1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 smtClean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€30.000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2588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MezzettiC\Desktop\ecobonu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1656184" cy="112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32</a:t>
            </a:fld>
            <a:endParaRPr lang="it-IT" sz="1000" i="1" dirty="0"/>
          </a:p>
        </p:txBody>
      </p:sp>
      <p:sp>
        <p:nvSpPr>
          <p:cNvPr id="30" name="Rectangle 4"/>
          <p:cNvSpPr>
            <a:spLocks noChangeArrowheads="1"/>
          </p:cNvSpPr>
          <p:nvPr/>
        </p:nvSpPr>
        <p:spPr bwMode="auto">
          <a:xfrm>
            <a:off x="2783188" y="1556792"/>
            <a:ext cx="6037284" cy="828432"/>
          </a:xfrm>
          <a:prstGeom prst="rect">
            <a:avLst/>
          </a:prstGeom>
          <a:gradFill>
            <a:gsLst>
              <a:gs pos="0">
                <a:schemeClr val="bg1">
                  <a:lumMod val="65000"/>
                  <a:alpha val="17000"/>
                </a:schemeClr>
              </a:gs>
              <a:gs pos="5000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12700">
            <a:noFill/>
            <a:prstDash val="dash"/>
            <a:miter lim="800000"/>
            <a:headEnd/>
            <a:tailEnd/>
          </a:ln>
          <a:effectLst/>
          <a:extLst/>
        </p:spPr>
        <p:txBody>
          <a:bodyPr wrap="square" lIns="90488" tIns="44450" rIns="90488" bIns="44450">
            <a:spAutoFit/>
          </a:bodyPr>
          <a:lstStyle/>
          <a:p>
            <a:pPr algn="ctr">
              <a:buClr>
                <a:srgbClr val="FF0000"/>
              </a:buClr>
              <a:defRPr/>
            </a:pPr>
            <a:r>
              <a:rPr lang="it-IT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it-IT" sz="16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«ECO-BONUS»</a:t>
            </a:r>
            <a:r>
              <a:rPr lang="it-IT" sz="1600" b="1" cap="small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 </a:t>
            </a:r>
            <a:endParaRPr lang="it-IT" sz="1600" b="1" cap="small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Clr>
                <a:srgbClr val="FF0000"/>
              </a:buClr>
              <a:defRPr/>
            </a:pPr>
            <a:r>
              <a:rPr lang="it-IT" sz="1600" b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Detrazione </a:t>
            </a:r>
            <a:r>
              <a:rPr lang="it-IT" sz="1600" b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IRPEF/IRES per </a:t>
            </a:r>
            <a:r>
              <a:rPr lang="it-IT" sz="1600" b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riqualificazione energetica degli edifici </a:t>
            </a:r>
            <a:r>
              <a:rPr lang="it-IT" sz="1600" b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esistenti </a:t>
            </a:r>
            <a:endParaRPr lang="it-IT" sz="16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RIQUALIFICAZIONE ENERGETICA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7" name="CasellaDiTesto 26"/>
          <p:cNvSpPr txBox="1"/>
          <p:nvPr/>
        </p:nvSpPr>
        <p:spPr>
          <a:xfrm>
            <a:off x="755576" y="4837509"/>
            <a:ext cx="8064896" cy="1554272"/>
          </a:xfrm>
          <a:prstGeom prst="rect">
            <a:avLst/>
          </a:prstGeom>
          <a:gradFill>
            <a:gsLst>
              <a:gs pos="100000">
                <a:schemeClr val="bg1">
                  <a:lumMod val="85000"/>
                  <a:alpha val="17000"/>
                </a:schemeClr>
              </a:gs>
              <a:gs pos="0">
                <a:srgbClr val="92D050"/>
              </a:gs>
              <a:gs pos="50000">
                <a:schemeClr val="bg1">
                  <a:lumMod val="75000"/>
                  <a:alpha val="46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it-IT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CALCOLO 40.000 EURO</a:t>
            </a: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 (CM 7/E/2018)</a:t>
            </a:r>
            <a:r>
              <a:rPr lang="it-IT" sz="1400" b="1" i="1" dirty="0" smtClean="0">
                <a:latin typeface="+mn-lt"/>
                <a:cs typeface="Arial" panose="020B0604020202020204" pitchFamily="34" charset="0"/>
              </a:rPr>
              <a:t>: </a:t>
            </a:r>
          </a:p>
          <a:p>
            <a:pPr>
              <a:spcBef>
                <a:spcPts val="600"/>
              </a:spcBef>
            </a:pPr>
            <a:r>
              <a:rPr lang="it-IT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Arial" panose="020B0604020202020204" pitchFamily="34" charset="0"/>
              </a:rPr>
              <a:t>Limite autonomo per ogni unità immobiliare di cui si compone l’edificio (unità principali e pertinenze autonomamente accatastate)</a:t>
            </a:r>
          </a:p>
          <a:p>
            <a:pPr marL="631825" indent="-457200">
              <a:spcBef>
                <a:spcPts val="600"/>
              </a:spcBef>
            </a:pPr>
            <a:r>
              <a:rPr lang="it-IT" sz="1300" b="1" i="1" u="sng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ES</a:t>
            </a:r>
            <a:r>
              <a:rPr lang="it-IT" sz="1300" b="1" i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:</a:t>
            </a:r>
            <a:r>
              <a:rPr lang="it-IT" sz="13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Arial" panose="020B0604020202020204" pitchFamily="34" charset="0"/>
              </a:rPr>
              <a:t> 5 abitazioni e 3 pertinenze con autonomo accatastamento = 8 unità totali </a:t>
            </a:r>
          </a:p>
          <a:p>
            <a:pPr marL="533400">
              <a:spcBef>
                <a:spcPts val="600"/>
              </a:spcBef>
            </a:pPr>
            <a:r>
              <a:rPr lang="it-IT" sz="13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Arial" panose="020B0604020202020204" pitchFamily="34" charset="0"/>
              </a:rPr>
              <a:t>Limite massimo di spese per intervento su condominio = € 320.000 </a:t>
            </a:r>
            <a:r>
              <a:rPr lang="it-IT" sz="11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Arial" panose="020B0604020202020204" pitchFamily="34" charset="0"/>
              </a:rPr>
              <a:t>(€ 40.000 x 8)</a:t>
            </a:r>
            <a:r>
              <a:rPr lang="it-IT" sz="13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Arial" panose="020B0604020202020204" pitchFamily="34" charset="0"/>
              </a:rPr>
              <a:t>  da ripartire tra i  condomini sulla base della Tabella millesimale</a:t>
            </a:r>
          </a:p>
        </p:txBody>
      </p:sp>
      <p:grpSp>
        <p:nvGrpSpPr>
          <p:cNvPr id="2" name="Gruppo 1"/>
          <p:cNvGrpSpPr/>
          <p:nvPr/>
        </p:nvGrpSpPr>
        <p:grpSpPr>
          <a:xfrm>
            <a:off x="683568" y="2534414"/>
            <a:ext cx="8136904" cy="2444248"/>
            <a:chOff x="683568" y="2534414"/>
            <a:chExt cx="8136904" cy="2444248"/>
          </a:xfrm>
        </p:grpSpPr>
        <p:sp>
          <p:nvSpPr>
            <p:cNvPr id="21" name="TextBox 7"/>
            <p:cNvSpPr txBox="1"/>
            <p:nvPr/>
          </p:nvSpPr>
          <p:spPr bwMode="auto">
            <a:xfrm>
              <a:off x="683568" y="3049796"/>
              <a:ext cx="1681885" cy="523220"/>
            </a:xfrm>
            <a:prstGeom prst="rect">
              <a:avLst/>
            </a:prstGeom>
            <a:solidFill>
              <a:srgbClr val="92D050"/>
            </a:solidFill>
            <a:ln>
              <a:noFill/>
              <a:prstDash val="sysDash"/>
            </a:ln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Eco-Bonus</a:t>
              </a:r>
            </a:p>
            <a:p>
              <a:pPr algn="ctr">
                <a:defRPr/>
              </a:pPr>
              <a:r>
                <a:rPr lang="it-IT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«</a:t>
              </a:r>
              <a:r>
                <a:rPr lang="it-IT" sz="1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condomini</a:t>
              </a:r>
              <a:r>
                <a:rPr lang="it-IT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»</a:t>
              </a:r>
              <a:endPara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TextBox 8"/>
            <p:cNvSpPr txBox="1"/>
            <p:nvPr/>
          </p:nvSpPr>
          <p:spPr bwMode="auto">
            <a:xfrm>
              <a:off x="2785113" y="2534414"/>
              <a:ext cx="6035359" cy="2123658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effectLst>
              <a:outerShdw blurRad="50800" dist="38100" dir="8100000" algn="tr" rotWithShape="0">
                <a:srgbClr val="92D050">
                  <a:alpha val="40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300"/>
                </a:spcBef>
                <a:spcAft>
                  <a:spcPts val="3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" panose="05000000000000000000" pitchFamily="2" charset="2"/>
                <a:buChar char="q"/>
                <a:defRPr/>
              </a:pPr>
              <a:r>
                <a:rPr lang="it-IT" sz="1300" b="1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d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al 01.01.2017 </a:t>
              </a:r>
              <a:r>
                <a:rPr lang="it-IT" sz="1300" b="1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al </a:t>
              </a:r>
              <a:r>
                <a:rPr lang="it-IT" sz="1300" b="1" u="sng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31.12.2021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 per interventi energetici eseguiti su </a:t>
              </a:r>
              <a:r>
                <a:rPr lang="it-IT" sz="13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parti comuni condominiali 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=</a:t>
              </a:r>
            </a:p>
            <a:p>
              <a:pPr marL="719138" indent="-358775">
                <a:spcBef>
                  <a:spcPts val="300"/>
                </a:spcBef>
                <a:spcAft>
                  <a:spcPts val="300"/>
                </a:spcAft>
                <a:buClr>
                  <a:srgbClr val="C00000"/>
                </a:buClr>
                <a:buFont typeface="Wingdings" panose="05000000000000000000" pitchFamily="2" charset="2"/>
                <a:buChar char="ü"/>
                <a:defRPr/>
              </a:pPr>
              <a:r>
                <a:rPr lang="it-IT" sz="13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detrazione al </a:t>
              </a:r>
              <a:r>
                <a:rPr lang="it-IT" sz="1300" b="1" u="sng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70%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  su involucro con incidenza &gt; 25% della </a:t>
              </a:r>
              <a:r>
                <a:rPr lang="it-IT" sz="13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sup</a:t>
              </a:r>
              <a:r>
                <a:rPr lang="it-IT" sz="1300" b="1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. 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disperdente lorda</a:t>
              </a:r>
            </a:p>
            <a:p>
              <a:pPr marL="719138" indent="-358775">
                <a:spcBef>
                  <a:spcPts val="300"/>
                </a:spcBef>
                <a:spcAft>
                  <a:spcPts val="300"/>
                </a:spcAft>
                <a:buClr>
                  <a:srgbClr val="C00000"/>
                </a:buClr>
                <a:buFont typeface="Wingdings" panose="05000000000000000000" pitchFamily="2" charset="2"/>
                <a:buChar char="ü"/>
                <a:defRPr/>
              </a:pPr>
              <a:r>
                <a:rPr lang="it-IT" sz="13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detrazione al </a:t>
              </a:r>
              <a:r>
                <a:rPr lang="it-IT" sz="1300" b="1" u="sng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75%</a:t>
              </a:r>
              <a:r>
                <a:rPr lang="it-IT" sz="13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 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diretti a migliorare la prestazione energetica invernale ed estiva e che conseguano almeno la qualità media di cui al DM 26 giugno 2015 </a:t>
              </a:r>
            </a:p>
            <a:p>
              <a:pPr>
                <a:spcBef>
                  <a:spcPts val="300"/>
                </a:spcBef>
                <a:spcAft>
                  <a:spcPts val="300"/>
                </a:spcAft>
                <a:buClr>
                  <a:srgbClr val="C00000"/>
                </a:buClr>
                <a:defRPr/>
              </a:pPr>
              <a:r>
                <a:rPr lang="it-IT" sz="13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Limite spese agevolate </a:t>
              </a:r>
              <a:r>
                <a:rPr lang="it-IT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Arial" panose="020B0604020202020204" pitchFamily="34" charset="0"/>
                </a:rPr>
                <a:t>=     € 40.000    per singola unità dell’edificio</a:t>
              </a:r>
              <a:endParaRPr lang="it-IT" sz="1300" b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endParaRPr>
            </a:p>
          </p:txBody>
        </p:sp>
        <p:cxnSp>
          <p:nvCxnSpPr>
            <p:cNvPr id="25" name="Connettore 1 15"/>
            <p:cNvCxnSpPr>
              <a:cxnSpLocks noChangeShapeType="1"/>
            </p:cNvCxnSpPr>
            <p:nvPr/>
          </p:nvCxnSpPr>
          <p:spPr bwMode="auto">
            <a:xfrm>
              <a:off x="2404975" y="3429000"/>
              <a:ext cx="386055" cy="0"/>
            </a:xfrm>
            <a:prstGeom prst="line">
              <a:avLst/>
            </a:prstGeom>
            <a:noFill/>
            <a:ln w="19050" algn="ctr">
              <a:solidFill>
                <a:srgbClr val="006600"/>
              </a:solidFill>
              <a:prstDash val="sys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1" name="Picture 2" descr="http://inbiosystem.com/italy/wp-content/uploads/2015/03/freccia2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4000"/>
                      </a14:imgEffect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462105" flipV="1">
              <a:off x="4811912" y="4479570"/>
              <a:ext cx="889875" cy="499092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  <a:extLst/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44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4703762">
              <a:off x="5655322" y="3704632"/>
              <a:ext cx="434351" cy="122510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349313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2771800" y="2012891"/>
            <a:ext cx="6120680" cy="335989"/>
          </a:xfrm>
          <a:prstGeom prst="rect">
            <a:avLst/>
          </a:prstGeom>
          <a:gradFill>
            <a:gsLst>
              <a:gs pos="0">
                <a:srgbClr val="FFC000">
                  <a:alpha val="73000"/>
                </a:srgbClr>
              </a:gs>
              <a:gs pos="50000">
                <a:srgbClr val="C0D0BA">
                  <a:alpha val="49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12700">
            <a:noFill/>
            <a:prstDash val="dash"/>
            <a:miter lim="800000"/>
            <a:headEnd/>
            <a:tailEnd/>
          </a:ln>
          <a:effectLst/>
          <a:extLst/>
        </p:spPr>
        <p:txBody>
          <a:bodyPr wrap="square" lIns="90488" tIns="44450" rIns="90488" bIns="44450">
            <a:spAutoFit/>
          </a:bodyPr>
          <a:lstStyle/>
          <a:p>
            <a:pPr algn="ctr">
              <a:buClr>
                <a:srgbClr val="FF0000"/>
              </a:buClr>
              <a:defRPr/>
            </a:pPr>
            <a:r>
              <a:rPr lang="it-IT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</a:t>
            </a:r>
            <a:r>
              <a:rPr lang="it-IT" sz="1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SISMABONUS</a:t>
            </a:r>
            <a:r>
              <a:rPr lang="it-IT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»</a:t>
            </a:r>
          </a:p>
        </p:txBody>
      </p:sp>
      <p:grpSp>
        <p:nvGrpSpPr>
          <p:cNvPr id="8" name="Gruppo 7"/>
          <p:cNvGrpSpPr/>
          <p:nvPr/>
        </p:nvGrpSpPr>
        <p:grpSpPr>
          <a:xfrm>
            <a:off x="694700" y="2974593"/>
            <a:ext cx="8269788" cy="1477328"/>
            <a:chOff x="706110" y="2897941"/>
            <a:chExt cx="8269788" cy="1477328"/>
          </a:xfrm>
        </p:grpSpPr>
        <p:sp>
          <p:nvSpPr>
            <p:cNvPr id="19" name="TextBox 9"/>
            <p:cNvSpPr txBox="1"/>
            <p:nvPr/>
          </p:nvSpPr>
          <p:spPr bwMode="auto">
            <a:xfrm>
              <a:off x="706110" y="2996952"/>
              <a:ext cx="1634723" cy="584775"/>
            </a:xfrm>
            <a:prstGeom prst="rect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</a:gradFill>
            <a:ln>
              <a:noFill/>
              <a:prstDash val="sysDash"/>
            </a:ln>
            <a:effectLst>
              <a:glow rad="228600">
                <a:srgbClr val="C89800">
                  <a:alpha val="40000"/>
                </a:srgbClr>
              </a:glow>
            </a:effectLst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«</a:t>
              </a:r>
              <a:r>
                <a:rPr lang="it-IT" sz="1600" b="1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Sismabonus</a:t>
              </a:r>
              <a:r>
                <a:rPr lang="it-IT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ordinario»</a:t>
              </a:r>
            </a:p>
          </p:txBody>
        </p:sp>
        <p:sp>
          <p:nvSpPr>
            <p:cNvPr id="23" name="TextBox 10"/>
            <p:cNvSpPr txBox="1"/>
            <p:nvPr/>
          </p:nvSpPr>
          <p:spPr bwMode="auto">
            <a:xfrm>
              <a:off x="2688381" y="2897941"/>
              <a:ext cx="6287517" cy="1477328"/>
            </a:xfrm>
            <a:prstGeom prst="rect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300"/>
                </a:spcBef>
                <a:spcAft>
                  <a:spcPts val="300"/>
                </a:spcAft>
                <a:buClr>
                  <a:srgbClr val="4037AF"/>
                </a:buClr>
                <a:buFont typeface="Wingdings" panose="05000000000000000000" pitchFamily="2" charset="2"/>
                <a:buChar char="q"/>
                <a:defRPr/>
              </a:pP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dal 01.01.2017 al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31.12.2021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= per interventi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«antisismici» eseguiti su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abitazioni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e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immobili produttivi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in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zone sismiche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1, 2 e 3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da ripartire in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5 anni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it-IT" sz="15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con una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rimodulazione della % di detrazione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, variabile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al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50%, 70% e 80%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in funzione dell’intervento antisismico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realizzato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(limite di spesa pari a 96.000 euro per immobile)</a:t>
              </a:r>
              <a:endParaRPr lang="it-IT" sz="1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Connettore 1 16"/>
            <p:cNvCxnSpPr>
              <a:cxnSpLocks noChangeShapeType="1"/>
            </p:cNvCxnSpPr>
            <p:nvPr/>
          </p:nvCxnSpPr>
          <p:spPr bwMode="auto">
            <a:xfrm>
              <a:off x="2413782" y="3307721"/>
              <a:ext cx="279179" cy="0"/>
            </a:xfrm>
            <a:prstGeom prst="line">
              <a:avLst/>
            </a:prstGeom>
            <a:noFill/>
            <a:ln w="19050" algn="ctr">
              <a:solidFill>
                <a:srgbClr val="4037AF"/>
              </a:solidFill>
              <a:prstDash val="sys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18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PREVENZIONE SISMICA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33</a:t>
            </a:fld>
            <a:endParaRPr lang="it-IT" sz="1000" i="1" dirty="0"/>
          </a:p>
        </p:txBody>
      </p:sp>
      <p:grpSp>
        <p:nvGrpSpPr>
          <p:cNvPr id="4" name="Gruppo 3"/>
          <p:cNvGrpSpPr/>
          <p:nvPr/>
        </p:nvGrpSpPr>
        <p:grpSpPr>
          <a:xfrm>
            <a:off x="683567" y="1476566"/>
            <a:ext cx="1965811" cy="944322"/>
            <a:chOff x="805045" y="1484784"/>
            <a:chExt cx="1946818" cy="1016330"/>
          </a:xfrm>
        </p:grpSpPr>
        <p:pic>
          <p:nvPicPr>
            <p:cNvPr id="1026" name="Picture 2" descr="Risultati immagini per sciame sismico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620" y="1484784"/>
              <a:ext cx="1851172" cy="1016330"/>
            </a:xfrm>
            <a:prstGeom prst="rect">
              <a:avLst/>
            </a:prstGeom>
            <a:noFill/>
            <a:ln>
              <a:noFill/>
            </a:ln>
            <a:effectLst>
              <a:glow rad="127000">
                <a:schemeClr val="accent3">
                  <a:lumMod val="85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ttangolo 2"/>
            <p:cNvSpPr/>
            <p:nvPr/>
          </p:nvSpPr>
          <p:spPr>
            <a:xfrm rot="20750948">
              <a:off x="805045" y="1640945"/>
              <a:ext cx="1946818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/>
              <a:r>
                <a:rPr lang="it-IT" b="1" cap="none" spc="0" dirty="0" smtClean="0">
                  <a:ln>
                    <a:prstDash val="solid"/>
                  </a:ln>
                  <a:solidFill>
                    <a:srgbClr val="C8980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PREVENZIONE SISMICA</a:t>
              </a:r>
              <a:endParaRPr lang="it-IT" b="1" cap="none" spc="0" dirty="0">
                <a:ln>
                  <a:prstDash val="solid"/>
                </a:ln>
                <a:solidFill>
                  <a:srgbClr val="C898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683568" y="4452208"/>
            <a:ext cx="8258378" cy="1708160"/>
            <a:chOff x="683568" y="4077072"/>
            <a:chExt cx="8258378" cy="1708160"/>
          </a:xfrm>
        </p:grpSpPr>
        <p:sp>
          <p:nvSpPr>
            <p:cNvPr id="12" name="TextBox 9"/>
            <p:cNvSpPr txBox="1"/>
            <p:nvPr/>
          </p:nvSpPr>
          <p:spPr bwMode="auto">
            <a:xfrm>
              <a:off x="683568" y="4581128"/>
              <a:ext cx="1705170" cy="584775"/>
            </a:xfrm>
            <a:prstGeom prst="rect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  <a:prstDash val="sysDash"/>
            </a:ln>
            <a:effectLst>
              <a:glow rad="228600">
                <a:srgbClr val="C89800">
                  <a:alpha val="40000"/>
                </a:srgbClr>
              </a:glow>
            </a:effectLst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«</a:t>
              </a:r>
              <a:r>
                <a:rPr lang="it-IT" sz="1600" b="1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Sismabonus</a:t>
              </a:r>
              <a:r>
                <a:rPr lang="it-IT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it-IT" sz="16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condomini»</a:t>
              </a:r>
              <a:endParaRPr lang="it-IT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TextBox 10"/>
            <p:cNvSpPr txBox="1"/>
            <p:nvPr/>
          </p:nvSpPr>
          <p:spPr bwMode="auto">
            <a:xfrm>
              <a:off x="2770258" y="4077072"/>
              <a:ext cx="6171688" cy="1708160"/>
            </a:xfrm>
            <a:prstGeom prst="rect">
              <a:avLst/>
            </a:prstGeom>
            <a:gradFill>
              <a:gsLst>
                <a:gs pos="100000">
                  <a:schemeClr val="accent6">
                    <a:lumMod val="20000"/>
                    <a:lumOff val="80000"/>
                  </a:schemeClr>
                </a:gs>
                <a:gs pos="0">
                  <a:schemeClr val="bg1">
                    <a:lumMod val="85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300"/>
                </a:spcBef>
                <a:spcAft>
                  <a:spcPts val="300"/>
                </a:spcAft>
                <a:buClr>
                  <a:srgbClr val="4037AF"/>
                </a:buClr>
                <a:buFont typeface="Wingdings" panose="05000000000000000000" pitchFamily="2" charset="2"/>
                <a:buChar char="q"/>
                <a:defRPr/>
              </a:pP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dal 01.01.2017 al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31.12.2021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= per interventi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«antisismici» eseguiti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su interi condomini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in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zone sismiche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1, 2 e 3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da ripartire in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5 anni,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con una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rimodulazione della % di detrazione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, variabile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al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50%,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75%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85% </a:t>
              </a:r>
              <a:r>
                <a:rPr lang="it-IT" sz="15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in funzione dell’intervento antisismico </a:t>
              </a:r>
              <a:r>
                <a:rPr lang="it-IT" sz="15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realizzato </a:t>
              </a:r>
              <a:r>
                <a:rPr lang="it-IT" sz="15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(limite di spesa pari a 96.000 euro </a:t>
              </a:r>
              <a:r>
                <a:rPr lang="it-IT" sz="15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moltiplicato per il numero delle unità immobiliari presenti in condominio)</a:t>
              </a:r>
              <a:endParaRPr lang="it-IT" sz="15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" name="Connettore 1 16"/>
            <p:cNvCxnSpPr>
              <a:cxnSpLocks noChangeShapeType="1"/>
            </p:cNvCxnSpPr>
            <p:nvPr/>
          </p:nvCxnSpPr>
          <p:spPr bwMode="auto">
            <a:xfrm>
              <a:off x="2477368" y="4941168"/>
              <a:ext cx="286841" cy="0"/>
            </a:xfrm>
            <a:prstGeom prst="line">
              <a:avLst/>
            </a:prstGeom>
            <a:noFill/>
            <a:ln w="19050" algn="ctr">
              <a:solidFill>
                <a:srgbClr val="4037AF"/>
              </a:solidFill>
              <a:prstDash val="sys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37984969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3851920" y="2204864"/>
            <a:ext cx="4915814" cy="3723764"/>
          </a:xfrm>
          <a:prstGeom prst="round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34</a:t>
            </a:fld>
            <a:endParaRPr lang="it-IT" sz="1000" i="1" dirty="0"/>
          </a:p>
        </p:txBody>
      </p:sp>
      <p:sp>
        <p:nvSpPr>
          <p:cNvPr id="25" name="TextBox 9"/>
          <p:cNvSpPr txBox="1"/>
          <p:nvPr/>
        </p:nvSpPr>
        <p:spPr bwMode="auto">
          <a:xfrm>
            <a:off x="3180215" y="1484784"/>
            <a:ext cx="5673132" cy="553998"/>
          </a:xfrm>
          <a:prstGeom prst="rect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</a:gradFill>
          <a:ln>
            <a:noFill/>
            <a:prstDash val="sysDash"/>
          </a:ln>
          <a:effectLst>
            <a:glow rad="228600">
              <a:srgbClr val="C898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500" b="1" cap="sm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Cumulo «</a:t>
            </a:r>
            <a:r>
              <a:rPr lang="it-IT" sz="1500" b="1" u="sng" cap="small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Sismabonus</a:t>
            </a:r>
            <a:r>
              <a:rPr lang="it-IT" sz="1500" b="1" u="sng" cap="sm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500" b="1" u="sng" cap="sm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condomini</a:t>
            </a:r>
            <a:r>
              <a:rPr lang="it-IT" sz="1500" b="1" cap="sm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 e «</a:t>
            </a:r>
            <a:r>
              <a:rPr lang="it-IT" sz="1500" b="1" u="sng" cap="small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Ecobonus</a:t>
            </a:r>
            <a:r>
              <a:rPr lang="it-IT" sz="1500" b="1" u="sng" cap="sm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condomini</a:t>
            </a:r>
            <a:r>
              <a:rPr lang="it-IT" sz="1500" b="1" cap="sm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>
              <a:defRPr/>
            </a:pPr>
            <a:r>
              <a:rPr lang="it-IT" sz="1500" b="1" cap="sm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it-IT" sz="1500" b="1" cap="sm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14, co.2-quater.1, </a:t>
            </a:r>
            <a:r>
              <a:rPr lang="it-IT" sz="1500" b="1" cap="sm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D.L. 63/2013 (</a:t>
            </a:r>
            <a:r>
              <a:rPr lang="it-IT" sz="1500" b="1" cap="small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conv</a:t>
            </a:r>
            <a:r>
              <a:rPr lang="it-IT" sz="1500" b="1" cap="sm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in L. 90/2013</a:t>
            </a:r>
            <a:r>
              <a:rPr lang="it-IT" sz="1500" b="1" cap="sm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it-IT" sz="1500" b="1" cap="smal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280920" cy="504056"/>
          </a:xfrm>
        </p:spPr>
        <p:txBody>
          <a:bodyPr/>
          <a:lstStyle/>
          <a:p>
            <a:pPr>
              <a:defRPr/>
            </a:pPr>
            <a:r>
              <a:rPr lang="it-IT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PREVENZIONE </a:t>
            </a:r>
            <a:r>
              <a:rPr lang="it-IT" sz="20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SISMICA +  RIQUALIFICAZIONE ENERGETICA</a:t>
            </a:r>
            <a:endParaRPr lang="it-IT" sz="20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26" name="Picture 2" descr="Immagine correlat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72" y="5733256"/>
            <a:ext cx="1084932" cy="108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926974" y="6002704"/>
            <a:ext cx="6840760" cy="738664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sz="1400" b="1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Oltre al miglioramento sismico (riduzione di  1 o 2 classi), gli interventi devono rispettare i requisiti  energetici previsti per ottenere la detrazione «maggiorata» del 70% o del 75%</a:t>
            </a:r>
            <a:endParaRPr lang="it-IT" sz="1400" b="1" i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Gruppo 7"/>
          <p:cNvGrpSpPr/>
          <p:nvPr/>
        </p:nvGrpSpPr>
        <p:grpSpPr>
          <a:xfrm>
            <a:off x="1331640" y="2286516"/>
            <a:ext cx="1806165" cy="1197544"/>
            <a:chOff x="90616" y="223722"/>
            <a:chExt cx="1806165" cy="1197544"/>
          </a:xfrm>
        </p:grpSpPr>
        <p:sp>
          <p:nvSpPr>
            <p:cNvPr id="18" name="Ovale 17"/>
            <p:cNvSpPr/>
            <p:nvPr/>
          </p:nvSpPr>
          <p:spPr>
            <a:xfrm>
              <a:off x="90616" y="223722"/>
              <a:ext cx="1806165" cy="1197544"/>
            </a:xfrm>
            <a:prstGeom prst="ellipse">
              <a:avLst/>
            </a:prstGeom>
            <a:blipFill rotWithShape="0">
              <a:blip r:embed="rId4"/>
              <a:stretch>
                <a:fillRect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e 4"/>
            <p:cNvSpPr/>
            <p:nvPr/>
          </p:nvSpPr>
          <p:spPr>
            <a:xfrm>
              <a:off x="355123" y="399098"/>
              <a:ext cx="1277151" cy="84679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3020" tIns="33020" rIns="33020" bIns="3302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600" kern="1200" dirty="0"/>
            </a:p>
          </p:txBody>
        </p:sp>
      </p:grpSp>
      <p:grpSp>
        <p:nvGrpSpPr>
          <p:cNvPr id="9" name="Gruppo 8"/>
          <p:cNvGrpSpPr/>
          <p:nvPr/>
        </p:nvGrpSpPr>
        <p:grpSpPr>
          <a:xfrm>
            <a:off x="1888214" y="3628576"/>
            <a:ext cx="693017" cy="613994"/>
            <a:chOff x="647190" y="1565782"/>
            <a:chExt cx="693017" cy="613994"/>
          </a:xfrm>
        </p:grpSpPr>
        <p:sp>
          <p:nvSpPr>
            <p:cNvPr id="16" name="Croce 15"/>
            <p:cNvSpPr/>
            <p:nvPr/>
          </p:nvSpPr>
          <p:spPr>
            <a:xfrm>
              <a:off x="647190" y="1565782"/>
              <a:ext cx="693017" cy="613994"/>
            </a:xfrm>
            <a:prstGeom prst="mathPlus">
              <a:avLst/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roce 6"/>
            <p:cNvSpPr/>
            <p:nvPr/>
          </p:nvSpPr>
          <p:spPr>
            <a:xfrm>
              <a:off x="739049" y="1800573"/>
              <a:ext cx="509299" cy="144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1000" kern="1200"/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1448674" y="4448736"/>
            <a:ext cx="1654477" cy="1140504"/>
            <a:chOff x="207650" y="2385942"/>
            <a:chExt cx="1654477" cy="1140504"/>
          </a:xfrm>
        </p:grpSpPr>
        <p:sp>
          <p:nvSpPr>
            <p:cNvPr id="14" name="Ovale 13"/>
            <p:cNvSpPr/>
            <p:nvPr/>
          </p:nvSpPr>
          <p:spPr>
            <a:xfrm>
              <a:off x="207650" y="2385942"/>
              <a:ext cx="1654477" cy="1140504"/>
            </a:xfrm>
            <a:prstGeom prst="ellipse">
              <a:avLst/>
            </a:prstGeom>
            <a:blipFill rotWithShape="0">
              <a:blip r:embed="rId5"/>
              <a:stretch>
                <a:fillRect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e 8"/>
            <p:cNvSpPr/>
            <p:nvPr/>
          </p:nvSpPr>
          <p:spPr>
            <a:xfrm>
              <a:off x="449943" y="2552965"/>
              <a:ext cx="1169891" cy="8064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400" kern="1200" dirty="0"/>
            </a:p>
          </p:txBody>
        </p:sp>
      </p:grpSp>
      <p:grpSp>
        <p:nvGrpSpPr>
          <p:cNvPr id="11" name="Gruppo 10"/>
          <p:cNvGrpSpPr/>
          <p:nvPr/>
        </p:nvGrpSpPr>
        <p:grpSpPr>
          <a:xfrm>
            <a:off x="3027553" y="3709543"/>
            <a:ext cx="600376" cy="432776"/>
            <a:chOff x="1868353" y="1646749"/>
            <a:chExt cx="600376" cy="432776"/>
          </a:xfrm>
        </p:grpSpPr>
        <p:sp>
          <p:nvSpPr>
            <p:cNvPr id="12" name="Freccia a destra 11"/>
            <p:cNvSpPr/>
            <p:nvPr/>
          </p:nvSpPr>
          <p:spPr>
            <a:xfrm rot="79913">
              <a:off x="1868353" y="1646749"/>
              <a:ext cx="600376" cy="432776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Freccia a destra 10"/>
            <p:cNvSpPr/>
            <p:nvPr/>
          </p:nvSpPr>
          <p:spPr>
            <a:xfrm rot="79913">
              <a:off x="1868371" y="1731795"/>
              <a:ext cx="470543" cy="2596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1800" kern="1200"/>
            </a:p>
          </p:txBody>
        </p:sp>
      </p:grpSp>
      <p:sp>
        <p:nvSpPr>
          <p:cNvPr id="3" name="CasellaDiTesto 2"/>
          <p:cNvSpPr txBox="1"/>
          <p:nvPr/>
        </p:nvSpPr>
        <p:spPr>
          <a:xfrm>
            <a:off x="4067944" y="2465888"/>
            <a:ext cx="4771798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Interventi su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parti comuni di edifici condominiali</a:t>
            </a:r>
          </a:p>
          <a:p>
            <a:pPr marL="22860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Immobili localizzati in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zone sismiche 1, 2 ,3</a:t>
            </a:r>
          </a:p>
          <a:p>
            <a:pPr marL="22860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Detrazione d’imposta «unica»</a:t>
            </a: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pari </a:t>
            </a: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a:</a:t>
            </a:r>
          </a:p>
          <a:p>
            <a:pPr marL="617538" lvl="1" indent="-171450"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271463" algn="l"/>
              </a:tabLst>
            </a:pP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80 % </a:t>
            </a: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 interventi che determinino il passaggio ad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classe di rischio sismico inferiore</a:t>
            </a:r>
          </a:p>
          <a:p>
            <a:pPr marL="617538" lvl="1" indent="-171450"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271463" algn="l"/>
              </a:tabLst>
            </a:pP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85 % </a:t>
            </a: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 gli interventi che determinino il passaggio a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 classi di rischio sismico  inferiori</a:t>
            </a:r>
          </a:p>
          <a:p>
            <a:pPr marL="22860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Ripartizione in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 quote annuali </a:t>
            </a: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 pari importo</a:t>
            </a:r>
          </a:p>
          <a:p>
            <a:pPr marL="22860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Ammontare massimo di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spesa</a:t>
            </a:r>
            <a:r>
              <a:rPr lang="it-IT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pari a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136.000 euro moltiplicato per il numero delle unità immobiliari di ciascun </a:t>
            </a: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edificio (</a:t>
            </a:r>
            <a:r>
              <a:rPr lang="it-IT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UNITA’ IMMOBILIARI + PERTINENZE – CM 7/E/2018</a:t>
            </a: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it-IT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2666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35</a:t>
            </a:fld>
            <a:endParaRPr lang="it-IT" sz="1000" i="1" dirty="0"/>
          </a:p>
        </p:txBody>
      </p:sp>
      <p:sp>
        <p:nvSpPr>
          <p:cNvPr id="17" name="TextBox 2"/>
          <p:cNvSpPr txBox="1"/>
          <p:nvPr/>
        </p:nvSpPr>
        <p:spPr bwMode="auto">
          <a:xfrm>
            <a:off x="1979713" y="1484784"/>
            <a:ext cx="6912768" cy="954107"/>
          </a:xfrm>
          <a:prstGeom prst="rect">
            <a:avLst/>
          </a:prstGeom>
          <a:solidFill>
            <a:srgbClr val="FFFFFF">
              <a:lumMod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1400" dirty="0" smtClean="0">
                <a:solidFill>
                  <a:srgbClr val="C00000"/>
                </a:solidFill>
                <a:effectLst/>
              </a:rPr>
              <a:t>Dal </a:t>
            </a:r>
            <a:r>
              <a:rPr lang="it-IT" sz="1400" u="sng" dirty="0" smtClean="0">
                <a:solidFill>
                  <a:srgbClr val="C00000"/>
                </a:solidFill>
                <a:effectLst/>
              </a:rPr>
              <a:t>01.01.2020 al 31.12.2020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 </a:t>
            </a:r>
            <a:r>
              <a:rPr lang="it-IT" sz="1400" dirty="0">
                <a:effectLst/>
              </a:rPr>
              <a:t>=</a:t>
            </a:r>
            <a:r>
              <a:rPr lang="it-IT" sz="1400" dirty="0">
                <a:solidFill>
                  <a:schemeClr val="tx1"/>
                </a:solidFill>
                <a:effectLst/>
              </a:rPr>
              <a:t> 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Detrazione </a:t>
            </a:r>
            <a:r>
              <a:rPr lang="it-IT" sz="1400" dirty="0">
                <a:effectLst/>
              </a:rPr>
              <a:t>pari al 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90% delle spese </a:t>
            </a:r>
            <a:r>
              <a:rPr lang="it-IT" sz="1400" dirty="0">
                <a:effectLst/>
              </a:rPr>
              <a:t>sostenute e documentate per 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interventi</a:t>
            </a:r>
            <a:r>
              <a:rPr lang="it-IT" sz="1400" dirty="0">
                <a:effectLst/>
              </a:rPr>
              <a:t>, 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inclusi</a:t>
            </a:r>
            <a:r>
              <a:rPr lang="it-IT" sz="1400" dirty="0" smtClean="0">
                <a:effectLst/>
              </a:rPr>
              <a:t> </a:t>
            </a:r>
            <a:r>
              <a:rPr lang="it-IT" sz="1400" dirty="0">
                <a:effectLst/>
              </a:rPr>
              <a:t>quelli di sola </a:t>
            </a:r>
            <a:r>
              <a:rPr lang="it-IT" sz="1400" dirty="0">
                <a:solidFill>
                  <a:srgbClr val="C00000"/>
                </a:solidFill>
                <a:effectLst/>
              </a:rPr>
              <a:t>pulitura o tinteggiatura </a:t>
            </a:r>
            <a:r>
              <a:rPr lang="it-IT" sz="1400" dirty="0">
                <a:effectLst/>
              </a:rPr>
              <a:t>esterna, </a:t>
            </a:r>
            <a:r>
              <a:rPr lang="it-IT" sz="1400" dirty="0">
                <a:solidFill>
                  <a:srgbClr val="C00000"/>
                </a:solidFill>
                <a:effectLst/>
              </a:rPr>
              <a:t>finalizzati</a:t>
            </a:r>
            <a:r>
              <a:rPr lang="it-IT" sz="1400" dirty="0">
                <a:effectLst/>
              </a:rPr>
              <a:t> al </a:t>
            </a:r>
            <a:r>
              <a:rPr lang="it-IT" sz="1400" dirty="0">
                <a:solidFill>
                  <a:srgbClr val="C00000"/>
                </a:solidFill>
                <a:effectLst/>
              </a:rPr>
              <a:t>recupero o restauro della facciata esterna</a:t>
            </a:r>
            <a:r>
              <a:rPr lang="it-IT" sz="1400" dirty="0">
                <a:effectLst/>
              </a:rPr>
              <a:t> degli edifici </a:t>
            </a:r>
            <a:r>
              <a:rPr lang="it-IT" sz="1400" dirty="0" smtClean="0">
                <a:effectLst/>
              </a:rPr>
              <a:t>esistenti</a:t>
            </a:r>
          </a:p>
        </p:txBody>
      </p:sp>
      <p:pic>
        <p:nvPicPr>
          <p:cNvPr id="21" name="Picture 2" descr="http://inbiosystem.com/italy/wp-content/uploads/2015/03/freccia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78345" flipH="1">
            <a:off x="2293549" y="2562325"/>
            <a:ext cx="795470" cy="475436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22" name="TextBox 2"/>
          <p:cNvSpPr txBox="1"/>
          <p:nvPr/>
        </p:nvSpPr>
        <p:spPr bwMode="auto">
          <a:xfrm>
            <a:off x="3203848" y="2636912"/>
            <a:ext cx="5544616" cy="600164"/>
          </a:xfrm>
          <a:prstGeom prst="rect">
            <a:avLst/>
          </a:prstGeom>
          <a:solidFill>
            <a:srgbClr val="FFFFFF">
              <a:lumMod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just">
              <a:buFont typeface="Wingdings" panose="05000000000000000000" pitchFamily="2" charset="2"/>
              <a:buChar char="§"/>
            </a:pPr>
            <a:r>
              <a:rPr lang="it-IT" sz="1400" u="sng" dirty="0" smtClean="0">
                <a:solidFill>
                  <a:srgbClr val="C00000"/>
                </a:solidFill>
                <a:effectLst/>
              </a:rPr>
              <a:t>Nessun limite di spesa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 </a:t>
            </a:r>
            <a:r>
              <a:rPr lang="it-IT" sz="1400" dirty="0">
                <a:effectLst/>
              </a:rPr>
              <a:t>massima agevolabile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1400" u="sng" dirty="0" smtClean="0">
                <a:solidFill>
                  <a:srgbClr val="C00000"/>
                </a:solidFill>
                <a:effectLst/>
              </a:rPr>
              <a:t>Ripartizione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 </a:t>
            </a:r>
            <a:r>
              <a:rPr lang="it-IT" sz="1400" dirty="0">
                <a:effectLst/>
              </a:rPr>
              <a:t>della detrazione </a:t>
            </a:r>
            <a:r>
              <a:rPr lang="it-IT" sz="1400" u="sng" dirty="0" smtClean="0">
                <a:solidFill>
                  <a:srgbClr val="C00000"/>
                </a:solidFill>
                <a:effectLst/>
              </a:rPr>
              <a:t>in 10 quote annuali</a:t>
            </a:r>
            <a:r>
              <a:rPr lang="it-IT" sz="1400" dirty="0" smtClean="0">
                <a:solidFill>
                  <a:srgbClr val="C00000"/>
                </a:solidFill>
                <a:effectLst/>
              </a:rPr>
              <a:t> </a:t>
            </a:r>
            <a:r>
              <a:rPr lang="it-IT" sz="1400" dirty="0">
                <a:effectLst/>
              </a:rPr>
              <a:t>costanti</a:t>
            </a:r>
          </a:p>
        </p:txBody>
      </p:sp>
      <p:sp>
        <p:nvSpPr>
          <p:cNvPr id="26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</a:t>
            </a:r>
            <a:r>
              <a:rPr lang="it-IT" sz="2400" b="1" i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onus facciate</a:t>
            </a:r>
            <a:endParaRPr lang="it-IT" sz="1200" b="1" i="1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26" name="Picture 2" descr="Risultati immagini per bonus facciat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38" y="1484784"/>
            <a:ext cx="1212379" cy="9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po 1"/>
          <p:cNvGrpSpPr/>
          <p:nvPr/>
        </p:nvGrpSpPr>
        <p:grpSpPr>
          <a:xfrm>
            <a:off x="744367" y="3356992"/>
            <a:ext cx="8003811" cy="2631490"/>
            <a:chOff x="711869" y="3789040"/>
            <a:chExt cx="8003811" cy="2631490"/>
          </a:xfrm>
        </p:grpSpPr>
        <p:sp>
          <p:nvSpPr>
            <p:cNvPr id="12" name="TextBox 2"/>
            <p:cNvSpPr txBox="1"/>
            <p:nvPr/>
          </p:nvSpPr>
          <p:spPr bwMode="auto">
            <a:xfrm>
              <a:off x="711869" y="3789040"/>
              <a:ext cx="8003811" cy="263149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spAutoFit/>
            </a:bodyPr>
            <a:lstStyle>
              <a:defPPr>
                <a:defRPr lang="it-IT"/>
              </a:defPPr>
              <a:lvl1pPr marL="342900" marR="0" lvl="0" indent="-342900" fontAlgn="base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>
                  <a:srgbClr val="CCCC66">
                    <a:lumMod val="75000"/>
                  </a:srgbClr>
                </a:buClr>
                <a:buSzTx/>
                <a:buFont typeface="Wingdings" panose="05000000000000000000" pitchFamily="2" charset="2"/>
                <a:buChar char="q"/>
                <a:tabLst/>
                <a:defRPr kumimoji="0" sz="1300" b="1" i="0" u="none" strike="noStrike" kern="0" cap="none" spc="0" normalizeH="0" baseline="0">
                  <a:ln>
                    <a:noFill/>
                  </a:ln>
                  <a:solidFill>
                    <a:srgbClr val="B9B95C">
                      <a:lumMod val="75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marL="0" indent="0" algn="just">
                <a:buNone/>
              </a:pPr>
              <a:r>
                <a:rPr lang="it-IT" sz="1400" dirty="0" smtClean="0">
                  <a:solidFill>
                    <a:srgbClr val="C00000"/>
                  </a:solidFill>
                  <a:effectLst/>
                </a:rPr>
                <a:t>SOGGETTI AMMESSI</a:t>
              </a:r>
            </a:p>
            <a:p>
              <a:pPr marL="0" indent="0" algn="just">
                <a:buNone/>
              </a:pPr>
              <a:r>
                <a:rPr lang="it-IT" sz="1400" dirty="0" smtClean="0">
                  <a:effectLst/>
                </a:rPr>
                <a:t>Tutti i contribuenti residenti e non in Italia, che sostengono le spese per gli interventi, a prescindere dalla tipologia di reddito e che posseggono l’immobile in base ad un titolo idoneo (proprietà, diritti reali, locazione, comodato):  </a:t>
              </a:r>
              <a:endParaRPr lang="it-IT" sz="1400" dirty="0">
                <a:effectLst/>
              </a:endParaRPr>
            </a:p>
            <a:p>
              <a:pPr indent="-257175" algn="just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200" dirty="0" smtClean="0">
                  <a:effectLst/>
                </a:rPr>
                <a:t>Persone fisiche</a:t>
              </a:r>
            </a:p>
            <a:p>
              <a:pPr indent="-257175" algn="just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200" dirty="0" smtClean="0">
                  <a:effectLst/>
                </a:rPr>
                <a:t>Società di capitali e società </a:t>
              </a:r>
              <a:r>
                <a:rPr lang="it-IT" sz="1200" dirty="0">
                  <a:effectLst/>
                </a:rPr>
                <a:t>di </a:t>
              </a:r>
              <a:r>
                <a:rPr lang="it-IT" sz="1200" dirty="0" smtClean="0">
                  <a:effectLst/>
                </a:rPr>
                <a:t>persone</a:t>
              </a:r>
            </a:p>
            <a:p>
              <a:pPr indent="-257175" algn="just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200" dirty="0" smtClean="0">
                  <a:effectLst/>
                </a:rPr>
                <a:t>Imprenditori individuali</a:t>
              </a:r>
            </a:p>
            <a:p>
              <a:pPr indent="-257175" algn="just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200" dirty="0" smtClean="0">
                  <a:effectLst/>
                </a:rPr>
                <a:t>Esercenti arti e professioni</a:t>
              </a:r>
            </a:p>
            <a:p>
              <a:pPr indent="-257175" algn="just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200" dirty="0" smtClean="0">
                  <a:effectLst/>
                </a:rPr>
                <a:t>Associazioni tra professionisti</a:t>
              </a:r>
            </a:p>
            <a:p>
              <a:pPr indent="-257175" algn="just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200" dirty="0" smtClean="0">
                  <a:effectLst/>
                </a:rPr>
                <a:t>Enti pubblici e privati, sia commerciali che non</a:t>
              </a:r>
            </a:p>
            <a:p>
              <a:pPr marL="85725" indent="0" algn="just">
                <a:spcAft>
                  <a:spcPts val="0"/>
                </a:spcAft>
                <a:buNone/>
              </a:pPr>
              <a:endParaRPr lang="it-IT" sz="1200" dirty="0" smtClean="0">
                <a:effectLst/>
              </a:endParaRPr>
            </a:p>
          </p:txBody>
        </p:sp>
        <p:sp>
          <p:nvSpPr>
            <p:cNvPr id="18" name="TextBox 2"/>
            <p:cNvSpPr txBox="1"/>
            <p:nvPr/>
          </p:nvSpPr>
          <p:spPr bwMode="auto">
            <a:xfrm>
              <a:off x="4716016" y="4941168"/>
              <a:ext cx="3890327" cy="1261884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ysDot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>
              <a:defPPr>
                <a:defRPr lang="it-IT"/>
              </a:defPPr>
              <a:lvl1pPr marL="342900" marR="0" lvl="0" indent="-342900" fontAlgn="base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>
                  <a:srgbClr val="CCCC66">
                    <a:lumMod val="75000"/>
                  </a:srgbClr>
                </a:buClr>
                <a:buSzTx/>
                <a:buFont typeface="Wingdings" panose="05000000000000000000" pitchFamily="2" charset="2"/>
                <a:buChar char="q"/>
                <a:tabLst/>
                <a:defRPr kumimoji="0" sz="1300" b="1" i="0" u="none" strike="noStrike" kern="0" cap="none" spc="0" normalizeH="0" baseline="0">
                  <a:ln>
                    <a:noFill/>
                  </a:ln>
                  <a:solidFill>
                    <a:srgbClr val="B9B95C">
                      <a:lumMod val="75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marL="0" indent="0">
                <a:spcAft>
                  <a:spcPts val="0"/>
                </a:spcAft>
                <a:buNone/>
              </a:pPr>
              <a:r>
                <a:rPr lang="it-IT" sz="1100" dirty="0" smtClean="0">
                  <a:solidFill>
                    <a:srgbClr val="C00000"/>
                  </a:solidFill>
                  <a:effectLst/>
                </a:rPr>
                <a:t>AMMESSI</a:t>
              </a:r>
              <a:r>
                <a:rPr lang="it-IT" sz="1100" dirty="0" smtClean="0">
                  <a:solidFill>
                    <a:schemeClr val="tx1"/>
                  </a:solidFill>
                  <a:effectLst/>
                </a:rPr>
                <a:t> anche:</a:t>
              </a:r>
            </a:p>
            <a:p>
              <a:pPr indent="-257175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100" dirty="0" smtClean="0">
                  <a:solidFill>
                    <a:schemeClr val="tx1"/>
                  </a:solidFill>
                  <a:effectLst/>
                </a:rPr>
                <a:t>Familiari del possessore o del detentore dell’immobile </a:t>
              </a:r>
              <a:r>
                <a:rPr lang="it-IT" sz="1100" i="1" dirty="0" smtClean="0">
                  <a:solidFill>
                    <a:schemeClr val="tx1"/>
                  </a:solidFill>
                  <a:effectLst/>
                </a:rPr>
                <a:t>(art.5, co.5, TUIR)</a:t>
              </a:r>
            </a:p>
            <a:p>
              <a:pPr indent="-257175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100" dirty="0" smtClean="0">
                  <a:solidFill>
                    <a:schemeClr val="tx1"/>
                  </a:solidFill>
                  <a:effectLst/>
                </a:rPr>
                <a:t>Conviventi di fatto </a:t>
              </a:r>
              <a:r>
                <a:rPr lang="it-IT" sz="1100" i="1" dirty="0" smtClean="0">
                  <a:solidFill>
                    <a:schemeClr val="tx1"/>
                  </a:solidFill>
                  <a:effectLst/>
                </a:rPr>
                <a:t>(legge 76/2016)</a:t>
              </a:r>
            </a:p>
            <a:p>
              <a:pPr indent="-257175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100" dirty="0" smtClean="0">
                  <a:solidFill>
                    <a:schemeClr val="tx1"/>
                  </a:solidFill>
                  <a:effectLst/>
                </a:rPr>
                <a:t>Promissario acquirente immesso in possesso</a:t>
              </a:r>
            </a:p>
            <a:p>
              <a:pPr indent="-257175">
                <a:spcAft>
                  <a:spcPts val="0"/>
                </a:spcAft>
                <a:buFont typeface="Wingdings" panose="05000000000000000000" pitchFamily="2" charset="2"/>
                <a:buChar char="§"/>
              </a:pPr>
              <a:r>
                <a:rPr lang="it-IT" sz="1100" dirty="0" smtClean="0">
                  <a:solidFill>
                    <a:schemeClr val="tx1"/>
                  </a:solidFill>
                  <a:effectLst/>
                </a:rPr>
                <a:t>Chi esegue in proprio i lavori </a:t>
              </a:r>
              <a:r>
                <a:rPr lang="it-IT" sz="1100" i="1" dirty="0" smtClean="0">
                  <a:solidFill>
                    <a:schemeClr val="tx1"/>
                  </a:solidFill>
                  <a:effectLst/>
                </a:rPr>
                <a:t>(solo per i materiali)</a:t>
              </a:r>
            </a:p>
          </p:txBody>
        </p:sp>
      </p:grpSp>
      <p:sp>
        <p:nvSpPr>
          <p:cNvPr id="19" name="Rettangolo 18"/>
          <p:cNvSpPr/>
          <p:nvPr/>
        </p:nvSpPr>
        <p:spPr>
          <a:xfrm>
            <a:off x="744367" y="6093296"/>
            <a:ext cx="8003811" cy="461665"/>
          </a:xfrm>
          <a:prstGeom prst="rect">
            <a:avLst/>
          </a:prstGeom>
          <a:effectLst>
            <a:glow rad="228600">
              <a:srgbClr val="C000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1200" b="1" dirty="0" smtClean="0">
                <a:solidFill>
                  <a:srgbClr val="C00000"/>
                </a:solidFill>
                <a:cs typeface="Arial" panose="020B0604020202020204" pitchFamily="34" charset="0"/>
              </a:rPr>
              <a:t>AMMESSE</a:t>
            </a:r>
            <a:r>
              <a:rPr lang="it-IT" sz="12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  </a:t>
            </a:r>
            <a:r>
              <a:rPr lang="it-IT" sz="1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le società immobiliari per lavori sulla facciata degli immobili «patrimonio» </a:t>
            </a:r>
          </a:p>
          <a:p>
            <a:r>
              <a:rPr lang="it-IT" sz="1200" i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(</a:t>
            </a:r>
            <a:r>
              <a:rPr lang="it-IT" sz="1200" i="1" dirty="0" err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Risp</a:t>
            </a:r>
            <a:r>
              <a:rPr lang="it-IT" sz="1200" i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it-IT" sz="1200" i="1" dirty="0" err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AdE</a:t>
            </a:r>
            <a:r>
              <a:rPr lang="it-IT" sz="1200" i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517/E del 2 novembre 2020)</a:t>
            </a:r>
            <a:endParaRPr lang="it-IT" sz="1200" b="1" i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7900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36</a:t>
            </a:fld>
            <a:endParaRPr lang="it-IT" sz="1000" i="1" dirty="0"/>
          </a:p>
        </p:txBody>
      </p:sp>
      <p:pic>
        <p:nvPicPr>
          <p:cNvPr id="1026" name="Picture 2" descr="Risultati immagini per bonus facciat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2237449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nbiosystem.com/italy/wp-content/uploads/2015/03/freccia2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20804" flipH="1" flipV="1">
            <a:off x="2209155" y="3345118"/>
            <a:ext cx="804747" cy="415489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12" name="Rettangolo 11"/>
          <p:cNvSpPr/>
          <p:nvPr/>
        </p:nvSpPr>
        <p:spPr>
          <a:xfrm>
            <a:off x="3076306" y="3243654"/>
            <a:ext cx="5960190" cy="1841530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  <a:gs pos="50000">
                <a:srgbClr val="92D050">
                  <a:lumMod val="54000"/>
                  <a:lumOff val="46000"/>
                </a:srgb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it-IT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Edifici ubicati</a:t>
            </a:r>
            <a:r>
              <a:rPr lang="it-IT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zona A o B </a:t>
            </a:r>
            <a:r>
              <a:rPr lang="it-IT" sz="1600" b="1" dirty="0">
                <a:latin typeface="Arial" panose="020B0604020202020204" pitchFamily="34" charset="0"/>
                <a:cs typeface="Arial" panose="020B0604020202020204" pitchFamily="34" charset="0"/>
              </a:rPr>
              <a:t>ai sensi del </a:t>
            </a:r>
            <a:r>
              <a:rPr lang="it-IT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DM 1444/1968 </a:t>
            </a:r>
          </a:p>
          <a:p>
            <a:pPr>
              <a:spcBef>
                <a:spcPts val="400"/>
              </a:spcBef>
            </a:pPr>
            <a:r>
              <a:rPr lang="it-IT" sz="13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zona A</a:t>
            </a:r>
            <a:r>
              <a:rPr lang="it-IT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it-IT" sz="1300" dirty="0">
                <a:latin typeface="Arial" panose="020B0604020202020204" pitchFamily="34" charset="0"/>
                <a:cs typeface="Arial" panose="020B0604020202020204" pitchFamily="34" charset="0"/>
              </a:rPr>
              <a:t>parti del territorio interessate da agglomerati urbani che rivestono carattere storico, artistico o di particolare pregio ambientale o da porzioni di essi</a:t>
            </a:r>
            <a:r>
              <a:rPr lang="it-IT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it-IT" sz="13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ts val="400"/>
              </a:spcBef>
            </a:pPr>
            <a:r>
              <a:rPr lang="it-IT" sz="13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zona B </a:t>
            </a:r>
            <a:r>
              <a:rPr lang="it-IT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it-IT" sz="1300" dirty="0">
                <a:latin typeface="Arial" panose="020B0604020202020204" pitchFamily="34" charset="0"/>
                <a:cs typeface="Arial" panose="020B0604020202020204" pitchFamily="34" charset="0"/>
              </a:rPr>
              <a:t>parti del territorio edificate, anche solo in parte, considerando tali le zone in cui la superficie coperta degli edifici esistenti non è inferiore al 12,5% della superficie fondiaria della zona e nelle quali la densità territoriale è superiore a 1,5 </a:t>
            </a:r>
            <a:r>
              <a:rPr lang="it-IT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mc/mq</a:t>
            </a:r>
            <a:endParaRPr lang="it-IT" sz="13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2"/>
          <p:cNvSpPr txBox="1"/>
          <p:nvPr/>
        </p:nvSpPr>
        <p:spPr bwMode="auto">
          <a:xfrm>
            <a:off x="3052716" y="1523656"/>
            <a:ext cx="5960190" cy="1523494"/>
          </a:xfrm>
          <a:prstGeom prst="rect">
            <a:avLst/>
          </a:prstGeom>
          <a:solidFill>
            <a:srgbClr val="FFFFFF">
              <a:lumMod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 algn="just">
              <a:buNone/>
            </a:pPr>
            <a:r>
              <a:rPr lang="it-IT" sz="1400" dirty="0" smtClean="0">
                <a:solidFill>
                  <a:srgbClr val="C00000"/>
                </a:solidFill>
                <a:effectLst/>
              </a:rPr>
              <a:t>EDIFICI AGEVOLATI</a:t>
            </a:r>
            <a:endParaRPr lang="it-IT" sz="1400" dirty="0">
              <a:solidFill>
                <a:srgbClr val="C00000"/>
              </a:solidFill>
              <a:effectLst/>
            </a:endParaRPr>
          </a:p>
          <a:p>
            <a:pPr marL="0" indent="0" algn="just">
              <a:buNone/>
            </a:pPr>
            <a:r>
              <a:rPr lang="it-IT" sz="1400" dirty="0" smtClean="0">
                <a:effectLst/>
              </a:rPr>
              <a:t>Tutti gli edifici esistenti di qualsiasi categoria catastale, compresi quelli strumentali: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sz="1200" dirty="0" smtClean="0">
                <a:effectLst/>
              </a:rPr>
              <a:t>Edifici esistenti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sz="1200" dirty="0" smtClean="0">
                <a:effectLst/>
              </a:rPr>
              <a:t>Parti di edifici esistenti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sz="1200" dirty="0" smtClean="0">
                <a:effectLst/>
              </a:rPr>
              <a:t>Unità immobiliari esistenti</a:t>
            </a:r>
          </a:p>
        </p:txBody>
      </p:sp>
      <p:pic>
        <p:nvPicPr>
          <p:cNvPr id="15" name="Picture 2" descr="C:\Users\MezzettiC\Desktop\entrat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085" y="4077072"/>
            <a:ext cx="92263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asellaDiTesto 17"/>
          <p:cNvSpPr txBox="1"/>
          <p:nvPr/>
        </p:nvSpPr>
        <p:spPr>
          <a:xfrm>
            <a:off x="683568" y="4772037"/>
            <a:ext cx="17638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CM 2/E del 14.02.2020 </a:t>
            </a:r>
            <a:endParaRPr lang="it-IT" sz="105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2" descr="http://inbiosystem.com/italy/wp-content/uploads/2015/03/freccia2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5263" flipH="1">
            <a:off x="2568619" y="5274203"/>
            <a:ext cx="753984" cy="38928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2" name="Rettangolo 1"/>
          <p:cNvSpPr/>
          <p:nvPr/>
        </p:nvSpPr>
        <p:spPr>
          <a:xfrm>
            <a:off x="945320" y="5933264"/>
            <a:ext cx="7848872" cy="520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t-IT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L’eventuale assimilazione alle Zone A o B, in base alla normativa regionale e ai regolamenti edilizi comunali, deve risultare dalle certificazioni urbanistiche rilasciate dagli enti competenti</a:t>
            </a:r>
            <a:endParaRPr lang="it-IT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 descr="Risultati immagini per condizioni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7465">
            <a:off x="655356" y="3157231"/>
            <a:ext cx="1494466" cy="8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</a:t>
            </a:r>
            <a:r>
              <a:rPr lang="it-IT" sz="2400" b="1" i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onus facciate</a:t>
            </a:r>
            <a:endParaRPr lang="it-IT" sz="1200" b="1" i="1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814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isultati immagini per bonus facciat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95" y="1471465"/>
            <a:ext cx="1848604" cy="109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2"/>
          <p:cNvSpPr txBox="1"/>
          <p:nvPr/>
        </p:nvSpPr>
        <p:spPr bwMode="auto">
          <a:xfrm>
            <a:off x="2648523" y="1484784"/>
            <a:ext cx="6315044" cy="2539157"/>
          </a:xfrm>
          <a:prstGeom prst="rect">
            <a:avLst/>
          </a:prstGeom>
          <a:solidFill>
            <a:srgbClr val="FFFFFF">
              <a:lumMod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 algn="just">
              <a:buNone/>
            </a:pPr>
            <a:r>
              <a:rPr lang="it-IT" sz="1400" dirty="0" smtClean="0">
                <a:solidFill>
                  <a:srgbClr val="C00000"/>
                </a:solidFill>
                <a:effectLst/>
              </a:rPr>
              <a:t>INTERVENTI AGEVOLATI</a:t>
            </a:r>
            <a:endParaRPr lang="it-IT" sz="1400" dirty="0">
              <a:solidFill>
                <a:srgbClr val="C00000"/>
              </a:solidFill>
              <a:effectLst/>
            </a:endParaRP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dirty="0" smtClean="0">
                <a:effectLst/>
              </a:rPr>
              <a:t>Pulitura o tinteggiatura della </a:t>
            </a:r>
            <a:r>
              <a:rPr lang="it-IT" dirty="0">
                <a:solidFill>
                  <a:srgbClr val="C00000"/>
                </a:solidFill>
                <a:effectLst/>
              </a:rPr>
              <a:t>struttura opaca della</a:t>
            </a:r>
            <a:r>
              <a:rPr lang="it-IT" dirty="0">
                <a:effectLst/>
              </a:rPr>
              <a:t>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facciata esterna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dirty="0" smtClean="0">
                <a:effectLst/>
              </a:rPr>
              <a:t>Consolidamento, ripristino, miglioramento delle caratteristiche termiche (anche in assenza di impianto di riscaldamento), rinnovo degli elementi costitutivi della </a:t>
            </a:r>
            <a:r>
              <a:rPr lang="it-IT" dirty="0">
                <a:solidFill>
                  <a:srgbClr val="C00000"/>
                </a:solidFill>
                <a:effectLst/>
              </a:rPr>
              <a:t>struttura opaca verticale della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facciata esterna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dirty="0" smtClean="0">
                <a:effectLst/>
              </a:rPr>
              <a:t>Pulitura o tinteggiatura di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balconi</a:t>
            </a:r>
            <a:r>
              <a:rPr lang="it-IT" dirty="0" smtClean="0">
                <a:effectLst/>
              </a:rPr>
              <a:t>,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ornamenti</a:t>
            </a:r>
            <a:r>
              <a:rPr lang="it-IT" dirty="0" smtClean="0">
                <a:effectLst/>
              </a:rPr>
              <a:t>, o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fregi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dirty="0" smtClean="0">
                <a:effectLst/>
              </a:rPr>
              <a:t>Consolidamento, ripristino o rinnovo degli elementi costitutivi dei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balconi</a:t>
            </a:r>
            <a:r>
              <a:rPr lang="it-IT" dirty="0" smtClean="0">
                <a:effectLst/>
              </a:rPr>
              <a:t>,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ornamenti</a:t>
            </a:r>
            <a:r>
              <a:rPr lang="it-IT" dirty="0" smtClean="0">
                <a:effectLst/>
              </a:rPr>
              <a:t> e dei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fregi</a:t>
            </a:r>
          </a:p>
          <a:p>
            <a:pPr indent="-257175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it-IT" dirty="0" smtClean="0">
                <a:effectLst/>
              </a:rPr>
              <a:t>Lavori di decoro urbano, riferibili a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grondaie</a:t>
            </a:r>
            <a:r>
              <a:rPr lang="it-IT" dirty="0" smtClean="0">
                <a:effectLst/>
              </a:rPr>
              <a:t>,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pluviali</a:t>
            </a:r>
            <a:r>
              <a:rPr lang="it-IT" dirty="0" smtClean="0">
                <a:effectLst/>
              </a:rPr>
              <a:t>,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parapetti</a:t>
            </a:r>
            <a:r>
              <a:rPr lang="it-IT" dirty="0" smtClean="0">
                <a:effectLst/>
              </a:rPr>
              <a:t>,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cornicioni</a:t>
            </a:r>
            <a:r>
              <a:rPr lang="it-IT" dirty="0" smtClean="0">
                <a:effectLst/>
              </a:rPr>
              <a:t> e alla sistemazione delle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parti impiantistiche </a:t>
            </a:r>
            <a:r>
              <a:rPr lang="it-IT" dirty="0" smtClean="0">
                <a:effectLst/>
              </a:rPr>
              <a:t>che insistono 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sulla parte opaca della facciata</a:t>
            </a:r>
            <a:r>
              <a:rPr lang="it-IT" dirty="0" smtClean="0">
                <a:effectLst/>
              </a:rPr>
              <a:t> </a:t>
            </a:r>
          </a:p>
        </p:txBody>
      </p:sp>
      <p:pic>
        <p:nvPicPr>
          <p:cNvPr id="15" name="Picture 2" descr="C:\Users\MezzettiC\Desktop\entra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149" y="2564904"/>
            <a:ext cx="92263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asellaDiTesto 17"/>
          <p:cNvSpPr txBox="1"/>
          <p:nvPr/>
        </p:nvSpPr>
        <p:spPr>
          <a:xfrm>
            <a:off x="683568" y="3319099"/>
            <a:ext cx="17638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CM 2/E del 14.02.2020 </a:t>
            </a:r>
            <a:endParaRPr lang="it-IT" sz="105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4" descr="Risultato immagini per pollice alzat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83" y="4023519"/>
            <a:ext cx="813642" cy="75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2"/>
          <p:cNvSpPr txBox="1"/>
          <p:nvPr/>
        </p:nvSpPr>
        <p:spPr bwMode="auto">
          <a:xfrm>
            <a:off x="1763688" y="4149080"/>
            <a:ext cx="7184647" cy="492443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spcAft>
                <a:spcPts val="0"/>
              </a:spcAft>
              <a:buNone/>
            </a:pPr>
            <a:r>
              <a:rPr lang="it-IT" dirty="0" smtClean="0">
                <a:solidFill>
                  <a:srgbClr val="C00000"/>
                </a:solidFill>
                <a:effectLst/>
              </a:rPr>
              <a:t>«</a:t>
            </a:r>
            <a:r>
              <a:rPr lang="it-IT" i="1" dirty="0" smtClean="0">
                <a:solidFill>
                  <a:srgbClr val="C00000"/>
                </a:solidFill>
                <a:effectLst/>
              </a:rPr>
              <a:t>Facciata esterna</a:t>
            </a:r>
            <a:r>
              <a:rPr lang="it-IT" dirty="0" smtClean="0">
                <a:solidFill>
                  <a:srgbClr val="C00000"/>
                </a:solidFill>
                <a:effectLst/>
              </a:rPr>
              <a:t>»</a:t>
            </a:r>
            <a:r>
              <a:rPr lang="it-IT" dirty="0" smtClean="0">
                <a:solidFill>
                  <a:schemeClr val="tx1"/>
                </a:solidFill>
                <a:effectLst/>
              </a:rPr>
              <a:t>: tutto l’involucro esterno visibile dell’edificio (tutti i lati che formano il perimetro del fabbricato)</a:t>
            </a:r>
          </a:p>
        </p:txBody>
      </p:sp>
      <p:pic>
        <p:nvPicPr>
          <p:cNvPr id="21" name="Picture 2" descr="http://inbiosystem.com/italy/wp-content/uploads/2015/03/freccia2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37574" flipH="1">
            <a:off x="1734532" y="4688286"/>
            <a:ext cx="544868" cy="408912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22" name="Rettangolo 21"/>
          <p:cNvSpPr/>
          <p:nvPr/>
        </p:nvSpPr>
        <p:spPr>
          <a:xfrm>
            <a:off x="2340859" y="4797152"/>
            <a:ext cx="6551621" cy="595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t-IT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Chiostrine, cavedi, cortili e spazi interni agevolati </a:t>
            </a:r>
            <a:r>
              <a:rPr lang="it-IT" sz="13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SOLO</a:t>
            </a:r>
            <a:r>
              <a:rPr lang="it-IT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se visibili dalla strada o dal suolo pubblico</a:t>
            </a:r>
            <a:endParaRPr lang="it-IT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</a:t>
            </a:r>
            <a:r>
              <a:rPr lang="it-IT" sz="2400" b="1" i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onus facciate</a:t>
            </a:r>
            <a:endParaRPr lang="it-IT" sz="1200" b="1" i="1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3" name="TextBox 2"/>
          <p:cNvSpPr txBox="1"/>
          <p:nvPr/>
        </p:nvSpPr>
        <p:spPr bwMode="auto">
          <a:xfrm>
            <a:off x="1763688" y="5926341"/>
            <a:ext cx="7128792" cy="769441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glow rad="139700">
              <a:srgbClr val="C0000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buNone/>
            </a:pPr>
            <a:r>
              <a:rPr lang="it-IT" dirty="0" smtClean="0">
                <a:solidFill>
                  <a:srgbClr val="C00000"/>
                </a:solidFill>
                <a:effectLst/>
              </a:rPr>
              <a:t>NO</a:t>
            </a:r>
            <a:r>
              <a:rPr lang="it-IT" dirty="0" smtClean="0">
                <a:solidFill>
                  <a:schemeClr val="tx1"/>
                </a:solidFill>
                <a:effectLst/>
              </a:rPr>
              <a:t> interventi su edifici in corso di costruzione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C00000"/>
                </a:solidFill>
                <a:effectLst/>
              </a:rPr>
              <a:t>NO</a:t>
            </a:r>
            <a:r>
              <a:rPr lang="it-IT" dirty="0" smtClean="0">
                <a:solidFill>
                  <a:schemeClr val="tx1"/>
                </a:solidFill>
                <a:effectLst/>
              </a:rPr>
              <a:t> interventi di demolizione e ricostruzione, anche se qualificabili come «</a:t>
            </a:r>
            <a:r>
              <a:rPr lang="it-IT" i="1" dirty="0" smtClean="0">
                <a:solidFill>
                  <a:schemeClr val="tx1"/>
                </a:solidFill>
                <a:effectLst/>
              </a:rPr>
              <a:t>ristrutturazione edilizia</a:t>
            </a:r>
            <a:r>
              <a:rPr lang="it-IT" dirty="0" smtClean="0">
                <a:solidFill>
                  <a:schemeClr val="tx1"/>
                </a:solidFill>
                <a:effectLst/>
              </a:rPr>
              <a:t>» (art.3, co.1, </a:t>
            </a:r>
            <a:r>
              <a:rPr lang="it-IT" dirty="0" err="1" smtClean="0">
                <a:solidFill>
                  <a:schemeClr val="tx1"/>
                </a:solidFill>
                <a:effectLst/>
              </a:rPr>
              <a:t>lett</a:t>
            </a:r>
            <a:r>
              <a:rPr lang="it-IT" dirty="0" smtClean="0">
                <a:solidFill>
                  <a:schemeClr val="tx1"/>
                </a:solidFill>
                <a:effectLst/>
              </a:rPr>
              <a:t>. d, DPR 380/2001)</a:t>
            </a:r>
          </a:p>
        </p:txBody>
      </p:sp>
      <p:sp>
        <p:nvSpPr>
          <p:cNvPr id="24" name="TextBox 2"/>
          <p:cNvSpPr txBox="1"/>
          <p:nvPr/>
        </p:nvSpPr>
        <p:spPr bwMode="auto">
          <a:xfrm>
            <a:off x="1763688" y="5589239"/>
            <a:ext cx="7128792" cy="292388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glow rad="139700">
              <a:srgbClr val="C0000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buNone/>
            </a:pPr>
            <a:r>
              <a:rPr lang="it-IT" dirty="0" smtClean="0">
                <a:solidFill>
                  <a:srgbClr val="C00000"/>
                </a:solidFill>
                <a:effectLst/>
              </a:rPr>
              <a:t>NO</a:t>
            </a:r>
            <a:r>
              <a:rPr lang="it-IT" dirty="0" smtClean="0">
                <a:solidFill>
                  <a:schemeClr val="tx1"/>
                </a:solidFill>
                <a:effectLst/>
              </a:rPr>
              <a:t> interventi su vetrate, infissi, grate, portoni e cancelli</a:t>
            </a:r>
          </a:p>
        </p:txBody>
      </p:sp>
      <p:pic>
        <p:nvPicPr>
          <p:cNvPr id="25" name="Picture 6" descr="Risultato immagini per pollice alzato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51" y="5524620"/>
            <a:ext cx="785974" cy="73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37</a:t>
            </a:fld>
            <a:endParaRPr lang="it-IT" sz="1000" i="1" dirty="0"/>
          </a:p>
        </p:txBody>
      </p:sp>
    </p:spTree>
    <p:extLst>
      <p:ext uri="{BB962C8B-B14F-4D97-AF65-F5344CB8AC3E}">
        <p14:creationId xmlns:p14="http://schemas.microsoft.com/office/powerpoint/2010/main" val="3913753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2435732" y="2448359"/>
            <a:ext cx="6458547" cy="954107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  <a:gs pos="50000">
                <a:srgbClr val="92D050">
                  <a:lumMod val="54000"/>
                  <a:lumOff val="46000"/>
                </a:srgb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it-IT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it-IT" sz="1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gli interventi </a:t>
            </a:r>
            <a:r>
              <a:rPr lang="it-IT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(non di 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sola </a:t>
            </a:r>
            <a:r>
              <a:rPr lang="it-IT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pulitura o tinteggiatura) </a:t>
            </a:r>
            <a:r>
              <a:rPr lang="it-IT" sz="1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influiscono </a:t>
            </a:r>
            <a:r>
              <a:rPr lang="it-IT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 punto di vista termico o interessano oltre il 10% dell’intonaco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 della superficie disperdente lorda complessiva </a:t>
            </a:r>
            <a:r>
              <a:rPr lang="it-IT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dell’edificio, devono essere rispettati </a:t>
            </a:r>
            <a:r>
              <a:rPr lang="it-IT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requisiti </a:t>
            </a:r>
            <a:r>
              <a:rPr lang="it-IT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del DM 6 agosto 2020</a:t>
            </a:r>
          </a:p>
        </p:txBody>
      </p:sp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38</a:t>
            </a:fld>
            <a:endParaRPr lang="it-IT" sz="1000" i="1" dirty="0"/>
          </a:p>
        </p:txBody>
      </p:sp>
      <p:pic>
        <p:nvPicPr>
          <p:cNvPr id="1026" name="Picture 2" descr="Risultati immagini per bonus facciat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99" y="1448357"/>
            <a:ext cx="1765933" cy="104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Risultati immagini per condizioni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7465">
            <a:off x="733264" y="3010033"/>
            <a:ext cx="1432661" cy="84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nbiosystem.com/italy/wp-content/uploads/2015/03/freccia2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31329" flipH="1">
            <a:off x="4262698" y="3695392"/>
            <a:ext cx="869636" cy="497013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15" name="Rettangolo 14"/>
          <p:cNvSpPr/>
          <p:nvPr/>
        </p:nvSpPr>
        <p:spPr>
          <a:xfrm rot="22388">
            <a:off x="3826960" y="4462040"/>
            <a:ext cx="5226279" cy="16470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spcBef>
                <a:spcPts val="300"/>
              </a:spcBef>
              <a:buFont typeface="Wingdings" panose="05000000000000000000" pitchFamily="2" charset="2"/>
              <a:buChar char="ü"/>
            </a:pP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Il calcolo della percentuale del 10% va effettuato tenendo conto del totale della superfice complessiva disperdente confinante con l’esterno, vani freddi o terreno (pareti verticali, pavimenti, tetti, infissi)</a:t>
            </a:r>
          </a:p>
          <a:p>
            <a:pPr marL="285750" indent="-285750" algn="just">
              <a:spcBef>
                <a:spcPts val="300"/>
              </a:spcBef>
              <a:buFont typeface="Wingdings" panose="05000000000000000000" pitchFamily="2" charset="2"/>
              <a:buChar char="ü"/>
            </a:pPr>
            <a:r>
              <a:rPr lang="it-IT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Se parti della facciata sono rivestite di piastrelle o materiali simili, il calcolo del 10% va fatto rapportando la restante superficie della facciata interessata dall’intervento e la superficie totale disperdente</a:t>
            </a:r>
          </a:p>
        </p:txBody>
      </p:sp>
      <p:pic>
        <p:nvPicPr>
          <p:cNvPr id="18" name="Picture 2" descr="C:\Users\MezzettiC\Desktop\entrat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198" y="5699100"/>
            <a:ext cx="92263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CasellaDiTesto 19"/>
          <p:cNvSpPr txBox="1"/>
          <p:nvPr/>
        </p:nvSpPr>
        <p:spPr>
          <a:xfrm>
            <a:off x="2288322" y="6487452"/>
            <a:ext cx="17638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CM 2/E del 14.02.2020 </a:t>
            </a:r>
            <a:endParaRPr lang="it-IT" sz="105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" descr="http://inbiosystem.com/italy/wp-content/uploads/2015/03/freccia2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59464" flipV="1">
            <a:off x="2296326" y="3533101"/>
            <a:ext cx="740650" cy="382396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sp>
        <p:nvSpPr>
          <p:cNvPr id="3" name="CasellaDiTesto 2"/>
          <p:cNvSpPr txBox="1"/>
          <p:nvPr/>
        </p:nvSpPr>
        <p:spPr>
          <a:xfrm>
            <a:off x="603582" y="3951185"/>
            <a:ext cx="2628933" cy="1777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 requisiti «energetici» non devono essere rispettati in caso di immobili di interesse pubblico, se l’autorità competente certifica che il rispetto degli stessi comporterebbe un’alterazione dell’aspetto legato ai profili storico-artistici del fabbricato</a:t>
            </a:r>
          </a:p>
          <a:p>
            <a:pPr algn="just">
              <a:spcBef>
                <a:spcPts val="300"/>
              </a:spcBef>
            </a:pPr>
            <a:r>
              <a:rPr lang="it-IT" sz="1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(art.3, co.3, 3-bis e 3-bis1, </a:t>
            </a:r>
            <a:r>
              <a:rPr lang="it-IT" sz="10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DLgs</a:t>
            </a:r>
            <a:r>
              <a:rPr lang="it-IT" sz="1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192/2005; Parte II e art.136, co.1, </a:t>
            </a:r>
            <a:r>
              <a:rPr lang="it-IT" sz="10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lett.b</a:t>
            </a:r>
            <a:r>
              <a:rPr lang="it-IT" sz="1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-c, </a:t>
            </a:r>
            <a:r>
              <a:rPr lang="it-IT" sz="10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DLgs</a:t>
            </a:r>
            <a:r>
              <a:rPr lang="it-IT" sz="1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42/2004)</a:t>
            </a:r>
            <a:endParaRPr lang="it-IT" sz="1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</a:t>
            </a:r>
            <a:r>
              <a:rPr lang="it-IT" sz="2400" b="1" i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onus facciate</a:t>
            </a:r>
            <a:endParaRPr lang="it-IT" sz="1200" b="1" i="1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7845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808566" y="6525344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39</a:t>
            </a:fld>
            <a:endParaRPr lang="it-IT" sz="1000" i="1" dirty="0"/>
          </a:p>
        </p:txBody>
      </p:sp>
      <p:pic>
        <p:nvPicPr>
          <p:cNvPr id="1026" name="Picture 2" descr="Risultati immagini per bonus facciat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95" y="1471465"/>
            <a:ext cx="1970344" cy="116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2"/>
          <p:cNvSpPr txBox="1"/>
          <p:nvPr/>
        </p:nvSpPr>
        <p:spPr bwMode="auto">
          <a:xfrm>
            <a:off x="2787712" y="1556792"/>
            <a:ext cx="6159264" cy="1031051"/>
          </a:xfrm>
          <a:prstGeom prst="rect">
            <a:avLst/>
          </a:prstGeom>
          <a:solidFill>
            <a:srgbClr val="FFFFFF">
              <a:lumMod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 algn="just">
              <a:buNone/>
            </a:pPr>
            <a:r>
              <a:rPr lang="it-IT" sz="1400" dirty="0" smtClean="0">
                <a:solidFill>
                  <a:srgbClr val="C00000"/>
                </a:solidFill>
                <a:effectLst/>
              </a:rPr>
              <a:t>CUMULABILITA’</a:t>
            </a:r>
            <a:endParaRPr lang="it-IT" sz="1400" dirty="0">
              <a:effectLst/>
            </a:endParaRPr>
          </a:p>
          <a:p>
            <a:pPr marL="0" indent="0" algn="just">
              <a:buNone/>
            </a:pPr>
            <a:r>
              <a:rPr lang="it-IT" sz="1400" dirty="0">
                <a:effectLst/>
              </a:rPr>
              <a:t>Se vengono eseguiti lavori di recupero rientranti anche nel </a:t>
            </a:r>
            <a:r>
              <a:rPr lang="it-IT" sz="1400" i="1" dirty="0">
                <a:effectLst/>
              </a:rPr>
              <a:t>Bonus edilizia </a:t>
            </a:r>
            <a:r>
              <a:rPr lang="it-IT" sz="1400" dirty="0">
                <a:effectLst/>
              </a:rPr>
              <a:t>o nell’</a:t>
            </a:r>
            <a:r>
              <a:rPr lang="it-IT" sz="1400" i="1" dirty="0" err="1">
                <a:effectLst/>
              </a:rPr>
              <a:t>Ecobonus</a:t>
            </a:r>
            <a:r>
              <a:rPr lang="it-IT" sz="1400" dirty="0">
                <a:effectLst/>
              </a:rPr>
              <a:t>, il contribuente, sulle medesime spese,  potrà applicare 1 sola detrazione </a:t>
            </a:r>
          </a:p>
        </p:txBody>
      </p:sp>
      <p:pic>
        <p:nvPicPr>
          <p:cNvPr id="15" name="Picture 2" descr="C:\Users\MezzettiC\Desktop\entra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51" y="4570726"/>
            <a:ext cx="921405" cy="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asellaDiTesto 17"/>
          <p:cNvSpPr txBox="1"/>
          <p:nvPr/>
        </p:nvSpPr>
        <p:spPr>
          <a:xfrm>
            <a:off x="696699" y="5306947"/>
            <a:ext cx="17638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CM 2/E del 14.02.2020 </a:t>
            </a:r>
            <a:endParaRPr lang="it-IT" sz="105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ttangolo 21"/>
          <p:cNvSpPr/>
          <p:nvPr/>
        </p:nvSpPr>
        <p:spPr>
          <a:xfrm>
            <a:off x="2773232" y="2957849"/>
            <a:ext cx="6247184" cy="14596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/>
            <a:r>
              <a:rPr lang="it-IT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però vengono eseguiti interventi sull’involucro rientranti in agevolazioni differenti (es. interventi di isolamento termico dell’intero edificio, che comprendono quelli realizzati sulla struttura opaca della facciata -</a:t>
            </a:r>
            <a:r>
              <a:rPr lang="it-IT" sz="12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ammessi al bonus facciate</a:t>
            </a:r>
            <a:r>
              <a:rPr lang="it-IT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nonché quelli relativi a chiostrine, cortili –</a:t>
            </a:r>
            <a:r>
              <a:rPr lang="it-IT" sz="12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agevolati con l’</a:t>
            </a:r>
            <a:r>
              <a:rPr lang="it-IT" sz="12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ecobonus</a:t>
            </a:r>
            <a:r>
              <a:rPr lang="it-IT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-), il contribuente può fruire di entrambi gli incentivi, tenendo distinta contabilizzazione delle spese e degli adempimenti  richiesti</a:t>
            </a:r>
          </a:p>
        </p:txBody>
      </p:sp>
      <p:pic>
        <p:nvPicPr>
          <p:cNvPr id="17" name="Picture 2" descr="http://inbiosystem.com/italy/wp-content/uploads/2015/03/freccia2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31454" flipH="1">
            <a:off x="2179609" y="2842397"/>
            <a:ext cx="788923" cy="545971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/>
        </p:spPr>
      </p:pic>
      <p:pic>
        <p:nvPicPr>
          <p:cNvPr id="6148" name="Picture 4" descr="Risultato immagini per divieto di cumul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42" y="3154255"/>
            <a:ext cx="1066833" cy="106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Risultato immagini per pollice alzato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149" y="4847129"/>
            <a:ext cx="792088" cy="73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2"/>
          <p:cNvSpPr txBox="1"/>
          <p:nvPr/>
        </p:nvSpPr>
        <p:spPr bwMode="auto">
          <a:xfrm>
            <a:off x="3227657" y="4847129"/>
            <a:ext cx="5638354" cy="938719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glow rad="139700">
              <a:srgbClr val="C0000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buNone/>
            </a:pPr>
            <a:r>
              <a:rPr lang="it-IT" dirty="0" smtClean="0">
                <a:solidFill>
                  <a:srgbClr val="C00000"/>
                </a:solidFill>
                <a:effectLst/>
              </a:rPr>
              <a:t>NO</a:t>
            </a:r>
            <a:r>
              <a:rPr lang="it-IT" dirty="0" smtClean="0">
                <a:solidFill>
                  <a:schemeClr val="tx1"/>
                </a:solidFill>
                <a:effectLst/>
              </a:rPr>
              <a:t> cumulo con la detrazione  IRPEF del 19% delle spese sostenute per la manutenzione, protezione  o restauro dei beni vincolati ai sensi del </a:t>
            </a:r>
            <a:r>
              <a:rPr lang="it-IT" dirty="0" err="1" smtClean="0">
                <a:solidFill>
                  <a:schemeClr val="tx1"/>
                </a:solidFill>
                <a:effectLst/>
              </a:rPr>
              <a:t>DLgs</a:t>
            </a:r>
            <a:r>
              <a:rPr lang="it-IT" dirty="0" smtClean="0">
                <a:solidFill>
                  <a:schemeClr val="tx1"/>
                </a:solidFill>
                <a:effectLst/>
              </a:rPr>
              <a:t> 42/2004 </a:t>
            </a:r>
          </a:p>
          <a:p>
            <a:pPr marL="0" indent="0">
              <a:buNone/>
            </a:pPr>
            <a:r>
              <a:rPr lang="it-IT" sz="1100" i="1" dirty="0" smtClean="0">
                <a:solidFill>
                  <a:schemeClr val="tx1"/>
                </a:solidFill>
                <a:effectLst/>
              </a:rPr>
              <a:t>(art.15, co.1, </a:t>
            </a:r>
            <a:r>
              <a:rPr lang="it-IT" sz="1100" i="1" dirty="0" err="1" smtClean="0">
                <a:solidFill>
                  <a:schemeClr val="tx1"/>
                </a:solidFill>
                <a:effectLst/>
              </a:rPr>
              <a:t>lett.g</a:t>
            </a:r>
            <a:r>
              <a:rPr lang="it-IT" sz="1100" i="1" dirty="0" smtClean="0">
                <a:solidFill>
                  <a:schemeClr val="tx1"/>
                </a:solidFill>
                <a:effectLst/>
              </a:rPr>
              <a:t>, TUIR) </a:t>
            </a:r>
          </a:p>
        </p:txBody>
      </p:sp>
      <p:sp>
        <p:nvSpPr>
          <p:cNvPr id="19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cap="small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</a:t>
            </a:r>
            <a:r>
              <a:rPr lang="it-IT" sz="2400" b="1" i="1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onus facciate</a:t>
            </a:r>
            <a:endParaRPr lang="it-IT" sz="1200" b="1" i="1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90399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UTILIZZO DEI BONUS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6" name="TextBox 1"/>
          <p:cNvSpPr txBox="1"/>
          <p:nvPr/>
        </p:nvSpPr>
        <p:spPr bwMode="auto">
          <a:xfrm>
            <a:off x="755576" y="3068960"/>
            <a:ext cx="151216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Ipotesi 1</a:t>
            </a:r>
            <a:endParaRPr lang="it-IT" sz="1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 bwMode="auto">
          <a:xfrm>
            <a:off x="2635560" y="2968887"/>
            <a:ext cx="6281749" cy="461665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 algn="just">
              <a:buNone/>
            </a:pP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Utilizzo </a:t>
            </a: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diretto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a </a:t>
            </a: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scomputo delle imposte sul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reddito </a:t>
            </a:r>
            <a:r>
              <a:rPr lang="it-IT" sz="1200" dirty="0" smtClean="0">
                <a:effectLst/>
                <a:latin typeface="+mn-lt"/>
              </a:rPr>
              <a:t>suddividendo </a:t>
            </a:r>
            <a:r>
              <a:rPr lang="it-IT" sz="1200" dirty="0">
                <a:effectLst/>
                <a:latin typeface="+mn-lt"/>
              </a:rPr>
              <a:t>il beneficio in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5 quote</a:t>
            </a:r>
            <a:r>
              <a:rPr lang="it-IT" sz="1200" dirty="0" smtClean="0">
                <a:effectLst/>
                <a:latin typeface="+mn-lt"/>
              </a:rPr>
              <a:t> </a:t>
            </a:r>
            <a:r>
              <a:rPr lang="it-IT" sz="1200" dirty="0">
                <a:effectLst/>
                <a:latin typeface="+mn-lt"/>
              </a:rPr>
              <a:t>annuali </a:t>
            </a:r>
            <a:endParaRPr lang="it-IT" sz="1200" dirty="0" smtClean="0">
              <a:effectLst/>
              <a:latin typeface="+mn-lt"/>
            </a:endParaRPr>
          </a:p>
        </p:txBody>
      </p:sp>
      <p:cxnSp>
        <p:nvCxnSpPr>
          <p:cNvPr id="9" name="Connettore 1 8"/>
          <p:cNvCxnSpPr/>
          <p:nvPr/>
        </p:nvCxnSpPr>
        <p:spPr bwMode="auto">
          <a:xfrm>
            <a:off x="2267744" y="3212976"/>
            <a:ext cx="367816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6">
                <a:lumMod val="60000"/>
                <a:lumOff val="4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"/>
          <p:cNvSpPr txBox="1"/>
          <p:nvPr/>
        </p:nvSpPr>
        <p:spPr bwMode="auto">
          <a:xfrm>
            <a:off x="683568" y="4059068"/>
            <a:ext cx="151216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Ipotesi 2</a:t>
            </a:r>
            <a:endParaRPr lang="it-IT" sz="1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2" name="TextBox 2"/>
          <p:cNvSpPr txBox="1"/>
          <p:nvPr/>
        </p:nvSpPr>
        <p:spPr bwMode="auto">
          <a:xfrm>
            <a:off x="2682739" y="3645024"/>
            <a:ext cx="6281749" cy="1092607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 algn="just">
              <a:buNone/>
            </a:pP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Utilizzo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indiretto</a:t>
            </a:r>
            <a:r>
              <a:rPr lang="it-IT" sz="1200" dirty="0" smtClean="0">
                <a:effectLst/>
                <a:latin typeface="+mn-lt"/>
              </a:rPr>
              <a:t>, </a:t>
            </a:r>
            <a:r>
              <a:rPr lang="it-IT" sz="1200" dirty="0">
                <a:effectLst/>
                <a:latin typeface="+mn-lt"/>
              </a:rPr>
              <a:t>attraverso la </a:t>
            </a: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cessione del corrispondente credito d’imposta</a:t>
            </a:r>
            <a:r>
              <a:rPr lang="it-IT" sz="1200" dirty="0">
                <a:effectLst/>
                <a:latin typeface="+mn-lt"/>
              </a:rPr>
              <a:t> a favore </a:t>
            </a:r>
            <a:r>
              <a:rPr lang="it-IT" sz="1200" dirty="0" smtClean="0">
                <a:effectLst/>
                <a:latin typeface="+mn-lt"/>
              </a:rPr>
              <a:t>di altri soggetti,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comprese le banche e gli </a:t>
            </a: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intermediari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 finanziari</a:t>
            </a:r>
            <a:r>
              <a:rPr lang="it-IT" sz="1200" dirty="0" smtClean="0">
                <a:effectLst/>
                <a:latin typeface="+mn-lt"/>
              </a:rPr>
              <a:t>. </a:t>
            </a:r>
          </a:p>
          <a:p>
            <a:pPr marL="0" indent="0" algn="just">
              <a:buNone/>
            </a:pPr>
            <a:r>
              <a:rPr lang="it-IT" sz="1200" i="1" u="sng" dirty="0">
                <a:effectLst/>
                <a:latin typeface="+mn-lt"/>
              </a:rPr>
              <a:t>La quota di credito non utilizzata nell’anno non può essere fruita negli anni successivi né chiesta a rimborso</a:t>
            </a:r>
          </a:p>
        </p:txBody>
      </p:sp>
      <p:cxnSp>
        <p:nvCxnSpPr>
          <p:cNvPr id="13" name="Connettore 1 12"/>
          <p:cNvCxnSpPr/>
          <p:nvPr/>
        </p:nvCxnSpPr>
        <p:spPr bwMode="auto">
          <a:xfrm>
            <a:off x="2267744" y="4221088"/>
            <a:ext cx="367816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6">
                <a:lumMod val="60000"/>
                <a:lumOff val="4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1"/>
          <p:cNvSpPr txBox="1"/>
          <p:nvPr/>
        </p:nvSpPr>
        <p:spPr bwMode="auto">
          <a:xfrm>
            <a:off x="755576" y="5569495"/>
            <a:ext cx="151216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  <a:effectLst>
            <a:glow rad="228600">
              <a:srgbClr val="C00000">
                <a:alpha val="40000"/>
              </a:srgbClr>
            </a:glow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Ipotesi 3</a:t>
            </a:r>
            <a:endParaRPr lang="it-IT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TextBox 2"/>
          <p:cNvSpPr txBox="1"/>
          <p:nvPr/>
        </p:nvSpPr>
        <p:spPr bwMode="auto">
          <a:xfrm>
            <a:off x="2682738" y="5065511"/>
            <a:ext cx="6281749" cy="14619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C00000">
                <a:alpha val="40000"/>
              </a:srgb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>
            <a:defPPr>
              <a:defRPr lang="it-IT"/>
            </a:defPPr>
            <a:lvl1pPr marL="342900" marR="0" lvl="0" indent="-342900" fontAlgn="base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CCCC66">
                  <a:lumMod val="75000"/>
                </a:srgbClr>
              </a:buClr>
              <a:buSzTx/>
              <a:buFont typeface="Wingdings" panose="05000000000000000000" pitchFamily="2" charset="2"/>
              <a:buChar char="q"/>
              <a:tabLst/>
              <a:defRPr kumimoji="0" sz="1300" b="1" i="0" u="none" strike="noStrike" kern="0" cap="none" spc="0" normalizeH="0" baseline="0">
                <a:ln>
                  <a:noFill/>
                </a:ln>
                <a:solidFill>
                  <a:srgbClr val="B9B95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 algn="just">
              <a:buNone/>
            </a:pP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S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conto </a:t>
            </a:r>
            <a:r>
              <a:rPr lang="it-IT" sz="1200" dirty="0">
                <a:solidFill>
                  <a:srgbClr val="C00000"/>
                </a:solidFill>
                <a:effectLst/>
                <a:latin typeface="+mn-lt"/>
              </a:rPr>
              <a:t>sul corrispettivo </a:t>
            </a:r>
            <a:r>
              <a:rPr lang="it-IT" sz="1200" dirty="0">
                <a:effectLst/>
                <a:latin typeface="+mn-lt"/>
              </a:rPr>
              <a:t>dei </a:t>
            </a:r>
            <a:r>
              <a:rPr lang="it-IT" sz="1200" dirty="0" smtClean="0">
                <a:effectLst/>
                <a:latin typeface="+mn-lt"/>
              </a:rPr>
              <a:t>lavori</a:t>
            </a:r>
            <a:r>
              <a:rPr lang="it-IT" sz="1200" dirty="0">
                <a:effectLst/>
                <a:latin typeface="+mn-lt"/>
              </a:rPr>
              <a:t> </a:t>
            </a:r>
            <a:r>
              <a:rPr lang="it-IT" sz="1200" dirty="0" smtClean="0">
                <a:effectLst/>
                <a:latin typeface="+mn-lt"/>
              </a:rPr>
              <a:t>(fino a un importo massimo pari al corrispettivo stesso) che viene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recuperato sotto forma di credito di imposta pari alla detrazione, dall’impresa esecutrice in 5 quote</a:t>
            </a:r>
            <a:r>
              <a:rPr lang="it-IT" sz="1200" dirty="0" smtClean="0">
                <a:effectLst/>
                <a:latin typeface="+mn-lt"/>
              </a:rPr>
              <a:t> e </a:t>
            </a:r>
            <a:r>
              <a:rPr lang="it-IT" sz="1200" dirty="0" smtClean="0">
                <a:solidFill>
                  <a:srgbClr val="C00000"/>
                </a:solidFill>
                <a:effectLst/>
                <a:latin typeface="+mn-lt"/>
              </a:rPr>
              <a:t>con possibilità di cessione ad altri soggetti incluse banche e intermediari finanziari</a:t>
            </a:r>
            <a:r>
              <a:rPr lang="it-IT" sz="1200" dirty="0" smtClean="0">
                <a:effectLst/>
                <a:latin typeface="+mn-lt"/>
              </a:rPr>
              <a:t>. </a:t>
            </a:r>
          </a:p>
          <a:p>
            <a:pPr marL="0" indent="0" algn="just">
              <a:buNone/>
            </a:pPr>
            <a:r>
              <a:rPr lang="it-IT" sz="1200" i="1" u="sng" dirty="0">
                <a:effectLst/>
                <a:latin typeface="+mn-lt"/>
              </a:rPr>
              <a:t>La quota di credito non utilizzata nell’anno non può essere fruita negli anni successivi né chiesta a rimborso</a:t>
            </a:r>
          </a:p>
        </p:txBody>
      </p:sp>
      <p:cxnSp>
        <p:nvCxnSpPr>
          <p:cNvPr id="16" name="Connettore 1 15"/>
          <p:cNvCxnSpPr/>
          <p:nvPr/>
        </p:nvCxnSpPr>
        <p:spPr bwMode="auto">
          <a:xfrm>
            <a:off x="2267744" y="5733256"/>
            <a:ext cx="367816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050" name="Picture 2" descr="Risultati immagini per utilizzo bonus fiscali cessione o scont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0727"/>
            <a:ext cx="2304256" cy="120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676456" y="656590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40</a:t>
            </a:fld>
            <a:endParaRPr lang="it-IT" sz="1000" i="1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3347864" y="1738486"/>
            <a:ext cx="5156422" cy="579646"/>
          </a:xfrm>
          <a:prstGeom prst="rect">
            <a:avLst/>
          </a:prstGeom>
          <a:solidFill>
            <a:srgbClr val="4AAC87"/>
          </a:solidFill>
          <a:effectLst>
            <a:glow rad="228600">
              <a:srgbClr val="4AAC87">
                <a:alpha val="75000"/>
              </a:srgbClr>
            </a:glow>
          </a:effectLst>
        </p:spPr>
        <p:txBody>
          <a:bodyPr wrap="square" rtlCol="0">
            <a:spAutoFit/>
          </a:bodyPr>
          <a:lstStyle>
            <a:defPPr>
              <a:defRPr lang="it-IT"/>
            </a:defPPr>
            <a:lvl1pPr lvl="0">
              <a:defRPr sz="1500" b="1" i="1" u="sng">
                <a:solidFill>
                  <a:srgbClr val="E46C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1900"/>
              </a:lnSpc>
              <a:defRPr/>
            </a:pPr>
            <a:r>
              <a:rPr lang="it-IT" sz="1800" u="none" dirty="0" smtClean="0">
                <a:solidFill>
                  <a:schemeClr val="bg1"/>
                </a:solidFill>
                <a:latin typeface="+mn-lt"/>
              </a:rPr>
              <a:t>COME MASSIMIZZARE </a:t>
            </a:r>
          </a:p>
          <a:p>
            <a:pPr algn="ctr">
              <a:lnSpc>
                <a:spcPts val="1900"/>
              </a:lnSpc>
              <a:defRPr/>
            </a:pPr>
            <a:r>
              <a:rPr lang="it-IT" sz="1800" u="none" dirty="0" smtClean="0">
                <a:solidFill>
                  <a:schemeClr val="bg1"/>
                </a:solidFill>
                <a:latin typeface="+mn-lt"/>
              </a:rPr>
              <a:t>IL VANTAGGIO DEI BONUS al 110%?</a:t>
            </a:r>
            <a:endParaRPr lang="it-IT" sz="1800" u="none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505285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382387" y="646202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41</a:t>
            </a:fld>
            <a:endParaRPr lang="it-IT" sz="1000" i="1" dirty="0"/>
          </a:p>
        </p:txBody>
      </p:sp>
      <p:sp>
        <p:nvSpPr>
          <p:cNvPr id="13" name="Rettangolo 12">
            <a:extLst>
              <a:ext uri="{FF2B5EF4-FFF2-40B4-BE49-F238E27FC236}">
                <a16:creationId xmlns="" xmlns:a16="http://schemas.microsoft.com/office/drawing/2014/main" id="{C7044201-5BB3-DC47-81F4-93FA7F74BCBA}"/>
              </a:ext>
            </a:extLst>
          </p:cNvPr>
          <p:cNvSpPr/>
          <p:nvPr/>
        </p:nvSpPr>
        <p:spPr>
          <a:xfrm>
            <a:off x="724812" y="2912164"/>
            <a:ext cx="4351245" cy="29238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it-IT" sz="1400" b="1" i="1" dirty="0" smtClean="0"/>
              <a:t>Interventi per cui è possibile optare per cessione o sconto:</a:t>
            </a:r>
          </a:p>
          <a:p>
            <a:pPr>
              <a:spcAft>
                <a:spcPts val="0"/>
              </a:spcAft>
            </a:pPr>
            <a:endParaRPr lang="it-IT" sz="1400" b="1" dirty="0"/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rgbClr val="C00000"/>
                </a:solidFill>
              </a:rPr>
              <a:t>da </a:t>
            </a:r>
            <a:r>
              <a:rPr lang="it-IT" sz="1400" b="1" dirty="0" err="1" smtClean="0">
                <a:solidFill>
                  <a:srgbClr val="C00000"/>
                </a:solidFill>
              </a:rPr>
              <a:t>Ecobonus</a:t>
            </a:r>
            <a:endParaRPr lang="it-IT" sz="1400" b="1" dirty="0">
              <a:solidFill>
                <a:srgbClr val="C0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rgbClr val="C00000"/>
                </a:solidFill>
              </a:rPr>
              <a:t>da </a:t>
            </a:r>
            <a:r>
              <a:rPr lang="it-IT" sz="1400" b="1" dirty="0" err="1" smtClean="0">
                <a:solidFill>
                  <a:srgbClr val="C00000"/>
                </a:solidFill>
              </a:rPr>
              <a:t>Sismabonus</a:t>
            </a:r>
            <a:endParaRPr lang="it-IT" sz="1400" b="1" dirty="0">
              <a:solidFill>
                <a:srgbClr val="C0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rgbClr val="C00000"/>
                </a:solidFill>
              </a:rPr>
              <a:t>da Bonus </a:t>
            </a:r>
            <a:r>
              <a:rPr lang="it-IT" sz="1400" b="1" dirty="0" smtClean="0">
                <a:solidFill>
                  <a:srgbClr val="C00000"/>
                </a:solidFill>
              </a:rPr>
              <a:t>facciate</a:t>
            </a:r>
            <a:endParaRPr lang="it-IT" sz="1400" b="1" dirty="0">
              <a:solidFill>
                <a:srgbClr val="C0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rgbClr val="C00000"/>
                </a:solidFill>
              </a:rPr>
              <a:t>da Bonus Edilizia </a:t>
            </a:r>
            <a:r>
              <a:rPr lang="it-IT" sz="1400" b="1" dirty="0" smtClean="0"/>
              <a:t>per lavori edili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C00000"/>
                </a:solidFill>
              </a:rPr>
              <a:t>da Bonus Edilizia </a:t>
            </a:r>
            <a:r>
              <a:rPr lang="it-IT" sz="1400" b="1" dirty="0" smtClean="0"/>
              <a:t>per </a:t>
            </a:r>
            <a:r>
              <a:rPr lang="it-IT" sz="1400" b="1" u="sng" dirty="0" smtClean="0"/>
              <a:t>acquisto case ristrutturate</a:t>
            </a:r>
            <a:r>
              <a:rPr lang="it-IT" sz="1400" dirty="0" smtClean="0"/>
              <a:t> </a:t>
            </a:r>
            <a:r>
              <a:rPr lang="it-IT" sz="1200" dirty="0" smtClean="0"/>
              <a:t>(</a:t>
            </a:r>
            <a:r>
              <a:rPr lang="it-IT" sz="1200" b="1" i="1" dirty="0" err="1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Telefisco</a:t>
            </a:r>
            <a:r>
              <a:rPr lang="it-IT" sz="1200" b="1" i="1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 </a:t>
            </a:r>
            <a:r>
              <a:rPr lang="it-IT" sz="1200" b="1" i="1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27 ottobre 2020</a:t>
            </a:r>
            <a:r>
              <a:rPr lang="it-IT" sz="1200" b="1" i="1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)</a:t>
            </a:r>
            <a:endParaRPr lang="it-IT" sz="1200" b="1" dirty="0"/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rgbClr val="C00000"/>
                </a:solidFill>
              </a:rPr>
              <a:t>impianti fotovoltaici </a:t>
            </a:r>
            <a:r>
              <a:rPr lang="it-IT" sz="1400" dirty="0"/>
              <a:t>e </a:t>
            </a:r>
            <a:r>
              <a:rPr lang="it-IT" sz="1400" b="1" dirty="0">
                <a:solidFill>
                  <a:srgbClr val="C00000"/>
                </a:solidFill>
              </a:rPr>
              <a:t>colonnine</a:t>
            </a:r>
            <a:r>
              <a:rPr lang="it-IT" sz="1400" dirty="0">
                <a:solidFill>
                  <a:srgbClr val="C00000"/>
                </a:solidFill>
              </a:rPr>
              <a:t> </a:t>
            </a:r>
            <a:r>
              <a:rPr lang="it-IT" sz="1400" b="1" dirty="0">
                <a:solidFill>
                  <a:srgbClr val="C00000"/>
                </a:solidFill>
              </a:rPr>
              <a:t>per la ricarica</a:t>
            </a:r>
            <a:r>
              <a:rPr lang="it-IT" sz="1400" b="1" dirty="0"/>
              <a:t> dei veicoli </a:t>
            </a:r>
            <a:r>
              <a:rPr lang="it-IT" sz="1400" b="1" dirty="0" smtClean="0"/>
              <a:t>elettrici</a:t>
            </a:r>
            <a:endParaRPr lang="it-IT" sz="1400" b="1" dirty="0"/>
          </a:p>
        </p:txBody>
      </p:sp>
      <p:sp>
        <p:nvSpPr>
          <p:cNvPr id="18" name="Rettangolo 17">
            <a:extLst>
              <a:ext uri="{FF2B5EF4-FFF2-40B4-BE49-F238E27FC236}">
                <a16:creationId xmlns="" xmlns:a16="http://schemas.microsoft.com/office/drawing/2014/main" id="{7D9B64DC-F0F5-8C4B-8CAB-5953837F0692}"/>
              </a:ext>
            </a:extLst>
          </p:cNvPr>
          <p:cNvSpPr/>
          <p:nvPr/>
        </p:nvSpPr>
        <p:spPr>
          <a:xfrm>
            <a:off x="5292080" y="2968203"/>
            <a:ext cx="3580433" cy="28777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400" b="1" i="1" dirty="0" smtClean="0"/>
              <a:t>Il </a:t>
            </a:r>
            <a:r>
              <a:rPr lang="it-IT" sz="1400" b="1" i="1" dirty="0"/>
              <a:t>credito può essere </a:t>
            </a:r>
            <a:r>
              <a:rPr lang="it-IT" sz="1400" b="1" i="1" dirty="0" smtClean="0"/>
              <a:t>ceduto:</a:t>
            </a:r>
          </a:p>
          <a:p>
            <a:pPr algn="just">
              <a:spcAft>
                <a:spcPts val="0"/>
              </a:spcAft>
            </a:pPr>
            <a:endParaRPr lang="it-IT" sz="1400" b="1" dirty="0" smtClean="0"/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C00000"/>
                </a:solidFill>
              </a:rPr>
              <a:t>ai fornitori di beni e servizi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C00000"/>
                </a:solidFill>
              </a:rPr>
              <a:t>ad altri soggetti (persone fisiche, esercenti lavoro autonomo, impresa, società ed enti), </a:t>
            </a:r>
            <a:r>
              <a:rPr lang="it-IT" sz="1400" b="1" u="sng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anche non collegati</a:t>
            </a:r>
            <a:r>
              <a:rPr lang="it-IT" sz="1400" b="1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 al rapporto che ha dato origine alla detrazioni</a:t>
            </a:r>
            <a:r>
              <a:rPr lang="it-IT" sz="1200" b="1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 </a:t>
            </a:r>
            <a:r>
              <a:rPr lang="it-IT" sz="1200" b="1" i="1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(</a:t>
            </a:r>
            <a:r>
              <a:rPr lang="it-IT" sz="1200" b="1" i="1" dirty="0" err="1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Telefisco</a:t>
            </a:r>
            <a:r>
              <a:rPr lang="it-IT" sz="1200" b="1" i="1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 27 ottobre 2020)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1" dirty="0" smtClean="0">
                <a:solidFill>
                  <a:srgbClr val="C00000"/>
                </a:solidFill>
              </a:rPr>
              <a:t>banche </a:t>
            </a:r>
            <a:r>
              <a:rPr lang="it-IT" sz="1400" b="1" dirty="0">
                <a:solidFill>
                  <a:srgbClr val="C00000"/>
                </a:solidFill>
              </a:rPr>
              <a:t>e agli </a:t>
            </a:r>
            <a:r>
              <a:rPr lang="it-IT" sz="1400" b="1" dirty="0" smtClean="0">
                <a:solidFill>
                  <a:srgbClr val="C00000"/>
                </a:solidFill>
              </a:rPr>
              <a:t>intermediari</a:t>
            </a:r>
          </a:p>
          <a:p>
            <a:pPr algn="just">
              <a:spcAft>
                <a:spcPts val="0"/>
              </a:spcAft>
            </a:pPr>
            <a:endParaRPr lang="it-IT" sz="1400" b="1" dirty="0">
              <a:solidFill>
                <a:srgbClr val="C00000"/>
              </a:solidFill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="" xmlns:a16="http://schemas.microsoft.com/office/drawing/2014/main" id="{29F7E936-B6F5-5F41-8DFE-64D7117ACDE2}"/>
              </a:ext>
            </a:extLst>
          </p:cNvPr>
          <p:cNvSpPr/>
          <p:nvPr/>
        </p:nvSpPr>
        <p:spPr>
          <a:xfrm>
            <a:off x="1484987" y="1484784"/>
            <a:ext cx="6667210" cy="33598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Vengono ampliati l’ambito oggettivo e soggettivo</a:t>
            </a:r>
            <a:endParaRPr lang="it-IT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="" xmlns:a16="http://schemas.microsoft.com/office/drawing/2014/main" id="{65BDFAB2-80F1-374E-ADC5-8275D7F69773}"/>
              </a:ext>
            </a:extLst>
          </p:cNvPr>
          <p:cNvSpPr txBox="1"/>
          <p:nvPr/>
        </p:nvSpPr>
        <p:spPr>
          <a:xfrm>
            <a:off x="3895194" y="1844824"/>
            <a:ext cx="1846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C00000"/>
                </a:solidFill>
              </a:rPr>
              <a:t>2020-2021</a:t>
            </a:r>
          </a:p>
        </p:txBody>
      </p:sp>
      <p:sp>
        <p:nvSpPr>
          <p:cNvPr id="16" name="Titolo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CESSIONE DEL CREDITO E SCONTO IN FATTURA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121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554301" y="6148620"/>
            <a:ext cx="5043512" cy="33855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schemeClr val="bg1"/>
                </a:solidFill>
              </a:rPr>
              <a:t>Sono possibili più di due cessioni</a:t>
            </a:r>
            <a:endParaRPr lang="it-IT" sz="1600" b="1" i="1" dirty="0">
              <a:solidFill>
                <a:schemeClr val="bg1"/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1640721" y="2492924"/>
            <a:ext cx="22621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it-IT" sz="1400" b="1" dirty="0">
                <a:solidFill>
                  <a:srgbClr val="000000"/>
                </a:solidFill>
              </a:rPr>
              <a:t>AMBITO OGGETTIVO</a:t>
            </a:r>
          </a:p>
        </p:txBody>
      </p:sp>
      <p:sp>
        <p:nvSpPr>
          <p:cNvPr id="7" name="Rettangolo 6"/>
          <p:cNvSpPr/>
          <p:nvPr/>
        </p:nvSpPr>
        <p:spPr>
          <a:xfrm>
            <a:off x="5685868" y="2477835"/>
            <a:ext cx="27748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it-IT" sz="1400" b="1" dirty="0">
                <a:solidFill>
                  <a:srgbClr val="000000"/>
                </a:solidFill>
              </a:rPr>
              <a:t>AMBITO SOGGETTIVO</a:t>
            </a:r>
          </a:p>
        </p:txBody>
      </p:sp>
    </p:spTree>
    <p:extLst>
      <p:ext uri="{BB962C8B-B14F-4D97-AF65-F5344CB8AC3E}">
        <p14:creationId xmlns:p14="http://schemas.microsoft.com/office/powerpoint/2010/main" val="636119750"/>
      </p:ext>
    </p:extLst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4869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42</a:t>
            </a:fld>
            <a:endParaRPr lang="it-IT" sz="1000" i="1" dirty="0"/>
          </a:p>
        </p:txBody>
      </p:sp>
      <p:sp>
        <p:nvSpPr>
          <p:cNvPr id="10" name="Rettangolo 9"/>
          <p:cNvSpPr/>
          <p:nvPr/>
        </p:nvSpPr>
        <p:spPr>
          <a:xfrm>
            <a:off x="971600" y="3128188"/>
            <a:ext cx="7776864" cy="267765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t-IT" sz="1400" b="1" dirty="0" smtClean="0"/>
              <a:t>Cessione e sconto sono possibili </a:t>
            </a:r>
            <a:r>
              <a:rPr lang="it-IT" sz="1400" b="1" dirty="0" smtClean="0">
                <a:solidFill>
                  <a:srgbClr val="C00000"/>
                </a:solidFill>
              </a:rPr>
              <a:t>ad </a:t>
            </a:r>
            <a:r>
              <a:rPr lang="it-IT" sz="1400" b="1" dirty="0">
                <a:solidFill>
                  <a:srgbClr val="C00000"/>
                </a:solidFill>
              </a:rPr>
              <a:t>ogni </a:t>
            </a:r>
            <a:r>
              <a:rPr lang="it-IT" sz="1400" b="1" dirty="0" smtClean="0">
                <a:solidFill>
                  <a:srgbClr val="C00000"/>
                </a:solidFill>
              </a:rPr>
              <a:t>SAL</a:t>
            </a:r>
            <a:r>
              <a:rPr lang="it-IT" sz="1400" b="1" dirty="0" smtClean="0"/>
              <a:t> </a:t>
            </a:r>
            <a:r>
              <a:rPr lang="it-IT" sz="1400" b="1" dirty="0"/>
              <a:t>in relazione alla singola fattura </a:t>
            </a:r>
            <a:r>
              <a:rPr lang="it-IT" sz="1400" b="1" dirty="0" smtClean="0"/>
              <a:t>emessa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it-IT" sz="1400" b="1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t-IT" sz="1400" b="1" dirty="0" smtClean="0">
                <a:solidFill>
                  <a:srgbClr val="C00000"/>
                </a:solidFill>
              </a:rPr>
              <a:t>In caso di interventi agevolati con Superbonus i SAL non </a:t>
            </a:r>
            <a:r>
              <a:rPr lang="it-IT" sz="1400" b="1" dirty="0">
                <a:solidFill>
                  <a:srgbClr val="C00000"/>
                </a:solidFill>
              </a:rPr>
              <a:t>possono essere più di 2</a:t>
            </a:r>
            <a:r>
              <a:rPr lang="it-IT" sz="1400" b="1" dirty="0"/>
              <a:t> per ogni intervento e </a:t>
            </a:r>
            <a:r>
              <a:rPr lang="it-IT" sz="1400" b="1" dirty="0" smtClean="0">
                <a:solidFill>
                  <a:srgbClr val="C00000"/>
                </a:solidFill>
              </a:rPr>
              <a:t>ciascun SAL</a:t>
            </a:r>
            <a:r>
              <a:rPr lang="it-IT" sz="1400" b="1" dirty="0" smtClean="0"/>
              <a:t> deve </a:t>
            </a:r>
            <a:r>
              <a:rPr lang="it-IT" sz="1400" b="1" dirty="0" smtClean="0">
                <a:solidFill>
                  <a:srgbClr val="C00000"/>
                </a:solidFill>
              </a:rPr>
              <a:t>riferirsi almeno al 30% </a:t>
            </a:r>
            <a:r>
              <a:rPr lang="it-IT" sz="1400" b="1" dirty="0" smtClean="0">
                <a:solidFill>
                  <a:schemeClr val="tx1"/>
                </a:solidFill>
              </a:rPr>
              <a:t>dell’intervento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it-IT" sz="1400" b="1" dirty="0" smtClean="0">
              <a:solidFill>
                <a:srgbClr val="C0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t-IT" sz="1400" b="1" dirty="0" smtClean="0">
                <a:solidFill>
                  <a:srgbClr val="C00000"/>
                </a:solidFill>
              </a:rPr>
              <a:t>L’opzione può essere esercitata anche per le rate residue non fruite delle detrazioni</a:t>
            </a:r>
            <a:r>
              <a:rPr lang="it-IT" sz="1400" b="1" dirty="0" smtClean="0">
                <a:solidFill>
                  <a:schemeClr val="tx1"/>
                </a:solidFill>
              </a:rPr>
              <a:t> inerenti spese sostenute nel 2020 e nel 2021</a:t>
            </a:r>
            <a:r>
              <a:rPr lang="it-IT" sz="1400" b="1" dirty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(Es</a:t>
            </a:r>
            <a:r>
              <a:rPr lang="it-IT" sz="1400" i="1" dirty="0">
                <a:solidFill>
                  <a:schemeClr val="tx1"/>
                </a:solidFill>
              </a:rPr>
              <a:t>. Chi ha sostenuto la spesa nel 2020 può fruire di 2 rate nella dichiarazione dei redditi, cedendo il credito delle </a:t>
            </a:r>
            <a:r>
              <a:rPr lang="it-IT" sz="1400" i="1" dirty="0" smtClean="0">
                <a:solidFill>
                  <a:schemeClr val="tx1"/>
                </a:solidFill>
              </a:rPr>
              <a:t>restanti)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b="1" dirty="0"/>
          </a:p>
        </p:txBody>
      </p:sp>
      <p:sp>
        <p:nvSpPr>
          <p:cNvPr id="14" name="Titolo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CESSIONE DEL CREDITO E SCONTO IN FATTURA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121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131840" y="1457492"/>
            <a:ext cx="4763274" cy="820738"/>
          </a:xfrm>
          <a:prstGeom prst="rect">
            <a:avLst/>
          </a:prstGeom>
          <a:solidFill>
            <a:schemeClr val="bg1"/>
          </a:solidFill>
          <a:ln w="12700">
            <a:noFill/>
            <a:prstDash val="dash"/>
            <a:miter lim="800000"/>
            <a:headEnd/>
            <a:tailEnd/>
          </a:ln>
          <a:effectLst/>
          <a:extLst/>
        </p:spPr>
        <p:txBody>
          <a:bodyPr wrap="square" lIns="90488" tIns="44450" rIns="90488" bIns="44450">
            <a:spAutoFit/>
          </a:bodyPr>
          <a:lstStyle/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In che momento esercitare l’opzione </a:t>
            </a:r>
            <a:r>
              <a:rPr lang="it-IT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per lo sconto o per la </a:t>
            </a: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cessione?</a:t>
            </a:r>
            <a:endParaRPr lang="it-IT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13329"/>
            <a:ext cx="1559231" cy="1070672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3635896" y="2300517"/>
            <a:ext cx="3926692" cy="276999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glow rad="1016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FF0000"/>
              </a:buClr>
            </a:pPr>
            <a:r>
              <a:rPr lang="it-IT" sz="1200" b="1" i="1" dirty="0" err="1">
                <a:solidFill>
                  <a:srgbClr val="000000"/>
                </a:solidFill>
                <a:latin typeface="Verdana"/>
                <a:cs typeface="Arial" pitchFamily="34" charset="0"/>
              </a:rPr>
              <a:t>Provv</a:t>
            </a:r>
            <a:r>
              <a:rPr lang="it-IT" sz="1200" b="1" i="1" dirty="0">
                <a:solidFill>
                  <a:srgbClr val="000000"/>
                </a:solidFill>
                <a:latin typeface="Verdana"/>
                <a:cs typeface="Arial" pitchFamily="34" charset="0"/>
              </a:rPr>
              <a:t>. </a:t>
            </a:r>
            <a:r>
              <a:rPr lang="it-IT" sz="1200" b="1" dirty="0" smtClean="0">
                <a:solidFill>
                  <a:srgbClr val="000000"/>
                </a:solidFill>
                <a:latin typeface="Verdana"/>
              </a:rPr>
              <a:t>283847 dell’8 </a:t>
            </a:r>
            <a:r>
              <a:rPr lang="it-IT" sz="1200" b="1" dirty="0">
                <a:solidFill>
                  <a:srgbClr val="000000"/>
                </a:solidFill>
                <a:latin typeface="Verdana"/>
              </a:rPr>
              <a:t>agosto 2020</a:t>
            </a:r>
          </a:p>
        </p:txBody>
      </p:sp>
    </p:spTree>
    <p:extLst>
      <p:ext uri="{BB962C8B-B14F-4D97-AF65-F5344CB8AC3E}">
        <p14:creationId xmlns:p14="http://schemas.microsoft.com/office/powerpoint/2010/main" val="2128923476"/>
      </p:ext>
    </p:extLst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4869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43</a:t>
            </a:fld>
            <a:endParaRPr lang="it-IT" sz="1000" i="1" dirty="0"/>
          </a:p>
        </p:txBody>
      </p:sp>
      <p:sp>
        <p:nvSpPr>
          <p:cNvPr id="13" name="Rettangolo 12">
            <a:extLst>
              <a:ext uri="{FF2B5EF4-FFF2-40B4-BE49-F238E27FC236}">
                <a16:creationId xmlns="" xmlns:a16="http://schemas.microsoft.com/office/drawing/2014/main" id="{C7044201-5BB3-DC47-81F4-93FA7F74BCBA}"/>
              </a:ext>
            </a:extLst>
          </p:cNvPr>
          <p:cNvSpPr/>
          <p:nvPr/>
        </p:nvSpPr>
        <p:spPr>
          <a:xfrm>
            <a:off x="971600" y="5355213"/>
            <a:ext cx="7920880" cy="11695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400" dirty="0" smtClean="0"/>
              <a:t>Per </a:t>
            </a:r>
            <a:r>
              <a:rPr lang="it-IT" sz="1400" b="1" dirty="0" smtClean="0"/>
              <a:t>cessione/sconto</a:t>
            </a:r>
            <a:r>
              <a:rPr lang="it-IT" sz="1400" dirty="0" smtClean="0"/>
              <a:t> dei </a:t>
            </a:r>
            <a:r>
              <a:rPr lang="it-IT" sz="1400" b="1" dirty="0" err="1" smtClean="0"/>
              <a:t>Superbonus</a:t>
            </a:r>
            <a:r>
              <a:rPr lang="it-IT" sz="1400" dirty="0" smtClean="0"/>
              <a:t>, è </a:t>
            </a:r>
            <a:r>
              <a:rPr lang="it-IT" sz="1400" b="1" dirty="0"/>
              <a:t>necessario il </a:t>
            </a:r>
            <a:r>
              <a:rPr lang="it-IT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visto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conformità </a:t>
            </a:r>
            <a:r>
              <a:rPr lang="it-IT" sz="1400" dirty="0"/>
              <a:t>che attesta la sussistenza dei presupposti </a:t>
            </a:r>
            <a:r>
              <a:rPr lang="it-IT" sz="1400" dirty="0" smtClean="0"/>
              <a:t>che danno diritto alla detrazione rilasciato </a:t>
            </a:r>
            <a:r>
              <a:rPr lang="it-IT" sz="1400" dirty="0"/>
              <a:t>da </a:t>
            </a:r>
            <a:r>
              <a:rPr lang="it-IT" sz="1400" dirty="0" smtClean="0"/>
              <a:t>dottori commercialisti, ragionieri, periti commerciali e consulenti del lavoro e dai responsabili dell’assistenza fiscale dei CAF. Questi soggetti devono </a:t>
            </a:r>
            <a:r>
              <a:rPr lang="it-IT" sz="1400" b="1" dirty="0" smtClean="0"/>
              <a:t>verificare la sussistenza  delle asseverazioni richieste</a:t>
            </a:r>
            <a:endParaRPr lang="it-IT" sz="1400" dirty="0"/>
          </a:p>
        </p:txBody>
      </p:sp>
      <p:sp>
        <p:nvSpPr>
          <p:cNvPr id="18" name="Rettangolo 17">
            <a:extLst>
              <a:ext uri="{FF2B5EF4-FFF2-40B4-BE49-F238E27FC236}">
                <a16:creationId xmlns="" xmlns:a16="http://schemas.microsoft.com/office/drawing/2014/main" id="{7D9B64DC-F0F5-8C4B-8CAB-5953837F0692}"/>
              </a:ext>
            </a:extLst>
          </p:cNvPr>
          <p:cNvSpPr/>
          <p:nvPr/>
        </p:nvSpPr>
        <p:spPr>
          <a:xfrm>
            <a:off x="1043608" y="2852936"/>
            <a:ext cx="5976664" cy="224676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/>
              <a:t>per </a:t>
            </a:r>
            <a:r>
              <a:rPr lang="it-IT" sz="1400" b="1" dirty="0" err="1" smtClean="0"/>
              <a:t>Ecobonus</a:t>
            </a:r>
            <a:r>
              <a:rPr lang="it-IT" sz="1400" b="1" dirty="0" smtClean="0"/>
              <a:t> 110% </a:t>
            </a:r>
            <a:r>
              <a:rPr lang="it-IT" sz="1400" dirty="0" smtClean="0"/>
              <a:t>serve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l’asseverazione</a:t>
            </a:r>
            <a:r>
              <a:rPr lang="it-IT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1400" dirty="0"/>
              <a:t>di tecnici abilitati che attesti </a:t>
            </a:r>
            <a:r>
              <a:rPr lang="it-IT" sz="1400" b="1" dirty="0"/>
              <a:t>il rispetto dei requisiti </a:t>
            </a:r>
            <a:r>
              <a:rPr lang="it-IT" sz="1400" dirty="0"/>
              <a:t>e la </a:t>
            </a:r>
            <a:r>
              <a:rPr lang="it-IT" sz="1400" b="1" dirty="0"/>
              <a:t>congruità delle spese </a:t>
            </a:r>
            <a:r>
              <a:rPr lang="it-IT" sz="1400" dirty="0"/>
              <a:t>(invio di copia all’ENEA</a:t>
            </a:r>
            <a:r>
              <a:rPr lang="it-IT" sz="1400" dirty="0" smtClean="0"/>
              <a:t>)</a:t>
            </a: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/>
              <a:t>per</a:t>
            </a:r>
            <a:r>
              <a:rPr lang="it-IT" sz="1400" b="1" dirty="0"/>
              <a:t> Sismabonus 110% </a:t>
            </a:r>
            <a:r>
              <a:rPr lang="it-IT" sz="1400" dirty="0"/>
              <a:t>serve </a:t>
            </a:r>
            <a:r>
              <a:rPr lang="it-IT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l’asseverazione</a:t>
            </a:r>
            <a:r>
              <a:rPr lang="it-IT" sz="1400" dirty="0">
                <a:solidFill>
                  <a:srgbClr val="C00000"/>
                </a:solidFill>
              </a:rPr>
              <a:t> </a:t>
            </a:r>
            <a:r>
              <a:rPr lang="it-IT" sz="1400" dirty="0"/>
              <a:t>già prevista che dovrà attestare anche la corrispondente </a:t>
            </a:r>
            <a:r>
              <a:rPr lang="it-IT" sz="1400" b="1" dirty="0"/>
              <a:t>congruità delle spese</a:t>
            </a:r>
            <a:r>
              <a:rPr lang="it-IT" sz="1400" dirty="0"/>
              <a:t> sostenute in relazione agli interventi agevolati </a:t>
            </a:r>
            <a:endParaRPr lang="it-IT" sz="1400" dirty="0" smtClean="0"/>
          </a:p>
          <a:p>
            <a:pPr algn="just">
              <a:spcAft>
                <a:spcPts val="0"/>
              </a:spcAft>
            </a:pPr>
            <a:endParaRPr lang="it-IT" sz="1400" b="1" dirty="0"/>
          </a:p>
          <a:p>
            <a:pPr algn="just">
              <a:spcAft>
                <a:spcPts val="0"/>
              </a:spcAft>
            </a:pPr>
            <a:r>
              <a:rPr lang="it-IT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L’asseverazione può essere rilasciata al termine dei lavori o ad ogni </a:t>
            </a:r>
            <a:r>
              <a:rPr lang="it-IT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 </a:t>
            </a:r>
            <a:endParaRPr lang="it-IT" sz="1400" b="1" dirty="0"/>
          </a:p>
        </p:txBody>
      </p:sp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48DADF72-A97A-0D4C-ACA8-7E64A772A1B4}"/>
              </a:ext>
            </a:extLst>
          </p:cNvPr>
          <p:cNvSpPr/>
          <p:nvPr/>
        </p:nvSpPr>
        <p:spPr>
          <a:xfrm>
            <a:off x="7461742" y="2838494"/>
            <a:ext cx="21939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sz="1200" b="1" dirty="0" smtClean="0"/>
              <a:t> DM MISE «asseverazioni»  </a:t>
            </a:r>
          </a:p>
          <a:p>
            <a:pPr>
              <a:spcAft>
                <a:spcPts val="0"/>
              </a:spcAft>
            </a:pPr>
            <a:r>
              <a:rPr lang="it-IT" sz="1200" b="1" dirty="0" smtClean="0"/>
              <a:t>6 agosto 2020</a:t>
            </a:r>
          </a:p>
          <a:p>
            <a:pPr>
              <a:spcAft>
                <a:spcPts val="0"/>
              </a:spcAft>
            </a:pPr>
            <a:endParaRPr lang="it-IT" sz="1200" b="1" dirty="0" smtClean="0"/>
          </a:p>
          <a:p>
            <a:pPr>
              <a:spcAft>
                <a:spcPts val="0"/>
              </a:spcAft>
            </a:pPr>
            <a:r>
              <a:rPr lang="it-IT" sz="1200" b="1" dirty="0" smtClean="0"/>
              <a:t>DM MIT</a:t>
            </a:r>
          </a:p>
          <a:p>
            <a:pPr>
              <a:spcAft>
                <a:spcPts val="0"/>
              </a:spcAft>
            </a:pPr>
            <a:r>
              <a:rPr lang="it-IT" sz="1200" b="1" dirty="0" smtClean="0"/>
              <a:t>6 agosto 2020</a:t>
            </a:r>
          </a:p>
        </p:txBody>
      </p:sp>
      <p:sp>
        <p:nvSpPr>
          <p:cNvPr id="39" name="CasellaDiTesto 38">
            <a:extLst>
              <a:ext uri="{FF2B5EF4-FFF2-40B4-BE49-F238E27FC236}">
                <a16:creationId xmlns="" xmlns:a16="http://schemas.microsoft.com/office/drawing/2014/main" id="{BE19614B-305D-FE4B-B69A-61A725D70285}"/>
              </a:ext>
            </a:extLst>
          </p:cNvPr>
          <p:cNvSpPr txBox="1"/>
          <p:nvPr/>
        </p:nvSpPr>
        <p:spPr>
          <a:xfrm>
            <a:off x="2699793" y="1445991"/>
            <a:ext cx="6192688" cy="579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Requisiti per </a:t>
            </a:r>
            <a:r>
              <a:rPr lang="it-IT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accedere </a:t>
            </a: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all’opzione per i </a:t>
            </a:r>
            <a:r>
              <a:rPr lang="it-IT" sz="1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Superbonus</a:t>
            </a: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:</a:t>
            </a:r>
          </a:p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Asseverazione e Congruità</a:t>
            </a:r>
            <a:endParaRPr lang="it-IT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6" name="Titolo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CESSIONE DEL CREDITO E SCONTO IN FATTURA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121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17" y="1475502"/>
            <a:ext cx="1824967" cy="978087"/>
          </a:xfrm>
          <a:prstGeom prst="rect">
            <a:avLst/>
          </a:prstGeom>
        </p:spPr>
      </p:pic>
      <p:sp>
        <p:nvSpPr>
          <p:cNvPr id="7" name="Freccia in giù 6"/>
          <p:cNvSpPr/>
          <p:nvPr/>
        </p:nvSpPr>
        <p:spPr>
          <a:xfrm rot="16200000">
            <a:off x="7169306" y="2847919"/>
            <a:ext cx="350004" cy="36004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Rettangolo 22"/>
          <p:cNvSpPr/>
          <p:nvPr/>
        </p:nvSpPr>
        <p:spPr>
          <a:xfrm>
            <a:off x="3779912" y="2132856"/>
            <a:ext cx="3926692" cy="538609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glow rad="1016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FF0000"/>
              </a:buClr>
            </a:pPr>
            <a:r>
              <a:rPr lang="it-IT" sz="1200" b="1" i="1" dirty="0" err="1">
                <a:solidFill>
                  <a:srgbClr val="000000"/>
                </a:solidFill>
                <a:latin typeface="Verdana"/>
                <a:cs typeface="Arial" pitchFamily="34" charset="0"/>
              </a:rPr>
              <a:t>Provv</a:t>
            </a:r>
            <a:r>
              <a:rPr lang="it-IT" sz="1200" b="1" i="1" dirty="0">
                <a:solidFill>
                  <a:srgbClr val="000000"/>
                </a:solidFill>
                <a:latin typeface="Verdana"/>
                <a:cs typeface="Arial" pitchFamily="34" charset="0"/>
              </a:rPr>
              <a:t>. </a:t>
            </a:r>
            <a:r>
              <a:rPr lang="it-IT" sz="1200" b="1" dirty="0" smtClean="0">
                <a:solidFill>
                  <a:srgbClr val="000000"/>
                </a:solidFill>
                <a:latin typeface="Verdana"/>
              </a:rPr>
              <a:t>283847 8 </a:t>
            </a:r>
            <a:r>
              <a:rPr lang="it-IT" sz="1200" b="1" dirty="0">
                <a:solidFill>
                  <a:srgbClr val="000000"/>
                </a:solidFill>
                <a:latin typeface="Verdana"/>
              </a:rPr>
              <a:t>agosto </a:t>
            </a:r>
            <a:r>
              <a:rPr lang="it-IT" sz="1200" b="1" dirty="0" smtClean="0">
                <a:solidFill>
                  <a:srgbClr val="000000"/>
                </a:solidFill>
                <a:latin typeface="Verdana"/>
              </a:rPr>
              <a:t>2020</a:t>
            </a:r>
          </a:p>
          <a:p>
            <a:pPr algn="ctr">
              <a:spcBef>
                <a:spcPts val="600"/>
              </a:spcBef>
              <a:buClr>
                <a:srgbClr val="FF0000"/>
              </a:buClr>
            </a:pPr>
            <a:r>
              <a:rPr lang="it-IT" sz="1200" b="1" i="1" dirty="0" err="1">
                <a:solidFill>
                  <a:srgbClr val="000000"/>
                </a:solidFill>
                <a:latin typeface="Verdana"/>
                <a:cs typeface="Arial" pitchFamily="34" charset="0"/>
              </a:rPr>
              <a:t>Provv</a:t>
            </a:r>
            <a:r>
              <a:rPr lang="it-IT" sz="1200" b="1" i="1" dirty="0">
                <a:solidFill>
                  <a:srgbClr val="000000"/>
                </a:solidFill>
                <a:latin typeface="Verdana"/>
                <a:cs typeface="Arial" pitchFamily="34" charset="0"/>
              </a:rPr>
              <a:t>. 326047 </a:t>
            </a:r>
            <a:r>
              <a:rPr lang="it-IT" sz="1200" b="1" dirty="0" smtClean="0">
                <a:solidFill>
                  <a:srgbClr val="000000"/>
                </a:solidFill>
                <a:latin typeface="Verdana"/>
                <a:cs typeface="Arial" pitchFamily="34" charset="0"/>
              </a:rPr>
              <a:t>12 </a:t>
            </a:r>
            <a:r>
              <a:rPr lang="it-IT" sz="1200" b="1" dirty="0">
                <a:solidFill>
                  <a:srgbClr val="000000"/>
                </a:solidFill>
                <a:latin typeface="Verdana"/>
                <a:cs typeface="Arial" pitchFamily="34" charset="0"/>
              </a:rPr>
              <a:t>ottobre </a:t>
            </a:r>
            <a:r>
              <a:rPr lang="it-IT" sz="1200" b="1" dirty="0" smtClean="0">
                <a:solidFill>
                  <a:srgbClr val="000000"/>
                </a:solidFill>
                <a:latin typeface="Verdana"/>
                <a:cs typeface="Arial" pitchFamily="34" charset="0"/>
              </a:rPr>
              <a:t>2020</a:t>
            </a:r>
            <a:endParaRPr lang="it-IT" sz="1200" b="1" dirty="0">
              <a:solidFill>
                <a:srgbClr val="000000"/>
              </a:solidFill>
              <a:latin typeface="Verdan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55451"/>
      </p:ext>
    </p:extLst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CESSIONE DEL CREDITO E SCONTO IN FATTURA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121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BE19614B-305D-FE4B-B69A-61A725D70285}"/>
              </a:ext>
            </a:extLst>
          </p:cNvPr>
          <p:cNvSpPr txBox="1"/>
          <p:nvPr/>
        </p:nvSpPr>
        <p:spPr>
          <a:xfrm>
            <a:off x="611559" y="1412775"/>
            <a:ext cx="8358881" cy="335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Modalità di esercizio dell’opzione in caso di </a:t>
            </a:r>
            <a:r>
              <a:rPr lang="it-IT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Ecobonus al 110%</a:t>
            </a:r>
            <a:endParaRPr lang="it-IT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Segnaposto numero diapositiva 4"/>
          <p:cNvSpPr txBox="1">
            <a:spLocks/>
          </p:cNvSpPr>
          <p:nvPr/>
        </p:nvSpPr>
        <p:spPr>
          <a:xfrm>
            <a:off x="8676456" y="6565900"/>
            <a:ext cx="587970" cy="288627"/>
          </a:xfrm>
          <a:prstGeom prst="rect">
            <a:avLst/>
          </a:prstGeom>
          <a:ln/>
        </p:spPr>
        <p:txBody>
          <a:bodyPr/>
          <a:lstStyle>
            <a:defPPr>
              <a:defRPr lang="it-IT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44</a:t>
            </a:fld>
            <a:endParaRPr lang="it-IT" sz="1000" i="1" dirty="0"/>
          </a:p>
        </p:txBody>
      </p:sp>
      <p:sp>
        <p:nvSpPr>
          <p:cNvPr id="6" name="Callout con freccia in giù 5"/>
          <p:cNvSpPr/>
          <p:nvPr/>
        </p:nvSpPr>
        <p:spPr>
          <a:xfrm>
            <a:off x="899592" y="1916832"/>
            <a:ext cx="7848872" cy="792088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>
                <a:solidFill>
                  <a:schemeClr val="tx1"/>
                </a:solidFill>
              </a:rPr>
              <a:t>Tecnico abilitato</a:t>
            </a:r>
          </a:p>
          <a:p>
            <a:pPr algn="ctr"/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899592" y="2204864"/>
            <a:ext cx="7848872" cy="2585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>
            <a:defPPr>
              <a:defRPr lang="it-IT"/>
            </a:defPPr>
            <a:lvl1pPr lvl="0" algn="ctr" defTabSz="622300">
              <a:lnSpc>
                <a:spcPct val="90000"/>
              </a:lnSpc>
              <a:spcAft>
                <a:spcPct val="35000"/>
              </a:spcAft>
              <a:defRPr sz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3pPr>
            <a:lvl4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4pPr>
            <a:lvl5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5pPr>
            <a:lvl6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6pPr>
            <a:lvl7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7pPr>
            <a:lvl8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8pPr>
            <a:lvl9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9pPr>
          </a:lstStyle>
          <a:p>
            <a:r>
              <a:rPr lang="it-IT" dirty="0"/>
              <a:t>Invia l’asseverazione </a:t>
            </a:r>
            <a:r>
              <a:rPr lang="it-IT" dirty="0" smtClean="0"/>
              <a:t>all’Enea </a:t>
            </a:r>
            <a:r>
              <a:rPr lang="it-IT" i="1" dirty="0" smtClean="0"/>
              <a:t>(sito internet disponibile dal 27 ottobre 2020)</a:t>
            </a:r>
            <a:endParaRPr lang="it-IT" i="1" dirty="0"/>
          </a:p>
        </p:txBody>
      </p:sp>
      <p:sp>
        <p:nvSpPr>
          <p:cNvPr id="21" name="Callout con freccia in giù 20"/>
          <p:cNvSpPr/>
          <p:nvPr/>
        </p:nvSpPr>
        <p:spPr>
          <a:xfrm>
            <a:off x="899592" y="2682208"/>
            <a:ext cx="7848872" cy="792088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 smtClean="0">
                <a:solidFill>
                  <a:schemeClr val="tx1"/>
                </a:solidFill>
              </a:rPr>
              <a:t>Enea </a:t>
            </a:r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899592" y="2924944"/>
            <a:ext cx="7848872" cy="2585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>
            <a:defPPr>
              <a:defRPr lang="it-IT"/>
            </a:defPPr>
            <a:lvl1pPr lvl="0" algn="ctr" defTabSz="622300">
              <a:lnSpc>
                <a:spcPct val="90000"/>
              </a:lnSpc>
              <a:spcAft>
                <a:spcPct val="35000"/>
              </a:spcAft>
              <a:defRPr sz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3pPr>
            <a:lvl4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4pPr>
            <a:lvl5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5pPr>
            <a:lvl6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6pPr>
            <a:lvl7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7pPr>
            <a:lvl8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8pPr>
            <a:lvl9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9pPr>
          </a:lstStyle>
          <a:p>
            <a:r>
              <a:rPr lang="it-IT" dirty="0"/>
              <a:t>Verifica la documentazione e rilascia la ricevuta di trasmissione con codice identificativo</a:t>
            </a:r>
          </a:p>
        </p:txBody>
      </p:sp>
      <p:sp>
        <p:nvSpPr>
          <p:cNvPr id="23" name="Callout con freccia in giù 22"/>
          <p:cNvSpPr/>
          <p:nvPr/>
        </p:nvSpPr>
        <p:spPr>
          <a:xfrm>
            <a:off x="878384" y="3501008"/>
            <a:ext cx="7870080" cy="1008112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it-IT" sz="1400" b="1" dirty="0" smtClean="0">
                <a:solidFill>
                  <a:schemeClr val="tx1"/>
                </a:solidFill>
              </a:rPr>
              <a:t>Intermediario abilitato</a:t>
            </a:r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878384" y="3789040"/>
            <a:ext cx="7848872" cy="4247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>
            <a:defPPr>
              <a:defRPr lang="it-IT"/>
            </a:defPPr>
            <a:lvl1pPr lvl="0" algn="ctr" defTabSz="622300">
              <a:lnSpc>
                <a:spcPct val="90000"/>
              </a:lnSpc>
              <a:spcAft>
                <a:spcPct val="35000"/>
              </a:spcAft>
              <a:defRPr sz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3pPr>
            <a:lvl4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4pPr>
            <a:lvl5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5pPr>
            <a:lvl6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6pPr>
            <a:lvl7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7pPr>
            <a:lvl8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8pPr>
            <a:lvl9pPr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defRPr>
            </a:lvl9pPr>
          </a:lstStyle>
          <a:p>
            <a:r>
              <a:rPr lang="it-IT" dirty="0"/>
              <a:t>Rilascia il visto di conformità dei dati relativi alla documentazione che attesta i presupposti della detrazione</a:t>
            </a:r>
          </a:p>
        </p:txBody>
      </p:sp>
      <p:sp>
        <p:nvSpPr>
          <p:cNvPr id="26" name="Callout con freccia in giù 25"/>
          <p:cNvSpPr/>
          <p:nvPr/>
        </p:nvSpPr>
        <p:spPr>
          <a:xfrm>
            <a:off x="878384" y="4469458"/>
            <a:ext cx="7870080" cy="1119782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400" b="1" dirty="0" smtClean="0">
                <a:solidFill>
                  <a:schemeClr val="tx1"/>
                </a:solidFill>
              </a:rPr>
              <a:t>Il beneficiario (o l’intermediario abilitato o l’amministratore)</a:t>
            </a:r>
            <a:endParaRPr lang="it-IT" sz="1400" b="1" dirty="0">
              <a:solidFill>
                <a:schemeClr val="tx1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915988" y="4797152"/>
            <a:ext cx="7811268" cy="4247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</a:pPr>
            <a:r>
              <a:rPr lang="it-IT" sz="1200" dirty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rPr>
              <a:t>Invia </a:t>
            </a:r>
            <a:r>
              <a:rPr lang="it-IT" sz="1200" dirty="0" err="1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rPr>
              <a:t>all’AdE</a:t>
            </a:r>
            <a:r>
              <a:rPr lang="it-IT" sz="1200" dirty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</a:rPr>
              <a:t> la comunicazione per l’opzione di cessione o sconto, dal 5° giorno lavorativo successivo al rilascio della ricevuta dell’Enea</a:t>
            </a:r>
          </a:p>
        </p:txBody>
      </p:sp>
      <p:sp>
        <p:nvSpPr>
          <p:cNvPr id="28" name="Callout con freccia in giù 27"/>
          <p:cNvSpPr/>
          <p:nvPr/>
        </p:nvSpPr>
        <p:spPr>
          <a:xfrm>
            <a:off x="829679" y="5641000"/>
            <a:ext cx="7918785" cy="684572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it-IT" sz="1400" b="1" dirty="0" smtClean="0">
              <a:solidFill>
                <a:schemeClr val="tx1"/>
              </a:solidFill>
            </a:endParaRPr>
          </a:p>
          <a:p>
            <a:pPr lvl="0" algn="ctr"/>
            <a:endParaRPr lang="it-IT" sz="1400" b="1" dirty="0">
              <a:solidFill>
                <a:schemeClr val="tx1"/>
              </a:solidFill>
            </a:endParaRPr>
          </a:p>
          <a:p>
            <a:pPr lvl="0" algn="ctr"/>
            <a:r>
              <a:rPr lang="it-IT" sz="1400" b="1" dirty="0" err="1" smtClean="0">
                <a:solidFill>
                  <a:schemeClr val="tx1"/>
                </a:solidFill>
              </a:rPr>
              <a:t>L’AdE</a:t>
            </a:r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29" name="Rettangolo 28"/>
          <p:cNvSpPr/>
          <p:nvPr/>
        </p:nvSpPr>
        <p:spPr>
          <a:xfrm>
            <a:off x="829679" y="6035228"/>
            <a:ext cx="7918785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Aft>
                <a:spcPct val="35000"/>
              </a:spcAft>
            </a:pPr>
            <a:r>
              <a:rPr lang="it-IT" sz="1200" dirty="0"/>
              <a:t>rilascia una ricevuta che attesta la presa in carico o lo scarto, entro 5 giorni dall’invio della «comunicazione</a:t>
            </a:r>
            <a:r>
              <a:rPr lang="it-IT" sz="1200" dirty="0" smtClean="0"/>
              <a:t>» e a partire dal g. 10 del mese successivo rende disponibile il credito nel cassetto fiscale del cessionario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889822080"/>
      </p:ext>
    </p:extLst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CESSIONE DEL CREDITO E SCONTO IN FATTURA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121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BE19614B-305D-FE4B-B69A-61A725D70285}"/>
              </a:ext>
            </a:extLst>
          </p:cNvPr>
          <p:cNvSpPr txBox="1"/>
          <p:nvPr/>
        </p:nvSpPr>
        <p:spPr>
          <a:xfrm>
            <a:off x="611559" y="1412775"/>
            <a:ext cx="8358881" cy="335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sz="175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Modalità di esercizio dell’opzione in caso di </a:t>
            </a:r>
            <a:r>
              <a:rPr lang="it-IT" sz="175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Sismabonus al 110%</a:t>
            </a:r>
            <a:endParaRPr lang="it-IT" sz="175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Segnaposto numero diapositiva 4"/>
          <p:cNvSpPr txBox="1">
            <a:spLocks/>
          </p:cNvSpPr>
          <p:nvPr/>
        </p:nvSpPr>
        <p:spPr>
          <a:xfrm>
            <a:off x="8676456" y="6565900"/>
            <a:ext cx="587970" cy="288627"/>
          </a:xfrm>
          <a:prstGeom prst="rect">
            <a:avLst/>
          </a:prstGeom>
          <a:ln/>
        </p:spPr>
        <p:txBody>
          <a:bodyPr/>
          <a:lstStyle>
            <a:defPPr>
              <a:defRPr lang="it-IT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45</a:t>
            </a:fld>
            <a:endParaRPr lang="it-IT" sz="1000" i="1" dirty="0"/>
          </a:p>
        </p:txBody>
      </p:sp>
      <p:sp>
        <p:nvSpPr>
          <p:cNvPr id="2" name="Callout con freccia in giù 1"/>
          <p:cNvSpPr/>
          <p:nvPr/>
        </p:nvSpPr>
        <p:spPr>
          <a:xfrm>
            <a:off x="755576" y="1844824"/>
            <a:ext cx="8128426" cy="1224136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>
                <a:solidFill>
                  <a:schemeClr val="tx1"/>
                </a:solidFill>
              </a:rPr>
              <a:t>Tecnico abilitato</a:t>
            </a:r>
          </a:p>
          <a:p>
            <a:pPr algn="ctr"/>
            <a:endParaRPr lang="it-IT" dirty="0"/>
          </a:p>
        </p:txBody>
      </p:sp>
      <p:grpSp>
        <p:nvGrpSpPr>
          <p:cNvPr id="8" name="Gruppo 7"/>
          <p:cNvGrpSpPr/>
          <p:nvPr/>
        </p:nvGrpSpPr>
        <p:grpSpPr>
          <a:xfrm>
            <a:off x="755576" y="2204864"/>
            <a:ext cx="8128426" cy="504056"/>
            <a:chOff x="220698" y="431592"/>
            <a:chExt cx="7936361" cy="507248"/>
          </a:xfrm>
        </p:grpSpPr>
        <p:sp>
          <p:nvSpPr>
            <p:cNvPr id="9" name="Rettangolo 8"/>
            <p:cNvSpPr/>
            <p:nvPr/>
          </p:nvSpPr>
          <p:spPr>
            <a:xfrm>
              <a:off x="238314" y="504056"/>
              <a:ext cx="7918745" cy="434784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ttangolo 12"/>
            <p:cNvSpPr/>
            <p:nvPr/>
          </p:nvSpPr>
          <p:spPr>
            <a:xfrm>
              <a:off x="220698" y="431592"/>
              <a:ext cx="7936361" cy="5072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17780" rIns="99568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kern="1200" dirty="0" smtClean="0"/>
                <a:t>Assevera gli interventi e la congruità dei costi e attribuisce il codice identificativo</a:t>
              </a:r>
              <a:endParaRPr lang="it-IT" sz="1200" kern="1200" dirty="0"/>
            </a:p>
          </p:txBody>
        </p:sp>
      </p:grpSp>
      <p:sp>
        <p:nvSpPr>
          <p:cNvPr id="18" name="Callout con freccia in giù 17"/>
          <p:cNvSpPr/>
          <p:nvPr/>
        </p:nvSpPr>
        <p:spPr>
          <a:xfrm>
            <a:off x="821294" y="3068960"/>
            <a:ext cx="8128426" cy="1218716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 smtClean="0">
                <a:solidFill>
                  <a:schemeClr val="tx1"/>
                </a:solidFill>
              </a:rPr>
              <a:t>Intermediario che appone il visto di conformità</a:t>
            </a:r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21" name="Rettangolo 20"/>
          <p:cNvSpPr/>
          <p:nvPr/>
        </p:nvSpPr>
        <p:spPr>
          <a:xfrm>
            <a:off x="755576" y="3969060"/>
            <a:ext cx="7998841" cy="50405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 dirty="0"/>
          </a:p>
        </p:txBody>
      </p:sp>
      <p:sp>
        <p:nvSpPr>
          <p:cNvPr id="22" name="Rettangolo 21"/>
          <p:cNvSpPr/>
          <p:nvPr/>
        </p:nvSpPr>
        <p:spPr>
          <a:xfrm>
            <a:off x="832143" y="3513460"/>
            <a:ext cx="8117577" cy="455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kern="1200" dirty="0" smtClean="0"/>
              <a:t>Verifica la presenza delle asseverazioni e delle attestazioni rilasciate dal tecnico abilitato</a:t>
            </a:r>
            <a:endParaRPr lang="it-IT" sz="1200" kern="1200" dirty="0"/>
          </a:p>
        </p:txBody>
      </p:sp>
      <p:sp>
        <p:nvSpPr>
          <p:cNvPr id="23" name="Callout con freccia in giù 22"/>
          <p:cNvSpPr/>
          <p:nvPr/>
        </p:nvSpPr>
        <p:spPr>
          <a:xfrm>
            <a:off x="791579" y="4287676"/>
            <a:ext cx="8178862" cy="1229556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it-IT" sz="1400" b="1" dirty="0" smtClean="0">
                <a:solidFill>
                  <a:schemeClr val="tx1"/>
                </a:solidFill>
              </a:rPr>
              <a:t>Il beneficiario </a:t>
            </a:r>
            <a:r>
              <a:rPr lang="it-IT" sz="1400" b="1" dirty="0">
                <a:solidFill>
                  <a:schemeClr val="tx1"/>
                </a:solidFill>
              </a:rPr>
              <a:t>(o l’intermediario incaricato o l’amministratore)</a:t>
            </a:r>
          </a:p>
          <a:p>
            <a:pPr algn="ctr"/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24" name="Rettangolo 23"/>
          <p:cNvSpPr/>
          <p:nvPr/>
        </p:nvSpPr>
        <p:spPr>
          <a:xfrm>
            <a:off x="791579" y="4653136"/>
            <a:ext cx="8158141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Aft>
                <a:spcPct val="35000"/>
              </a:spcAft>
            </a:pPr>
            <a:r>
              <a:rPr lang="it-IT" sz="1200" dirty="0"/>
              <a:t>Invia </a:t>
            </a:r>
            <a:r>
              <a:rPr lang="it-IT" sz="1200" dirty="0" err="1"/>
              <a:t>all’AdE</a:t>
            </a:r>
            <a:r>
              <a:rPr lang="it-IT" sz="1200" dirty="0"/>
              <a:t> la comunicazione per l’opzione di cessione o sconto</a:t>
            </a:r>
          </a:p>
        </p:txBody>
      </p:sp>
      <p:sp>
        <p:nvSpPr>
          <p:cNvPr id="25" name="Callout con freccia in giù 24"/>
          <p:cNvSpPr/>
          <p:nvPr/>
        </p:nvSpPr>
        <p:spPr>
          <a:xfrm>
            <a:off x="791579" y="5511812"/>
            <a:ext cx="8218435" cy="1229556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it-IT" sz="1400" b="1" dirty="0" err="1" smtClean="0">
                <a:solidFill>
                  <a:schemeClr val="tx1"/>
                </a:solidFill>
              </a:rPr>
              <a:t>L’AdE</a:t>
            </a:r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sz="1400" b="1" dirty="0">
              <a:solidFill>
                <a:schemeClr val="tx1"/>
              </a:solidFill>
            </a:endParaRPr>
          </a:p>
          <a:p>
            <a:pPr algn="ctr"/>
            <a:endParaRPr lang="it-IT" dirty="0"/>
          </a:p>
        </p:txBody>
      </p:sp>
      <p:sp>
        <p:nvSpPr>
          <p:cNvPr id="26" name="Rettangolo 25"/>
          <p:cNvSpPr/>
          <p:nvPr/>
        </p:nvSpPr>
        <p:spPr>
          <a:xfrm>
            <a:off x="791579" y="5805263"/>
            <a:ext cx="8244917" cy="54644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99568" bIns="17780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</a:pPr>
            <a:endParaRPr lang="it-IT" sz="1200" dirty="0" smtClean="0"/>
          </a:p>
          <a:p>
            <a:pPr algn="ctr" defTabSz="622300">
              <a:lnSpc>
                <a:spcPct val="90000"/>
              </a:lnSpc>
              <a:spcAft>
                <a:spcPct val="35000"/>
              </a:spcAft>
            </a:pPr>
            <a:r>
              <a:rPr lang="it-IT" sz="1200" dirty="0" smtClean="0"/>
              <a:t>rilascia </a:t>
            </a:r>
            <a:r>
              <a:rPr lang="it-IT" sz="1200" dirty="0"/>
              <a:t>una ricevuta che attesta la presa in carico o lo scarto, entro 5 giorni dall’invio della «comunicazione» e a partire dal g. 10 del mese successivo rende disponibile il credito nel cassetto fiscale del cessionario</a:t>
            </a:r>
          </a:p>
          <a:p>
            <a:pPr lvl="0" algn="ctr" defTabSz="622300">
              <a:lnSpc>
                <a:spcPct val="90000"/>
              </a:lnSpc>
              <a:spcAft>
                <a:spcPct val="35000"/>
              </a:spcAft>
            </a:pPr>
            <a:endParaRPr lang="it-IT" sz="1200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4000696" y="6351711"/>
            <a:ext cx="18002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867188825"/>
      </p:ext>
    </p:extLst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ccia in giù 2"/>
          <p:cNvSpPr/>
          <p:nvPr/>
        </p:nvSpPr>
        <p:spPr>
          <a:xfrm>
            <a:off x="4211960" y="2348880"/>
            <a:ext cx="864096" cy="652427"/>
          </a:xfrm>
          <a:prstGeom prst="downArrow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Segnaposto numero diapositiva 4"/>
          <p:cNvSpPr>
            <a:spLocks noGrp="1"/>
          </p:cNvSpPr>
          <p:nvPr>
            <p:ph type="sldNum" sz="quarter" idx="11"/>
          </p:nvPr>
        </p:nvSpPr>
        <p:spPr>
          <a:xfrm>
            <a:off x="8504869" y="6493170"/>
            <a:ext cx="587970" cy="288627"/>
          </a:xfrm>
        </p:spPr>
        <p:txBody>
          <a:bodyPr/>
          <a:lstStyle/>
          <a:p>
            <a:pPr>
              <a:defRPr/>
            </a:pPr>
            <a:fld id="{8B21DDC1-0B82-4D1D-BE47-41B14B2917C7}" type="slidenum">
              <a:rPr lang="it-IT" sz="1000" i="1" smtClean="0"/>
              <a:pPr>
                <a:defRPr/>
              </a:pPr>
              <a:t>46</a:t>
            </a:fld>
            <a:endParaRPr lang="it-IT" sz="1000" i="1" dirty="0"/>
          </a:p>
        </p:txBody>
      </p:sp>
      <p:sp>
        <p:nvSpPr>
          <p:cNvPr id="9" name="Titolo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064822" cy="504056"/>
          </a:xfrm>
        </p:spPr>
        <p:txBody>
          <a:bodyPr/>
          <a:lstStyle/>
          <a:p>
            <a:pPr>
              <a:defRPr/>
            </a:pPr>
            <a:r>
              <a:rPr lang="it-IT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CESSIONE DEL CREDITO E SCONTO IN FATTURA</a:t>
            </a:r>
            <a:endParaRPr lang="it-IT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DB20522E-6826-7740-A7F7-B9DF65EC6293}"/>
              </a:ext>
            </a:extLst>
          </p:cNvPr>
          <p:cNvSpPr txBox="1"/>
          <p:nvPr/>
        </p:nvSpPr>
        <p:spPr>
          <a:xfrm>
            <a:off x="2229484" y="-314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i="1" kern="0" cap="small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j-ea"/>
                <a:cs typeface="+mj-cs"/>
              </a:rPr>
              <a:t>Legge 77/2020 - art. 121</a:t>
            </a:r>
            <a:endParaRPr lang="it-IT" sz="2000" b="1" i="1" kern="0" cap="small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BE19614B-305D-FE4B-B69A-61A725D70285}"/>
              </a:ext>
            </a:extLst>
          </p:cNvPr>
          <p:cNvSpPr txBox="1"/>
          <p:nvPr/>
        </p:nvSpPr>
        <p:spPr>
          <a:xfrm>
            <a:off x="755576" y="1580843"/>
            <a:ext cx="8064896" cy="335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  <a:buClr>
                <a:srgbClr val="FF0000"/>
              </a:buClr>
              <a:defRPr/>
            </a:pPr>
            <a:r>
              <a:rPr lang="it-IT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Modalità di utilizzo dei crediti </a:t>
            </a:r>
            <a:r>
              <a:rPr lang="it-IT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di imposta</a:t>
            </a:r>
            <a:endParaRPr lang="it-IT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899592" y="2108756"/>
            <a:ext cx="7776864" cy="30777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it-IT" sz="1400" b="1" dirty="0"/>
              <a:t>Il cessionario del credito o il fornitore che applica lo sconto</a:t>
            </a:r>
          </a:p>
        </p:txBody>
      </p:sp>
      <p:grpSp>
        <p:nvGrpSpPr>
          <p:cNvPr id="17" name="Gruppo 16"/>
          <p:cNvGrpSpPr/>
          <p:nvPr/>
        </p:nvGrpSpPr>
        <p:grpSpPr>
          <a:xfrm>
            <a:off x="899592" y="3040646"/>
            <a:ext cx="7776864" cy="532370"/>
            <a:chOff x="1211449" y="0"/>
            <a:chExt cx="4090769" cy="532370"/>
          </a:xfrm>
        </p:grpSpPr>
        <p:sp>
          <p:nvSpPr>
            <p:cNvPr id="18" name="Rettangolo 17"/>
            <p:cNvSpPr/>
            <p:nvPr/>
          </p:nvSpPr>
          <p:spPr>
            <a:xfrm>
              <a:off x="1211449" y="0"/>
              <a:ext cx="4090769" cy="53237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ettangolo 18"/>
            <p:cNvSpPr/>
            <p:nvPr/>
          </p:nvSpPr>
          <p:spPr>
            <a:xfrm>
              <a:off x="1211449" y="0"/>
              <a:ext cx="4090769" cy="5323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17780" rIns="99568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400" b="1" kern="1200" dirty="0" smtClean="0"/>
                <a:t>Conferma</a:t>
              </a:r>
              <a:r>
                <a:rPr lang="it-IT" sz="1400" kern="1200" dirty="0" smtClean="0"/>
                <a:t> </a:t>
              </a:r>
              <a:r>
                <a:rPr lang="it-IT" sz="1400" b="1" kern="1200" dirty="0" smtClean="0"/>
                <a:t>l’esercizio dell’opzione </a:t>
              </a:r>
              <a:r>
                <a:rPr lang="it-IT" sz="1400" kern="1200" dirty="0" smtClean="0"/>
                <a:t>tramite </a:t>
              </a:r>
              <a:r>
                <a:rPr lang="it-IT" sz="1400" b="1" kern="1200" dirty="0" smtClean="0"/>
                <a:t>accettazione</a:t>
              </a:r>
              <a:r>
                <a:rPr lang="it-IT" sz="1400" kern="1200" dirty="0" smtClean="0"/>
                <a:t> della cessione mediante </a:t>
              </a:r>
              <a:r>
                <a:rPr lang="it-IT" sz="1400" b="1" kern="1200" dirty="0" smtClean="0"/>
                <a:t>l’area riservata del sito internet dell’Ade</a:t>
              </a:r>
              <a:endParaRPr lang="it-IT" sz="1400" b="1" kern="1200" dirty="0"/>
            </a:p>
          </p:txBody>
        </p:sp>
      </p:grpSp>
      <p:sp>
        <p:nvSpPr>
          <p:cNvPr id="5" name="Rettangolo 4"/>
          <p:cNvSpPr/>
          <p:nvPr/>
        </p:nvSpPr>
        <p:spPr>
          <a:xfrm>
            <a:off x="899592" y="3771037"/>
            <a:ext cx="7776864" cy="13849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it-IT" sz="1400" dirty="0"/>
              <a:t>Dal </a:t>
            </a:r>
            <a:r>
              <a:rPr lang="it-IT" sz="1400" b="1" dirty="0"/>
              <a:t>10 del mese successivo </a:t>
            </a:r>
            <a:r>
              <a:rPr lang="it-IT" sz="1400" dirty="0"/>
              <a:t>alla corretta ricezione della comunicazione da parte dell’Ade (comprovata dalla </a:t>
            </a:r>
            <a:r>
              <a:rPr lang="it-IT" sz="1400" dirty="0" smtClean="0"/>
              <a:t>ricevuta) può utilizzare il credito di imposta:</a:t>
            </a:r>
          </a:p>
          <a:p>
            <a:pPr algn="ctr"/>
            <a:endParaRPr lang="it-IT" sz="1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 smtClean="0"/>
              <a:t>in </a:t>
            </a:r>
            <a:r>
              <a:rPr lang="it-IT" sz="1400" b="1" dirty="0" smtClean="0"/>
              <a:t>compensazione</a:t>
            </a:r>
            <a:r>
              <a:rPr lang="it-IT" sz="1400" dirty="0" smtClean="0"/>
              <a:t> con altre imposte/contributi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1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b="1" dirty="0" smtClean="0"/>
              <a:t>cedendolo</a:t>
            </a:r>
            <a:r>
              <a:rPr lang="it-IT" sz="1400" dirty="0" smtClean="0"/>
              <a:t> ad altri soggetti incluse banche e intermediari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3578586758"/>
      </p:ext>
    </p:extLst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sellaDiTesto 8"/>
          <p:cNvSpPr txBox="1">
            <a:spLocks noChangeArrowheads="1"/>
          </p:cNvSpPr>
          <p:nvPr/>
        </p:nvSpPr>
        <p:spPr bwMode="auto">
          <a:xfrm>
            <a:off x="4176886" y="3055630"/>
            <a:ext cx="45370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361950" eaLnBrk="1" hangingPunct="1">
              <a:spcBef>
                <a:spcPct val="0"/>
              </a:spcBef>
              <a:buFontTx/>
              <a:buNone/>
            </a:pPr>
            <a:r>
              <a:rPr lang="it-IT" altLang="it-IT" sz="18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GRAZIE PER </a:t>
            </a:r>
            <a:r>
              <a:rPr lang="it-IT" altLang="it-IT" sz="1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L’ATTENZIONE</a:t>
            </a:r>
            <a:endParaRPr lang="it-IT" altLang="it-IT" sz="18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7675" eaLnBrk="1" hangingPunct="1">
              <a:spcBef>
                <a:spcPct val="0"/>
              </a:spcBef>
              <a:buFontTx/>
              <a:buNone/>
            </a:pPr>
            <a:r>
              <a:rPr lang="it-IT" altLang="it-IT" sz="18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CHIARA MEZZETTI</a:t>
            </a:r>
            <a:endParaRPr lang="it-IT" altLang="it-IT" sz="18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7675" eaLnBrk="1" hangingPunct="1">
              <a:spcBef>
                <a:spcPct val="0"/>
              </a:spcBef>
              <a:buFontTx/>
              <a:buNone/>
            </a:pPr>
            <a:r>
              <a:rPr lang="it-IT" altLang="it-IT" sz="18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Fiscalità Edilizia ANCE</a:t>
            </a:r>
            <a:endParaRPr lang="it-IT" altLang="it-IT" sz="18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7675" eaLnBrk="1" hangingPunct="1">
              <a:spcBef>
                <a:spcPct val="0"/>
              </a:spcBef>
              <a:buFontTx/>
              <a:buNone/>
            </a:pPr>
            <a:endParaRPr lang="it-IT" altLang="it-IT" sz="18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7675" eaLnBrk="1" hangingPunct="1">
              <a:spcBef>
                <a:spcPct val="0"/>
              </a:spcBef>
              <a:buFontTx/>
              <a:buNone/>
            </a:pPr>
            <a:r>
              <a:rPr lang="it-IT" altLang="it-IT" sz="18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</a:t>
            </a:r>
            <a:r>
              <a:rPr lang="it-IT" altLang="it-IT" sz="18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it-IT" altLang="it-IT" sz="18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06.84567256 (291)</a:t>
            </a:r>
            <a:endParaRPr lang="it-IT" altLang="it-IT" sz="18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7675" eaLnBrk="1" hangingPunct="1">
              <a:spcBef>
                <a:spcPct val="0"/>
              </a:spcBef>
              <a:buFontTx/>
              <a:buNone/>
            </a:pPr>
            <a:r>
              <a:rPr lang="it-IT" altLang="it-IT" sz="18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 </a:t>
            </a:r>
            <a:r>
              <a:rPr lang="it-IT" altLang="it-IT" sz="18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mezzettic@ance.it</a:t>
            </a:r>
            <a:endParaRPr lang="it-IT" altLang="it-IT" sz="18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37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2017">
  <a:themeElements>
    <a:clrScheme name="Livello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ivello">
      <a:majorFont>
        <a:latin typeface="Arial Rounded MT Bol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ivello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vello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vello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Tema2017">
  <a:themeElements>
    <a:clrScheme name="Livello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ivello">
      <a:majorFont>
        <a:latin typeface="Arial Rounded MT Bol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ivello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vello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vello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46075</TotalTime>
  <Words>6827</Words>
  <Application>Microsoft Office PowerPoint</Application>
  <PresentationFormat>Presentazione su schermo (4:3)</PresentationFormat>
  <Paragraphs>649</Paragraphs>
  <Slides>47</Slides>
  <Notes>44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Titoli diapositive</vt:lpstr>
      </vt:variant>
      <vt:variant>
        <vt:i4>47</vt:i4>
      </vt:variant>
    </vt:vector>
  </HeadingPairs>
  <TitlesOfParts>
    <vt:vector size="52" baseType="lpstr">
      <vt:lpstr>Personalizza struttura</vt:lpstr>
      <vt:lpstr>Tema2017</vt:lpstr>
      <vt:lpstr>1_Personalizza struttura</vt:lpstr>
      <vt:lpstr>2_Personalizza struttura</vt:lpstr>
      <vt:lpstr>1_Tema2017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RIQUALIFICAZIONE ENERGETICA</vt:lpstr>
      <vt:lpstr>RIQUALIFICAZIONE ENERGETICA</vt:lpstr>
      <vt:lpstr>RIQUALIFICAZIONE ENERGETICA</vt:lpstr>
      <vt:lpstr>PREVENZIONE SISMICA</vt:lpstr>
      <vt:lpstr>PREVENZIONE SISMICA +  RIQUALIFICAZIONE ENERGETICA</vt:lpstr>
      <vt:lpstr>Bonus facciate</vt:lpstr>
      <vt:lpstr>Bonus facciate</vt:lpstr>
      <vt:lpstr>Bonus facciate</vt:lpstr>
      <vt:lpstr>Bonus facciate</vt:lpstr>
      <vt:lpstr>Bonus facciate</vt:lpstr>
      <vt:lpstr>UTILIZZO DEI BONUS</vt:lpstr>
      <vt:lpstr>CESSIONE DEL CREDITO E SCONTO IN FATTURA</vt:lpstr>
      <vt:lpstr>CESSIONE DEL CREDITO E SCONTO IN FATTURA</vt:lpstr>
      <vt:lpstr>CESSIONE DEL CREDITO E SCONTO IN FATTURA</vt:lpstr>
      <vt:lpstr>CESSIONE DEL CREDITO E SCONTO IN FATTURA</vt:lpstr>
      <vt:lpstr>CESSIONE DEL CREDITO E SCONTO IN FATTURA</vt:lpstr>
      <vt:lpstr>CESSIONE DEL CREDITO E SCONTO IN FATTURA</vt:lpstr>
      <vt:lpstr>Presentazione standard di PowerPoint</vt:lpstr>
    </vt:vector>
  </TitlesOfParts>
  <Company>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ANCE Fiscalità Edilizia</dc:creator>
  <cp:lastModifiedBy>Mezzetti Chiara</cp:lastModifiedBy>
  <cp:revision>2793</cp:revision>
  <cp:lastPrinted>2020-11-04T08:51:56Z</cp:lastPrinted>
  <dcterms:created xsi:type="dcterms:W3CDTF">2008-11-04T10:46:19Z</dcterms:created>
  <dcterms:modified xsi:type="dcterms:W3CDTF">2020-11-10T16:02:26Z</dcterms:modified>
</cp:coreProperties>
</file>