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Montserrat" pitchFamily="2" charset="0"/>
      <p:regular r:id="rId17"/>
      <p:bold r:id="rId18"/>
      <p:italic r:id="rId19"/>
      <p:boldItalic r:id="rId20"/>
    </p:embeddedFont>
    <p:embeddedFont>
      <p:font typeface="Montserrat Bold" pitchFamily="2" charset="0"/>
      <p:regular r:id="rId21"/>
      <p:bold r:id="rId22"/>
    </p:embeddedFont>
    <p:embeddedFont>
      <p:font typeface="Montserrat Bold Italics" panose="020B0604020202020204" charset="0"/>
      <p:regular r:id="rId23"/>
    </p:embeddedFont>
    <p:embeddedFont>
      <p:font typeface="Montserrat Italics" panose="020B0604020202020204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29" y="2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9E36E-90EC-480D-A6FA-29619557B806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17726-6FB9-4130-B6F6-4ACD02AB26C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233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17726-6FB9-4130-B6F6-4ACD02AB26C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19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417726-6FB9-4130-B6F6-4ACD02AB26C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231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sv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.jpeg"/><Relationship Id="rId7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19.jpe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5.jpeg"/><Relationship Id="rId7" Type="http://schemas.openxmlformats.org/officeDocument/2006/relationships/image" Target="../media/image23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6.png"/><Relationship Id="rId5" Type="http://schemas.openxmlformats.org/officeDocument/2006/relationships/image" Target="../media/image21.jpeg"/><Relationship Id="rId10" Type="http://schemas.openxmlformats.org/officeDocument/2006/relationships/image" Target="../media/image25.png"/><Relationship Id="rId4" Type="http://schemas.openxmlformats.org/officeDocument/2006/relationships/image" Target="../media/image1.jpe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7.png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.jpeg"/><Relationship Id="rId7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18" Type="http://schemas.openxmlformats.org/officeDocument/2006/relationships/image" Target="../media/image48.jpeg"/><Relationship Id="rId3" Type="http://schemas.openxmlformats.org/officeDocument/2006/relationships/image" Target="../media/image33.jpeg"/><Relationship Id="rId21" Type="http://schemas.openxmlformats.org/officeDocument/2006/relationships/image" Target="../media/image51.pn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17" Type="http://schemas.openxmlformats.org/officeDocument/2006/relationships/image" Target="../media/image47.jpeg"/><Relationship Id="rId25" Type="http://schemas.openxmlformats.org/officeDocument/2006/relationships/image" Target="../media/image3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6.jpeg"/><Relationship Id="rId20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24" Type="http://schemas.openxmlformats.org/officeDocument/2006/relationships/image" Target="../media/image1.jpeg"/><Relationship Id="rId5" Type="http://schemas.openxmlformats.org/officeDocument/2006/relationships/image" Target="../media/image35.jpeg"/><Relationship Id="rId15" Type="http://schemas.openxmlformats.org/officeDocument/2006/relationships/image" Target="../media/image45.png"/><Relationship Id="rId23" Type="http://schemas.openxmlformats.org/officeDocument/2006/relationships/image" Target="../media/image5.jpeg"/><Relationship Id="rId10" Type="http://schemas.openxmlformats.org/officeDocument/2006/relationships/image" Target="../media/image40.jpeg"/><Relationship Id="rId19" Type="http://schemas.openxmlformats.org/officeDocument/2006/relationships/image" Target="../media/image49.png"/><Relationship Id="rId4" Type="http://schemas.openxmlformats.org/officeDocument/2006/relationships/image" Target="../media/image34.jpeg"/><Relationship Id="rId9" Type="http://schemas.openxmlformats.org/officeDocument/2006/relationships/image" Target="../media/image39.jpeg"/><Relationship Id="rId14" Type="http://schemas.openxmlformats.org/officeDocument/2006/relationships/image" Target="../media/image44.jpeg"/><Relationship Id="rId22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G"/><Relationship Id="rId13" Type="http://schemas.openxmlformats.org/officeDocument/2006/relationships/image" Target="../media/image61.png"/><Relationship Id="rId3" Type="http://schemas.openxmlformats.org/officeDocument/2006/relationships/image" Target="../media/image53.png"/><Relationship Id="rId7" Type="http://schemas.openxmlformats.org/officeDocument/2006/relationships/image" Target="../media/image55.jp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11" Type="http://schemas.openxmlformats.org/officeDocument/2006/relationships/image" Target="../media/image59.png"/><Relationship Id="rId5" Type="http://schemas.openxmlformats.org/officeDocument/2006/relationships/image" Target="../media/image1.jpeg"/><Relationship Id="rId15" Type="http://schemas.openxmlformats.org/officeDocument/2006/relationships/image" Target="../media/image62.png"/><Relationship Id="rId10" Type="http://schemas.openxmlformats.org/officeDocument/2006/relationships/image" Target="../media/image58.jpeg"/><Relationship Id="rId4" Type="http://schemas.openxmlformats.org/officeDocument/2006/relationships/image" Target="../media/image5.jpeg"/><Relationship Id="rId9" Type="http://schemas.openxmlformats.org/officeDocument/2006/relationships/image" Target="../media/image57.png"/><Relationship Id="rId1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svg"/><Relationship Id="rId4" Type="http://schemas.openxmlformats.org/officeDocument/2006/relationships/image" Target="../media/image6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435567" y="577936"/>
            <a:ext cx="4570331" cy="703913"/>
          </a:xfrm>
          <a:custGeom>
            <a:avLst/>
            <a:gdLst/>
            <a:ahLst/>
            <a:cxnLst/>
            <a:rect l="l" t="t" r="r" b="b"/>
            <a:pathLst>
              <a:path w="4570331" h="703913">
                <a:moveTo>
                  <a:pt x="0" y="0"/>
                </a:moveTo>
                <a:lnTo>
                  <a:pt x="4570331" y="0"/>
                </a:lnTo>
                <a:lnTo>
                  <a:pt x="4570331" y="703913"/>
                </a:lnTo>
                <a:lnTo>
                  <a:pt x="0" y="7039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10472506" y="-815854"/>
            <a:ext cx="11534965" cy="11534919"/>
            <a:chOff x="0" y="0"/>
            <a:chExt cx="6350000" cy="63499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136" r="-25136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5" name="Freeform 5"/>
          <p:cNvSpPr/>
          <p:nvPr/>
        </p:nvSpPr>
        <p:spPr>
          <a:xfrm rot="-5400000">
            <a:off x="154305" y="63265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Freeform 6"/>
          <p:cNvSpPr/>
          <p:nvPr/>
        </p:nvSpPr>
        <p:spPr>
          <a:xfrm>
            <a:off x="299591" y="328886"/>
            <a:ext cx="6994226" cy="952963"/>
          </a:xfrm>
          <a:custGeom>
            <a:avLst/>
            <a:gdLst/>
            <a:ahLst/>
            <a:cxnLst/>
            <a:rect l="l" t="t" r="r" b="b"/>
            <a:pathLst>
              <a:path w="6994226" h="952963">
                <a:moveTo>
                  <a:pt x="0" y="0"/>
                </a:moveTo>
                <a:lnTo>
                  <a:pt x="6994226" y="0"/>
                </a:lnTo>
                <a:lnTo>
                  <a:pt x="6994226" y="952963"/>
                </a:lnTo>
                <a:lnTo>
                  <a:pt x="0" y="9529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950541" y="4818255"/>
            <a:ext cx="6888731" cy="22377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80"/>
              </a:lnSpc>
            </a:pPr>
            <a:r>
              <a:rPr lang="en-US" sz="72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AZERBAIGIAN</a:t>
            </a:r>
          </a:p>
          <a:p>
            <a:pPr algn="l">
              <a:lnSpc>
                <a:spcPts val="7840"/>
              </a:lnSpc>
            </a:pPr>
            <a:r>
              <a:rPr lang="en-US" sz="5600" b="1" i="1" dirty="0">
                <a:solidFill>
                  <a:srgbClr val="BE2525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DOING BUSINESS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66800" y="2131042"/>
            <a:ext cx="8472537" cy="1877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 b="1" dirty="0">
                <a:solidFill>
                  <a:srgbClr val="BE2525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CONFINDUSTRIA </a:t>
            </a:r>
            <a:r>
              <a:rPr lang="it-IT" sz="3600" b="1" dirty="0">
                <a:solidFill>
                  <a:srgbClr val="C00000"/>
                </a:solidFill>
                <a:latin typeface="Montserrat" panose="00000500000000000000" pitchFamily="50" charset="0"/>
              </a:rPr>
              <a:t>TOSCANA CENTRO E COSTA</a:t>
            </a:r>
            <a:r>
              <a:rPr lang="en-US" sz="3600" b="1" dirty="0">
                <a:solidFill>
                  <a:srgbClr val="C00000"/>
                </a:solidFill>
                <a:latin typeface="Montserrat" panose="00000500000000000000" pitchFamily="50" charset="0"/>
                <a:ea typeface="Montserrat Bold"/>
                <a:cs typeface="Montserrat Bold"/>
                <a:sym typeface="Montserrat Bold"/>
              </a:rPr>
              <a:t> </a:t>
            </a:r>
          </a:p>
          <a:p>
            <a:pPr algn="ctr">
              <a:lnSpc>
                <a:spcPts val="5039"/>
              </a:lnSpc>
            </a:pPr>
            <a:r>
              <a:rPr lang="en-US" sz="3599" b="1" dirty="0">
                <a:solidFill>
                  <a:srgbClr val="BE2525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Firenze, </a:t>
            </a:r>
            <a:r>
              <a:rPr lang="en-US" sz="3399" b="1" dirty="0">
                <a:solidFill>
                  <a:srgbClr val="BE2525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12 Maggio 2026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950541" y="7607614"/>
            <a:ext cx="5342948" cy="551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19"/>
              </a:lnSpc>
              <a:spcBef>
                <a:spcPct val="0"/>
              </a:spcBef>
            </a:pPr>
            <a:r>
              <a:rPr lang="en-US" sz="3599" b="1" i="1" dirty="0">
                <a:solidFill>
                  <a:srgbClr val="1D1D1F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Avv. Manuela Traldi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66124" y="220390"/>
            <a:ext cx="2516914" cy="1258457"/>
          </a:xfrm>
          <a:custGeom>
            <a:avLst/>
            <a:gdLst/>
            <a:ahLst/>
            <a:cxnLst/>
            <a:rect l="l" t="t" r="r" b="b"/>
            <a:pathLst>
              <a:path w="2516914" h="1258457">
                <a:moveTo>
                  <a:pt x="0" y="0"/>
                </a:moveTo>
                <a:lnTo>
                  <a:pt x="2516915" y="0"/>
                </a:lnTo>
                <a:lnTo>
                  <a:pt x="2516915" y="1258457"/>
                </a:lnTo>
                <a:lnTo>
                  <a:pt x="0" y="12584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3190706" y="595509"/>
            <a:ext cx="3289854" cy="508219"/>
          </a:xfrm>
          <a:custGeom>
            <a:avLst/>
            <a:gdLst/>
            <a:ahLst/>
            <a:cxnLst/>
            <a:rect l="l" t="t" r="r" b="b"/>
            <a:pathLst>
              <a:path w="3289854" h="508219">
                <a:moveTo>
                  <a:pt x="0" y="0"/>
                </a:moveTo>
                <a:lnTo>
                  <a:pt x="3289853" y="0"/>
                </a:lnTo>
                <a:lnTo>
                  <a:pt x="3289853" y="508219"/>
                </a:lnTo>
                <a:lnTo>
                  <a:pt x="0" y="50821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" name="Freeform 4"/>
          <p:cNvSpPr>
            <a:spLocks noChangeAspect="1"/>
          </p:cNvSpPr>
          <p:nvPr/>
        </p:nvSpPr>
        <p:spPr>
          <a:xfrm>
            <a:off x="12458670" y="2394257"/>
            <a:ext cx="4297754" cy="3223316"/>
          </a:xfrm>
          <a:custGeom>
            <a:avLst/>
            <a:gdLst/>
            <a:ahLst/>
            <a:cxnLst/>
            <a:rect l="l" t="t" r="r" b="b"/>
            <a:pathLst>
              <a:path w="5440195" h="4080146">
                <a:moveTo>
                  <a:pt x="0" y="0"/>
                </a:moveTo>
                <a:lnTo>
                  <a:pt x="5440196" y="0"/>
                </a:lnTo>
                <a:lnTo>
                  <a:pt x="5440196" y="4080146"/>
                </a:lnTo>
                <a:lnTo>
                  <a:pt x="0" y="40801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" name="TextBox 5"/>
          <p:cNvSpPr txBox="1"/>
          <p:nvPr/>
        </p:nvSpPr>
        <p:spPr>
          <a:xfrm>
            <a:off x="1379374" y="3397847"/>
            <a:ext cx="9690210" cy="5697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01"/>
              </a:lnSpc>
            </a:pPr>
            <a:endParaRPr/>
          </a:p>
          <a:p>
            <a:pPr marL="691133" lvl="1" indent="-345567" algn="l">
              <a:lnSpc>
                <a:spcPts val="4801"/>
              </a:lnSpc>
              <a:buFont typeface="Arial"/>
              <a:buChar char="•"/>
            </a:pPr>
            <a:r>
              <a:rPr lang="en-US" sz="320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Snodo tra Europa, Asia Centrale e Medio Oriente</a:t>
            </a:r>
          </a:p>
          <a:p>
            <a:pPr marL="691133" lvl="1" indent="-345567" algn="l">
              <a:lnSpc>
                <a:spcPts val="4801"/>
              </a:lnSpc>
              <a:buFont typeface="Arial"/>
              <a:buChar char="•"/>
            </a:pPr>
            <a:r>
              <a:rPr lang="en-US" sz="320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Hub energetico e logistico internazionale</a:t>
            </a:r>
          </a:p>
          <a:p>
            <a:pPr marL="691133" lvl="1" indent="-345567" algn="l">
              <a:lnSpc>
                <a:spcPts val="4801"/>
              </a:lnSpc>
              <a:buFont typeface="Arial"/>
              <a:buChar char="•"/>
            </a:pPr>
            <a:r>
              <a:rPr lang="en-US" sz="320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Stabilità politica ed economica</a:t>
            </a:r>
          </a:p>
          <a:p>
            <a:pPr marL="691133" lvl="1" indent="-345567" algn="l">
              <a:lnSpc>
                <a:spcPts val="4801"/>
              </a:lnSpc>
              <a:buFont typeface="Arial"/>
              <a:buChar char="•"/>
            </a:pPr>
            <a:r>
              <a:rPr lang="en-US" sz="320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Politiche pro-investimenti e diversificazione economica</a:t>
            </a:r>
          </a:p>
          <a:p>
            <a:pPr marL="691133" lvl="1" indent="-345567" algn="l">
              <a:lnSpc>
                <a:spcPts val="4801"/>
              </a:lnSpc>
              <a:buFont typeface="Arial"/>
              <a:buChar char="•"/>
            </a:pPr>
            <a:r>
              <a:rPr lang="en-US" sz="320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Piattaforma di interesse per investimenti industriali e partenariati pubblico-privati</a:t>
            </a:r>
          </a:p>
          <a:p>
            <a:pPr algn="l">
              <a:lnSpc>
                <a:spcPts val="3301"/>
              </a:lnSpc>
            </a:pPr>
            <a:endParaRPr lang="en-US" sz="3201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" name="Freeform 6"/>
          <p:cNvSpPr/>
          <p:nvPr/>
        </p:nvSpPr>
        <p:spPr>
          <a:xfrm rot="-5400000">
            <a:off x="-6024" y="63265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379374" y="2255988"/>
            <a:ext cx="11596847" cy="646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AZERBAIGIAN: CONTESTO STRATEGICO</a:t>
            </a:r>
          </a:p>
        </p:txBody>
      </p:sp>
      <p:sp>
        <p:nvSpPr>
          <p:cNvPr id="8" name="Freeform 8"/>
          <p:cNvSpPr/>
          <p:nvPr/>
        </p:nvSpPr>
        <p:spPr>
          <a:xfrm rot="5400000">
            <a:off x="14519612" y="-17716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CAC61D90-7F22-DB16-C3ED-4AA24FF00D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91096" y="5755842"/>
            <a:ext cx="4306253" cy="37451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66124" y="220390"/>
            <a:ext cx="2516914" cy="1258457"/>
          </a:xfrm>
          <a:custGeom>
            <a:avLst/>
            <a:gdLst/>
            <a:ahLst/>
            <a:cxnLst/>
            <a:rect l="l" t="t" r="r" b="b"/>
            <a:pathLst>
              <a:path w="2516914" h="1258457">
                <a:moveTo>
                  <a:pt x="0" y="0"/>
                </a:moveTo>
                <a:lnTo>
                  <a:pt x="2516915" y="0"/>
                </a:lnTo>
                <a:lnTo>
                  <a:pt x="2516915" y="1258457"/>
                </a:lnTo>
                <a:lnTo>
                  <a:pt x="0" y="12584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3190706" y="595509"/>
            <a:ext cx="3289854" cy="508219"/>
          </a:xfrm>
          <a:custGeom>
            <a:avLst/>
            <a:gdLst/>
            <a:ahLst/>
            <a:cxnLst/>
            <a:rect l="l" t="t" r="r" b="b"/>
            <a:pathLst>
              <a:path w="3289854" h="508219">
                <a:moveTo>
                  <a:pt x="0" y="0"/>
                </a:moveTo>
                <a:lnTo>
                  <a:pt x="3289853" y="0"/>
                </a:lnTo>
                <a:lnTo>
                  <a:pt x="3289853" y="508219"/>
                </a:lnTo>
                <a:lnTo>
                  <a:pt x="0" y="50821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" name="Freeform 4"/>
          <p:cNvSpPr/>
          <p:nvPr/>
        </p:nvSpPr>
        <p:spPr>
          <a:xfrm rot="-10800000">
            <a:off x="-2737389" y="6172200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" name="Freeform 5"/>
          <p:cNvSpPr/>
          <p:nvPr/>
        </p:nvSpPr>
        <p:spPr>
          <a:xfrm rot="5400000">
            <a:off x="14519612" y="-17716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Freeform 6"/>
          <p:cNvSpPr/>
          <p:nvPr/>
        </p:nvSpPr>
        <p:spPr>
          <a:xfrm>
            <a:off x="13813230" y="1401818"/>
            <a:ext cx="2911480" cy="1455740"/>
          </a:xfrm>
          <a:custGeom>
            <a:avLst/>
            <a:gdLst/>
            <a:ahLst/>
            <a:cxnLst/>
            <a:rect l="l" t="t" r="r" b="b"/>
            <a:pathLst>
              <a:path w="2911480" h="1455740">
                <a:moveTo>
                  <a:pt x="0" y="0"/>
                </a:moveTo>
                <a:lnTo>
                  <a:pt x="2911480" y="0"/>
                </a:lnTo>
                <a:lnTo>
                  <a:pt x="2911480" y="1455740"/>
                </a:lnTo>
                <a:lnTo>
                  <a:pt x="0" y="14557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TextBox 7"/>
          <p:cNvSpPr txBox="1"/>
          <p:nvPr/>
        </p:nvSpPr>
        <p:spPr>
          <a:xfrm>
            <a:off x="1298374" y="2053488"/>
            <a:ext cx="11596847" cy="646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AZERBAIGIAN: QUADRO MACROECONOMICO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68801" y="3148822"/>
            <a:ext cx="5771342" cy="5951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1572" lvl="1" indent="-275786" algn="l">
              <a:lnSpc>
                <a:spcPts val="3576"/>
              </a:lnSpc>
              <a:buFont typeface="Arial"/>
              <a:buChar char="•"/>
            </a:pP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Quadro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macroeconomico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stabile</a:t>
            </a:r>
          </a:p>
          <a:p>
            <a:pPr algn="l">
              <a:lnSpc>
                <a:spcPts val="1277"/>
              </a:lnSpc>
            </a:pPr>
            <a:endParaRPr lang="en-US" sz="2450" dirty="0">
              <a:solidFill>
                <a:srgbClr val="1D1D1F"/>
              </a:solidFill>
              <a:latin typeface="Montserrat" pitchFamily="2" charset="0"/>
              <a:ea typeface="Open Sans"/>
              <a:cs typeface="Open Sans"/>
              <a:sym typeface="Open Sans"/>
            </a:endParaRPr>
          </a:p>
          <a:p>
            <a:pPr marL="551572" lvl="1" indent="-275786" algn="l">
              <a:lnSpc>
                <a:spcPts val="3576"/>
              </a:lnSpc>
              <a:buFont typeface="Arial"/>
              <a:buChar char="•"/>
            </a:pP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Crescita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del PIL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intorno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al 3%</a:t>
            </a:r>
          </a:p>
          <a:p>
            <a:pPr algn="l">
              <a:lnSpc>
                <a:spcPts val="1277"/>
              </a:lnSpc>
            </a:pPr>
            <a:endParaRPr lang="en-US" sz="2450" dirty="0">
              <a:solidFill>
                <a:srgbClr val="1D1D1F"/>
              </a:solidFill>
              <a:latin typeface="Montserrat" pitchFamily="2" charset="0"/>
              <a:ea typeface="Open Sans"/>
              <a:cs typeface="Open Sans"/>
              <a:sym typeface="Open Sans"/>
            </a:endParaRPr>
          </a:p>
          <a:p>
            <a:pPr marL="551572" lvl="1" indent="-275786" algn="l">
              <a:lnSpc>
                <a:spcPts val="3576"/>
              </a:lnSpc>
              <a:buFont typeface="Arial"/>
              <a:buChar char="•"/>
            </a:pP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Livello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di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inflazione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moderato</a:t>
            </a:r>
          </a:p>
          <a:p>
            <a:pPr algn="l">
              <a:lnSpc>
                <a:spcPts val="1277"/>
              </a:lnSpc>
            </a:pPr>
            <a:endParaRPr lang="en-US" sz="2450" dirty="0">
              <a:solidFill>
                <a:srgbClr val="1D1D1F"/>
              </a:solidFill>
              <a:latin typeface="Montserrat" pitchFamily="2" charset="0"/>
              <a:ea typeface="Open Sans"/>
              <a:cs typeface="Open Sans"/>
              <a:sym typeface="Open Sans"/>
            </a:endParaRPr>
          </a:p>
          <a:p>
            <a:pPr marL="551572" lvl="1" indent="-275786" algn="l">
              <a:lnSpc>
                <a:spcPts val="3065"/>
              </a:lnSpc>
              <a:buFont typeface="Arial"/>
              <a:buChar char="•"/>
            </a:pP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Economia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trainata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dal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settore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energetico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e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progressivo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sviluppo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dei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comparti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non-oil, in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particolare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industria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e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servizi</a:t>
            </a:r>
            <a:endParaRPr lang="en-US" sz="2450" dirty="0">
              <a:solidFill>
                <a:srgbClr val="1D1D1F"/>
              </a:solidFill>
              <a:latin typeface="Montserrat" pitchFamily="2" charset="0"/>
              <a:ea typeface="Open Sans"/>
              <a:cs typeface="Open Sans"/>
              <a:sym typeface="Open Sans"/>
            </a:endParaRPr>
          </a:p>
          <a:p>
            <a:pPr algn="l">
              <a:lnSpc>
                <a:spcPts val="1277"/>
              </a:lnSpc>
            </a:pPr>
            <a:endParaRPr lang="en-US" sz="2450" dirty="0">
              <a:solidFill>
                <a:srgbClr val="1D1D1F"/>
              </a:solidFill>
              <a:latin typeface="Montserrat" pitchFamily="2" charset="0"/>
              <a:ea typeface="Open Sans"/>
              <a:cs typeface="Open Sans"/>
              <a:sym typeface="Open Sans"/>
            </a:endParaRPr>
          </a:p>
          <a:p>
            <a:pPr marL="551572" lvl="1" indent="-275786" algn="l">
              <a:lnSpc>
                <a:spcPts val="3065"/>
              </a:lnSpc>
              <a:buFont typeface="Arial"/>
              <a:buChar char="•"/>
            </a:pP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Elevata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apertura al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commercio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internazionale</a:t>
            </a:r>
            <a:endParaRPr lang="en-US" sz="2450" dirty="0">
              <a:solidFill>
                <a:srgbClr val="1D1D1F"/>
              </a:solidFill>
              <a:latin typeface="Montserrat" pitchFamily="2" charset="0"/>
              <a:ea typeface="Open Sans"/>
              <a:cs typeface="Open Sans"/>
              <a:sym typeface="Open Sans"/>
            </a:endParaRPr>
          </a:p>
          <a:p>
            <a:pPr algn="l">
              <a:lnSpc>
                <a:spcPts val="1277"/>
              </a:lnSpc>
            </a:pPr>
            <a:endParaRPr lang="en-US" sz="2450" dirty="0">
              <a:solidFill>
                <a:srgbClr val="1D1D1F"/>
              </a:solidFill>
              <a:latin typeface="Montserrat" pitchFamily="2" charset="0"/>
              <a:ea typeface="Open Sans"/>
              <a:cs typeface="Open Sans"/>
              <a:sym typeface="Open Sans"/>
            </a:endParaRPr>
          </a:p>
          <a:p>
            <a:pPr marL="551572" lvl="1" indent="-275786" algn="l">
              <a:lnSpc>
                <a:spcPts val="3576"/>
              </a:lnSpc>
              <a:buFont typeface="Arial"/>
              <a:buChar char="•"/>
            </a:pP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Fondamentali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di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finanza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pubblica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</a:t>
            </a:r>
            <a:r>
              <a:rPr lang="en-US" sz="2450" dirty="0" err="1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complessivamente</a:t>
            </a:r>
            <a:r>
              <a:rPr lang="en-US" sz="2450" dirty="0">
                <a:solidFill>
                  <a:srgbClr val="1D1D1F"/>
                </a:solidFill>
                <a:latin typeface="Montserrat" pitchFamily="2" charset="0"/>
                <a:ea typeface="Open Sans"/>
                <a:cs typeface="Open Sans"/>
                <a:sym typeface="Open Sans"/>
              </a:rPr>
              <a:t> solidi</a:t>
            </a:r>
          </a:p>
        </p:txBody>
      </p:sp>
      <p:graphicFrame>
        <p:nvGraphicFramePr>
          <p:cNvPr id="9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727978"/>
              </p:ext>
            </p:extLst>
          </p:nvPr>
        </p:nvGraphicFramePr>
        <p:xfrm>
          <a:off x="7319914" y="3009900"/>
          <a:ext cx="9818322" cy="6797184"/>
        </p:xfrm>
        <a:graphic>
          <a:graphicData uri="http://schemas.openxmlformats.org/drawingml/2006/table">
            <a:tbl>
              <a:tblPr/>
              <a:tblGrid>
                <a:gridCol w="3272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72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27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414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 Bold"/>
                          <a:cs typeface="Montserrat Bold"/>
                          <a:sym typeface="Montserrat Bold"/>
                        </a:rPr>
                        <a:t>Indicatore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 Bold"/>
                          <a:cs typeface="Montserrat Bold"/>
                          <a:sym typeface="Montserrat Bold"/>
                        </a:rPr>
                        <a:t>Valore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 Bold"/>
                          <a:cs typeface="Montserrat Bold"/>
                          <a:sym typeface="Montserrat Bold"/>
                        </a:rPr>
                        <a:t>Nota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14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Popolazione</a:t>
                      </a:r>
                      <a:endParaRPr lang="en-US" sz="1100" dirty="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~10,3 milioni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Stima 2025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14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PIL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nominale</a:t>
                      </a:r>
                      <a:endParaRPr lang="en-US" sz="1100" dirty="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~76 miliardi USD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FMI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14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Crescita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 PIL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reale</a:t>
                      </a:r>
                      <a:endParaRPr lang="en-US" sz="1100" dirty="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~+3,0%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Stima 2025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528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PIL pro capite (nominale)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~7.300 USD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414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Inflazione media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~5,5%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Prezzi al consumo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1528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Struttura economica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Energia dominante; crescita non-oil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Industria e servizi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414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Commercio estero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~80% del PIL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Elevata apertura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15285"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Finanza pubblica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Debito e deficit contenuti</a:t>
                      </a:r>
                      <a:endParaRPr lang="en-US" sz="110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800"/>
                        </a:lnSpc>
                        <a:defRPr/>
                      </a:pP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Stabilità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Montserrat" pitchFamily="2" charset="0"/>
                          <a:ea typeface="Montserrat"/>
                          <a:cs typeface="Montserrat"/>
                          <a:sym typeface="Montserrat"/>
                        </a:rPr>
                        <a:t> macro</a:t>
                      </a:r>
                      <a:endParaRPr lang="en-US" sz="1100" dirty="0">
                        <a:latin typeface="Montserrat" pitchFamily="2" charset="0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0" name="TextBox 10"/>
          <p:cNvSpPr txBox="1"/>
          <p:nvPr/>
        </p:nvSpPr>
        <p:spPr>
          <a:xfrm>
            <a:off x="1723947" y="9386790"/>
            <a:ext cx="4461049" cy="540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i="1">
                <a:solidFill>
                  <a:srgbClr val="1D1D1F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(Dati e stime 2025 da FMI, Banca Mondiale </a:t>
            </a:r>
          </a:p>
          <a:p>
            <a:pPr algn="l">
              <a:lnSpc>
                <a:spcPts val="2240"/>
              </a:lnSpc>
            </a:pPr>
            <a:r>
              <a:rPr lang="en-US" sz="1600" i="1">
                <a:solidFill>
                  <a:srgbClr val="1D1D1F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e statistiche nazionali.)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9548896" y="1445848"/>
            <a:ext cx="2609472" cy="2609462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5649" r="-5649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2395691" y="597507"/>
            <a:ext cx="3771729" cy="3771714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136" r="-25136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28700" y="4552949"/>
            <a:ext cx="6633443" cy="4499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50"/>
              </a:lnSpc>
            </a:pPr>
            <a:r>
              <a:rPr lang="en-US" sz="27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Italia → Azerbaigian (export 2025)</a:t>
            </a:r>
          </a:p>
          <a:p>
            <a:pPr algn="l">
              <a:lnSpc>
                <a:spcPts val="4050"/>
              </a:lnSpc>
            </a:pP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Export Italia a </a:t>
            </a:r>
            <a:r>
              <a:rPr lang="en-US" sz="27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nov.</a:t>
            </a: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2025: ~400 </a:t>
            </a:r>
            <a:r>
              <a:rPr lang="en-US" sz="27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mln</a:t>
            </a: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€</a:t>
            </a:r>
          </a:p>
          <a:p>
            <a:pPr algn="l">
              <a:lnSpc>
                <a:spcPts val="4050"/>
              </a:lnSpc>
            </a:pP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Top </a:t>
            </a:r>
            <a:r>
              <a:rPr lang="en-US" sz="27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categorie</a:t>
            </a: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per </a:t>
            </a:r>
            <a:r>
              <a:rPr lang="en-US" sz="27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valore</a:t>
            </a: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e quota </a:t>
            </a:r>
            <a:r>
              <a:rPr lang="en-US" sz="27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sul</a:t>
            </a: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totale</a:t>
            </a:r>
            <a:r>
              <a:rPr lang="en-US" sz="27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:</a:t>
            </a:r>
          </a:p>
          <a:p>
            <a:pPr marL="582930" lvl="1" indent="-291465" algn="l">
              <a:lnSpc>
                <a:spcPts val="4050"/>
              </a:lnSpc>
              <a:buFont typeface="Arial"/>
              <a:buChar char="•"/>
            </a:pPr>
            <a:r>
              <a:rPr lang="en-US" sz="27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Meccanica</a:t>
            </a:r>
          </a:p>
          <a:p>
            <a:pPr marL="582930" lvl="1" indent="-291465" algn="l">
              <a:lnSpc>
                <a:spcPts val="4050"/>
              </a:lnSpc>
              <a:buFont typeface="Arial"/>
              <a:buChar char="•"/>
            </a:pPr>
            <a:r>
              <a:rPr lang="en-US" sz="27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Automotive</a:t>
            </a:r>
          </a:p>
          <a:p>
            <a:pPr marL="582930" lvl="1" indent="-291465" algn="l">
              <a:lnSpc>
                <a:spcPts val="4050"/>
              </a:lnSpc>
              <a:buFont typeface="Arial"/>
              <a:buChar char="•"/>
            </a:pPr>
            <a:r>
              <a:rPr lang="en-US" sz="27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Abbigliamento</a:t>
            </a:r>
            <a:endParaRPr lang="en-US" sz="27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82930" lvl="1" indent="-291465" algn="l">
              <a:lnSpc>
                <a:spcPts val="4050"/>
              </a:lnSpc>
              <a:buFont typeface="Arial"/>
              <a:buChar char="•"/>
            </a:pPr>
            <a:r>
              <a:rPr lang="en-US" sz="27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Apparecchi</a:t>
            </a:r>
            <a:r>
              <a:rPr lang="en-US" sz="27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7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elettrici</a:t>
            </a:r>
            <a:endParaRPr lang="en-US" sz="27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150"/>
              </a:lnSpc>
            </a:pPr>
            <a:endParaRPr lang="en-US" sz="27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59682" y="1639537"/>
            <a:ext cx="7578838" cy="1180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60"/>
              </a:lnSpc>
            </a:pPr>
            <a:r>
              <a:rPr lang="en-US" sz="3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INTERSCAMBIO</a:t>
            </a:r>
          </a:p>
          <a:p>
            <a:pPr algn="ctr">
              <a:lnSpc>
                <a:spcPts val="4760"/>
              </a:lnSpc>
            </a:pPr>
            <a:r>
              <a:rPr lang="en-US" sz="3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ITALIA–AZERBAIGIAN</a:t>
            </a:r>
          </a:p>
        </p:txBody>
      </p:sp>
      <p:sp>
        <p:nvSpPr>
          <p:cNvPr id="8" name="Freeform 8"/>
          <p:cNvSpPr/>
          <p:nvPr/>
        </p:nvSpPr>
        <p:spPr>
          <a:xfrm rot="-5400000">
            <a:off x="-6024" y="63265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9" name="TextBox 9"/>
          <p:cNvSpPr txBox="1"/>
          <p:nvPr/>
        </p:nvSpPr>
        <p:spPr>
          <a:xfrm>
            <a:off x="8139249" y="4581524"/>
            <a:ext cx="8946156" cy="42652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  <a:spcBef>
                <a:spcPct val="0"/>
              </a:spcBef>
            </a:pPr>
            <a:r>
              <a:rPr lang="en-US" sz="27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Azerbaigian → Italia (import Italia dal Paese, 2025)</a:t>
            </a:r>
          </a:p>
          <a:p>
            <a:pPr algn="l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Import Italia a nov. 2025: ~9,2 mld € </a:t>
            </a:r>
          </a:p>
          <a:p>
            <a:pPr algn="l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Fortissima concentrazione su energia:</a:t>
            </a:r>
          </a:p>
          <a:p>
            <a:pPr marL="582941" lvl="1" indent="-291471" algn="l">
              <a:lnSpc>
                <a:spcPts val="3780"/>
              </a:lnSpc>
              <a:buFont typeface="Arial"/>
              <a:buChar char="•"/>
            </a:pPr>
            <a:r>
              <a:rPr lang="en-US" sz="27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Petrolio greggio </a:t>
            </a:r>
          </a:p>
          <a:p>
            <a:pPr marL="582941" lvl="1" indent="-291471" algn="l">
              <a:lnSpc>
                <a:spcPts val="3780"/>
              </a:lnSpc>
              <a:buFont typeface="Arial"/>
              <a:buChar char="•"/>
            </a:pPr>
            <a:r>
              <a:rPr lang="en-US" sz="27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Gas naturale </a:t>
            </a:r>
          </a:p>
          <a:p>
            <a:pPr marL="582941" lvl="1" indent="-291471" algn="l">
              <a:lnSpc>
                <a:spcPts val="3780"/>
              </a:lnSpc>
              <a:buFont typeface="Arial"/>
              <a:buChar char="•"/>
            </a:pPr>
            <a:r>
              <a:rPr lang="en-US" sz="27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Chimica di base / polimeri in forme primarie </a:t>
            </a:r>
          </a:p>
          <a:p>
            <a:pPr marL="582941" lvl="1" indent="-291471" algn="l">
              <a:lnSpc>
                <a:spcPts val="3780"/>
              </a:lnSpc>
              <a:buFont typeface="Arial"/>
              <a:buChar char="•"/>
            </a:pPr>
            <a:r>
              <a:rPr lang="en-US" sz="27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Prodotti della raffinazione</a:t>
            </a:r>
          </a:p>
          <a:p>
            <a:pPr marL="582941" lvl="1" indent="-291471" algn="l">
              <a:lnSpc>
                <a:spcPts val="3780"/>
              </a:lnSpc>
              <a:buFont typeface="Arial"/>
              <a:buChar char="•"/>
            </a:pPr>
            <a:r>
              <a:rPr lang="en-US" sz="27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Prodotti agricoli (colture permanenti/non permanenti)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59682" y="2999740"/>
            <a:ext cx="8405250" cy="967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Dati provvisori 2025</a:t>
            </a: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(gennaio–novembre) </a:t>
            </a:r>
          </a:p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circa 11,2 miliardi USD (</a:t>
            </a:r>
            <a:r>
              <a:rPr lang="en-US" sz="28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9,6 miliardi di euro</a:t>
            </a: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) </a:t>
            </a:r>
          </a:p>
        </p:txBody>
      </p:sp>
      <p:sp>
        <p:nvSpPr>
          <p:cNvPr id="11" name="Freeform 11"/>
          <p:cNvSpPr/>
          <p:nvPr/>
        </p:nvSpPr>
        <p:spPr>
          <a:xfrm>
            <a:off x="866124" y="220390"/>
            <a:ext cx="2516914" cy="1258457"/>
          </a:xfrm>
          <a:custGeom>
            <a:avLst/>
            <a:gdLst/>
            <a:ahLst/>
            <a:cxnLst/>
            <a:rect l="l" t="t" r="r" b="b"/>
            <a:pathLst>
              <a:path w="2516914" h="1258457">
                <a:moveTo>
                  <a:pt x="0" y="0"/>
                </a:moveTo>
                <a:lnTo>
                  <a:pt x="2516915" y="0"/>
                </a:lnTo>
                <a:lnTo>
                  <a:pt x="2516915" y="1258457"/>
                </a:lnTo>
                <a:lnTo>
                  <a:pt x="0" y="12584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2" name="Freeform 12"/>
          <p:cNvSpPr/>
          <p:nvPr/>
        </p:nvSpPr>
        <p:spPr>
          <a:xfrm>
            <a:off x="3217380" y="597507"/>
            <a:ext cx="3289854" cy="508219"/>
          </a:xfrm>
          <a:custGeom>
            <a:avLst/>
            <a:gdLst/>
            <a:ahLst/>
            <a:cxnLst/>
            <a:rect l="l" t="t" r="r" b="b"/>
            <a:pathLst>
              <a:path w="3289854" h="508219">
                <a:moveTo>
                  <a:pt x="0" y="0"/>
                </a:moveTo>
                <a:lnTo>
                  <a:pt x="3289854" y="0"/>
                </a:lnTo>
                <a:lnTo>
                  <a:pt x="3289854" y="508219"/>
                </a:lnTo>
                <a:lnTo>
                  <a:pt x="0" y="5082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3" name="Freeform 13"/>
          <p:cNvSpPr/>
          <p:nvPr/>
        </p:nvSpPr>
        <p:spPr>
          <a:xfrm rot="5400000">
            <a:off x="14264325" y="-331890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4" name="TextBox 14"/>
          <p:cNvSpPr txBox="1"/>
          <p:nvPr/>
        </p:nvSpPr>
        <p:spPr>
          <a:xfrm>
            <a:off x="4345422" y="9681209"/>
            <a:ext cx="13718367" cy="245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800"/>
              </a:lnSpc>
            </a:pPr>
            <a:r>
              <a:rPr lang="en-US" sz="1800" i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(Stime per estensione lineare dei dati ufficiali disponibili per i primi 9 mesi del 2025; cambio medio annuo USD/EUR.)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41661" y="197431"/>
            <a:ext cx="2492844" cy="1246422"/>
          </a:xfrm>
          <a:custGeom>
            <a:avLst/>
            <a:gdLst/>
            <a:ahLst/>
            <a:cxnLst/>
            <a:rect l="l" t="t" r="r" b="b"/>
            <a:pathLst>
              <a:path w="2492844" h="1246422">
                <a:moveTo>
                  <a:pt x="0" y="0"/>
                </a:moveTo>
                <a:lnTo>
                  <a:pt x="2492844" y="0"/>
                </a:lnTo>
                <a:lnTo>
                  <a:pt x="2492844" y="1246422"/>
                </a:lnTo>
                <a:lnTo>
                  <a:pt x="0" y="12464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2933895" y="572251"/>
            <a:ext cx="3215821" cy="496782"/>
          </a:xfrm>
          <a:custGeom>
            <a:avLst/>
            <a:gdLst/>
            <a:ahLst/>
            <a:cxnLst/>
            <a:rect l="l" t="t" r="r" b="b"/>
            <a:pathLst>
              <a:path w="3215821" h="496782">
                <a:moveTo>
                  <a:pt x="0" y="0"/>
                </a:moveTo>
                <a:lnTo>
                  <a:pt x="3215821" y="0"/>
                </a:lnTo>
                <a:lnTo>
                  <a:pt x="3215821" y="496782"/>
                </a:lnTo>
                <a:lnTo>
                  <a:pt x="0" y="4967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 rot="-60794">
            <a:off x="8492132" y="662660"/>
            <a:ext cx="8440735" cy="8481140"/>
            <a:chOff x="0" y="0"/>
            <a:chExt cx="5306060" cy="5331460"/>
          </a:xfrm>
        </p:grpSpPr>
        <p:sp>
          <p:nvSpPr>
            <p:cNvPr id="5" name="Freeform 5"/>
            <p:cNvSpPr/>
            <p:nvPr/>
          </p:nvSpPr>
          <p:spPr>
            <a:xfrm>
              <a:off x="2541270" y="2414270"/>
              <a:ext cx="2764790" cy="2909570"/>
            </a:xfrm>
            <a:custGeom>
              <a:avLst/>
              <a:gdLst/>
              <a:ahLst/>
              <a:cxnLst/>
              <a:rect l="l" t="t" r="r" b="b"/>
              <a:pathLst>
                <a:path w="2764790" h="2909570">
                  <a:moveTo>
                    <a:pt x="0" y="377190"/>
                  </a:moveTo>
                  <a:lnTo>
                    <a:pt x="2764790" y="0"/>
                  </a:lnTo>
                  <a:lnTo>
                    <a:pt x="1196340" y="2909570"/>
                  </a:lnTo>
                  <a:close/>
                </a:path>
              </a:pathLst>
            </a:custGeom>
            <a:blipFill>
              <a:blip r:embed="rId4"/>
              <a:stretch>
                <a:fillRect l="-28927" r="-28927"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6" name="Freeform 6"/>
            <p:cNvSpPr/>
            <p:nvPr/>
          </p:nvSpPr>
          <p:spPr>
            <a:xfrm>
              <a:off x="457200" y="2806700"/>
              <a:ext cx="3247390" cy="2524760"/>
            </a:xfrm>
            <a:custGeom>
              <a:avLst/>
              <a:gdLst/>
              <a:ahLst/>
              <a:cxnLst/>
              <a:rect l="l" t="t" r="r" b="b"/>
              <a:pathLst>
                <a:path w="3247390" h="2524760">
                  <a:moveTo>
                    <a:pt x="2057400" y="0"/>
                  </a:moveTo>
                  <a:lnTo>
                    <a:pt x="3247390" y="2524760"/>
                  </a:lnTo>
                  <a:lnTo>
                    <a:pt x="0" y="1901190"/>
                  </a:lnTo>
                  <a:close/>
                </a:path>
              </a:pathLst>
            </a:custGeom>
            <a:blipFill>
              <a:blip r:embed="rId5"/>
              <a:stretch>
                <a:fillRect l="-11541" r="-11541"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7" name="Freeform 7"/>
            <p:cNvSpPr/>
            <p:nvPr/>
          </p:nvSpPr>
          <p:spPr>
            <a:xfrm>
              <a:off x="17780" y="0"/>
              <a:ext cx="2954020" cy="2759710"/>
            </a:xfrm>
            <a:custGeom>
              <a:avLst/>
              <a:gdLst/>
              <a:ahLst/>
              <a:cxnLst/>
              <a:rect l="l" t="t" r="r" b="b"/>
              <a:pathLst>
                <a:path w="2954020" h="2759710">
                  <a:moveTo>
                    <a:pt x="2481580" y="2759710"/>
                  </a:moveTo>
                  <a:lnTo>
                    <a:pt x="0" y="1483360"/>
                  </a:lnTo>
                  <a:lnTo>
                    <a:pt x="2954020" y="0"/>
                  </a:lnTo>
                  <a:close/>
                </a:path>
              </a:pathLst>
            </a:custGeom>
            <a:blipFill>
              <a:blip r:embed="rId6"/>
              <a:stretch>
                <a:fillRect l="-20066" r="-20066"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8" name="Freeform 8"/>
            <p:cNvSpPr/>
            <p:nvPr/>
          </p:nvSpPr>
          <p:spPr>
            <a:xfrm>
              <a:off x="2529840" y="12700"/>
              <a:ext cx="2774950" cy="2750820"/>
            </a:xfrm>
            <a:custGeom>
              <a:avLst/>
              <a:gdLst/>
              <a:ahLst/>
              <a:cxnLst/>
              <a:rect l="l" t="t" r="r" b="b"/>
              <a:pathLst>
                <a:path w="2774950" h="2750820">
                  <a:moveTo>
                    <a:pt x="0" y="2750820"/>
                  </a:moveTo>
                  <a:lnTo>
                    <a:pt x="473710" y="0"/>
                  </a:lnTo>
                  <a:lnTo>
                    <a:pt x="2774950" y="2373630"/>
                  </a:lnTo>
                  <a:close/>
                </a:path>
              </a:pathLst>
            </a:custGeom>
            <a:blipFill>
              <a:blip r:embed="rId7"/>
              <a:stretch>
                <a:fillRect l="-25432" r="-25432"/>
              </a:stretch>
            </a:blipFill>
          </p:spPr>
          <p:txBody>
            <a:bodyPr/>
            <a:lstStyle/>
            <a:p>
              <a:endParaRPr lang="it-IT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1508760"/>
              <a:ext cx="2479040" cy="3168650"/>
            </a:xfrm>
            <a:custGeom>
              <a:avLst/>
              <a:gdLst/>
              <a:ahLst/>
              <a:cxnLst/>
              <a:rect l="l" t="t" r="r" b="b"/>
              <a:pathLst>
                <a:path w="2479040" h="3168650">
                  <a:moveTo>
                    <a:pt x="2479040" y="1281430"/>
                  </a:moveTo>
                  <a:lnTo>
                    <a:pt x="440690" y="3168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63615" r="-63615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066493" y="3029024"/>
            <a:ext cx="7198604" cy="57216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47702" lvl="1" indent="-323851" algn="l">
              <a:lnSpc>
                <a:spcPts val="4500"/>
              </a:lnSpc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Energia:</a:t>
            </a:r>
            <a:r>
              <a:rPr lang="en-US" sz="30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Oil&amp;Gas</a:t>
            </a:r>
            <a:r>
              <a:rPr lang="en-US" sz="30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+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Rinnovabili</a:t>
            </a:r>
            <a:endParaRPr lang="en-US" sz="30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647702" lvl="1" indent="-323851" algn="l">
              <a:lnSpc>
                <a:spcPts val="4500"/>
              </a:lnSpc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Agricoltura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trasformazione</a:t>
            </a:r>
            <a:endParaRPr lang="en-US" sz="30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647702" lvl="1" indent="-323851">
              <a:lnSpc>
                <a:spcPts val="4500"/>
              </a:lnSpc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Meccanica</a:t>
            </a:r>
            <a:r>
              <a:rPr lang="en-US" sz="30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Automazione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industriale</a:t>
            </a:r>
            <a:endParaRPr lang="en-US" sz="30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647702" lvl="1" indent="-323851" algn="l">
              <a:lnSpc>
                <a:spcPts val="4500"/>
              </a:lnSpc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Materiali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Tecnologie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per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Infrastrutture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Costruzioni </a:t>
            </a:r>
          </a:p>
          <a:p>
            <a:pPr marL="647702" lvl="1" indent="-323851" algn="l">
              <a:lnSpc>
                <a:spcPts val="4500"/>
              </a:lnSpc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ICT</a:t>
            </a:r>
            <a:r>
              <a:rPr lang="en-US" sz="3000" b="1" dirty="0">
                <a:solidFill>
                  <a:srgbClr val="000000"/>
                </a:solidFill>
                <a:latin typeface="Montserrat"/>
                <a:ea typeface="Montserrat Bold"/>
                <a:cs typeface="Montserrat Bold"/>
                <a:sym typeface="Montserrat"/>
              </a:rPr>
              <a:t>, </a:t>
            </a:r>
            <a:r>
              <a:rPr lang="en-US" sz="3000" b="1" dirty="0" err="1">
                <a:solidFill>
                  <a:srgbClr val="000000"/>
                </a:solidFill>
                <a:latin typeface="Montserrat"/>
                <a:ea typeface="Montserrat Bold"/>
                <a:cs typeface="Montserrat Bold"/>
                <a:sym typeface="Montserrat"/>
              </a:rPr>
              <a:t>Aerospazio</a:t>
            </a:r>
            <a:r>
              <a:rPr lang="en-US" sz="3000" b="1" dirty="0">
                <a:solidFill>
                  <a:srgbClr val="000000"/>
                </a:solidFill>
                <a:latin typeface="Montserrat"/>
                <a:ea typeface="Montserrat Bold"/>
                <a:cs typeface="Montserrat Bold"/>
                <a:sym typeface="Montserrat"/>
              </a:rPr>
              <a:t>, </a:t>
            </a:r>
            <a:r>
              <a:rPr lang="en-US" sz="3000" b="1" dirty="0" err="1">
                <a:solidFill>
                  <a:srgbClr val="000000"/>
                </a:solidFill>
                <a:latin typeface="Montserrat"/>
                <a:ea typeface="Montserrat Bold"/>
                <a:cs typeface="Montserrat Bold"/>
                <a:sym typeface="Montserrat"/>
              </a:rPr>
              <a:t>Sicurezza</a:t>
            </a:r>
            <a:r>
              <a:rPr lang="en-US" sz="3000" b="1" dirty="0">
                <a:solidFill>
                  <a:srgbClr val="000000"/>
                </a:solidFill>
                <a:latin typeface="Montserrat"/>
                <a:ea typeface="Montserrat Bold"/>
                <a:cs typeface="Montserrat Bold"/>
                <a:sym typeface="Montserrat"/>
              </a:rPr>
              <a:t> e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Digitalizzazione</a:t>
            </a:r>
            <a:endParaRPr lang="en-US" sz="30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647702" lvl="1" indent="-323851">
              <a:lnSpc>
                <a:spcPts val="4500"/>
              </a:lnSpc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Moda, Design </a:t>
            </a:r>
            <a:r>
              <a:rPr lang="en-US" sz="30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Arredo</a:t>
            </a:r>
            <a:endParaRPr lang="en-US" sz="30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647702" lvl="1" indent="-323851" algn="l">
              <a:lnSpc>
                <a:spcPts val="4500"/>
              </a:lnSpc>
              <a:buFont typeface="Arial"/>
              <a:buChar char="•"/>
            </a:pPr>
            <a:r>
              <a:rPr lang="en-US" sz="30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Farmaceutico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30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</a:t>
            </a:r>
            <a:r>
              <a:rPr lang="en-US" sz="30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Sanità</a:t>
            </a:r>
          </a:p>
        </p:txBody>
      </p:sp>
      <p:sp>
        <p:nvSpPr>
          <p:cNvPr id="11" name="Freeform 11"/>
          <p:cNvSpPr/>
          <p:nvPr/>
        </p:nvSpPr>
        <p:spPr>
          <a:xfrm rot="-5400000">
            <a:off x="154305" y="6375331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2" name="TextBox 12"/>
          <p:cNvSpPr txBox="1"/>
          <p:nvPr/>
        </p:nvSpPr>
        <p:spPr>
          <a:xfrm>
            <a:off x="1428824" y="1921352"/>
            <a:ext cx="6836273" cy="6301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SETTORI DI OPPORTUNITÀ</a:t>
            </a:r>
          </a:p>
        </p:txBody>
      </p:sp>
      <p:sp>
        <p:nvSpPr>
          <p:cNvPr id="13" name="Freeform 13"/>
          <p:cNvSpPr/>
          <p:nvPr/>
        </p:nvSpPr>
        <p:spPr>
          <a:xfrm rot="5400000">
            <a:off x="14327505" y="-1543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8709" y="116064"/>
            <a:ext cx="2420994" cy="1210497"/>
          </a:xfrm>
          <a:custGeom>
            <a:avLst/>
            <a:gdLst/>
            <a:ahLst/>
            <a:cxnLst/>
            <a:rect l="l" t="t" r="r" b="b"/>
            <a:pathLst>
              <a:path w="2420994" h="1210497">
                <a:moveTo>
                  <a:pt x="0" y="0"/>
                </a:moveTo>
                <a:lnTo>
                  <a:pt x="2420994" y="0"/>
                </a:lnTo>
                <a:lnTo>
                  <a:pt x="2420994" y="1210497"/>
                </a:lnTo>
                <a:lnTo>
                  <a:pt x="0" y="12104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2485887" y="582790"/>
            <a:ext cx="2709828" cy="418616"/>
          </a:xfrm>
          <a:custGeom>
            <a:avLst/>
            <a:gdLst/>
            <a:ahLst/>
            <a:cxnLst/>
            <a:rect l="l" t="t" r="r" b="b"/>
            <a:pathLst>
              <a:path w="2709828" h="418616">
                <a:moveTo>
                  <a:pt x="0" y="0"/>
                </a:moveTo>
                <a:lnTo>
                  <a:pt x="2709828" y="0"/>
                </a:lnTo>
                <a:lnTo>
                  <a:pt x="2709828" y="418616"/>
                </a:lnTo>
                <a:lnTo>
                  <a:pt x="0" y="4186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grpSp>
        <p:nvGrpSpPr>
          <p:cNvPr id="4" name="Group 4"/>
          <p:cNvGrpSpPr/>
          <p:nvPr/>
        </p:nvGrpSpPr>
        <p:grpSpPr>
          <a:xfrm>
            <a:off x="0" y="1464554"/>
            <a:ext cx="9491561" cy="3540484"/>
            <a:chOff x="0" y="0"/>
            <a:chExt cx="6462119" cy="241046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462120" cy="2410460"/>
            </a:xfrm>
            <a:custGeom>
              <a:avLst/>
              <a:gdLst/>
              <a:ahLst/>
              <a:cxnLst/>
              <a:rect l="l" t="t" r="r" b="b"/>
              <a:pathLst>
                <a:path w="6462120" h="2410460">
                  <a:moveTo>
                    <a:pt x="0" y="0"/>
                  </a:moveTo>
                  <a:lnTo>
                    <a:pt x="6462120" y="0"/>
                  </a:lnTo>
                  <a:lnTo>
                    <a:pt x="6462120" y="2410460"/>
                  </a:lnTo>
                  <a:lnTo>
                    <a:pt x="0" y="2410460"/>
                  </a:lnTo>
                  <a:close/>
                </a:path>
              </a:pathLst>
            </a:custGeom>
            <a:blipFill>
              <a:blip r:embed="rId4"/>
              <a:stretch>
                <a:fillRect t="-39199" b="-39199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491561" y="1464554"/>
            <a:ext cx="8796439" cy="3540484"/>
            <a:chOff x="0" y="0"/>
            <a:chExt cx="5988861" cy="241046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988861" cy="2410460"/>
            </a:xfrm>
            <a:custGeom>
              <a:avLst/>
              <a:gdLst/>
              <a:ahLst/>
              <a:cxnLst/>
              <a:rect l="l" t="t" r="r" b="b"/>
              <a:pathLst>
                <a:path w="5988861" h="2410460">
                  <a:moveTo>
                    <a:pt x="0" y="0"/>
                  </a:moveTo>
                  <a:lnTo>
                    <a:pt x="5988861" y="0"/>
                  </a:lnTo>
                  <a:lnTo>
                    <a:pt x="5988861" y="2410460"/>
                  </a:lnTo>
                  <a:lnTo>
                    <a:pt x="0" y="2410460"/>
                  </a:lnTo>
                  <a:close/>
                </a:path>
              </a:pathLst>
            </a:custGeom>
            <a:blipFill>
              <a:blip r:embed="rId5"/>
              <a:stretch>
                <a:fillRect t="-3262" b="-3262"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31684" y="5595588"/>
            <a:ext cx="6536858" cy="646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MODALITÀ DI INGRESSO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62886" y="6842092"/>
            <a:ext cx="7681114" cy="25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6" lvl="1" indent="-302258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Apertura di succursale o ufficio di rappresentanza</a:t>
            </a:r>
          </a:p>
          <a:p>
            <a:pPr marL="604516" lvl="1" indent="-302258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Costituzione di nuova società (Newco)</a:t>
            </a:r>
          </a:p>
          <a:p>
            <a:pPr marL="604516" lvl="1" indent="-302258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Joint Venture con partner locale</a:t>
            </a:r>
          </a:p>
          <a:p>
            <a:pPr algn="l">
              <a:lnSpc>
                <a:spcPts val="3599"/>
              </a:lnSpc>
            </a:pPr>
            <a:endParaRPr lang="en-US" sz="27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491561" y="6842092"/>
            <a:ext cx="8204641" cy="25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6" lvl="1" indent="-302258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Acquisto partecipazioni in imprese esistenti</a:t>
            </a:r>
          </a:p>
          <a:p>
            <a:pPr marL="604516" lvl="1" indent="-302258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Tempi rapidi: 3–4 giorni per la costituzione</a:t>
            </a:r>
          </a:p>
          <a:p>
            <a:pPr marL="604516" lvl="1" indent="-302258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ASAN </a:t>
            </a:r>
          </a:p>
          <a:p>
            <a:pPr algn="l">
              <a:lnSpc>
                <a:spcPts val="3599"/>
              </a:lnSpc>
            </a:pPr>
            <a:endParaRPr lang="en-US" sz="27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" name="Freeform 11"/>
          <p:cNvSpPr/>
          <p:nvPr/>
        </p:nvSpPr>
        <p:spPr>
          <a:xfrm rot="-5400000">
            <a:off x="-6024" y="63265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2" name="Freeform 12"/>
          <p:cNvSpPr/>
          <p:nvPr/>
        </p:nvSpPr>
        <p:spPr>
          <a:xfrm rot="5400000">
            <a:off x="15647810" y="-1543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25924"/>
            <a:ext cx="1028700" cy="10261076"/>
          </a:xfrm>
          <a:custGeom>
            <a:avLst/>
            <a:gdLst/>
            <a:ahLst/>
            <a:cxnLst/>
            <a:rect l="l" t="t" r="r" b="b"/>
            <a:pathLst>
              <a:path w="1028700" h="10261076">
                <a:moveTo>
                  <a:pt x="0" y="0"/>
                </a:moveTo>
                <a:lnTo>
                  <a:pt x="1028700" y="0"/>
                </a:lnTo>
                <a:lnTo>
                  <a:pt x="1028700" y="10261076"/>
                </a:lnTo>
                <a:lnTo>
                  <a:pt x="0" y="102610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97175" r="-697175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541661" y="197431"/>
            <a:ext cx="2492844" cy="1246422"/>
          </a:xfrm>
          <a:custGeom>
            <a:avLst/>
            <a:gdLst/>
            <a:ahLst/>
            <a:cxnLst/>
            <a:rect l="l" t="t" r="r" b="b"/>
            <a:pathLst>
              <a:path w="2492844" h="1246422">
                <a:moveTo>
                  <a:pt x="0" y="0"/>
                </a:moveTo>
                <a:lnTo>
                  <a:pt x="2492844" y="0"/>
                </a:lnTo>
                <a:lnTo>
                  <a:pt x="2492844" y="1246422"/>
                </a:lnTo>
                <a:lnTo>
                  <a:pt x="0" y="12464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" name="Freeform 4"/>
          <p:cNvSpPr/>
          <p:nvPr/>
        </p:nvSpPr>
        <p:spPr>
          <a:xfrm>
            <a:off x="2933895" y="572251"/>
            <a:ext cx="3215821" cy="496782"/>
          </a:xfrm>
          <a:custGeom>
            <a:avLst/>
            <a:gdLst/>
            <a:ahLst/>
            <a:cxnLst/>
            <a:rect l="l" t="t" r="r" b="b"/>
            <a:pathLst>
              <a:path w="3215821" h="496782">
                <a:moveTo>
                  <a:pt x="0" y="0"/>
                </a:moveTo>
                <a:lnTo>
                  <a:pt x="3215821" y="0"/>
                </a:lnTo>
                <a:lnTo>
                  <a:pt x="3215821" y="496782"/>
                </a:lnTo>
                <a:lnTo>
                  <a:pt x="0" y="4967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" name="Freeform 5"/>
          <p:cNvSpPr/>
          <p:nvPr/>
        </p:nvSpPr>
        <p:spPr>
          <a:xfrm>
            <a:off x="7655059" y="2739388"/>
            <a:ext cx="9694303" cy="6445197"/>
          </a:xfrm>
          <a:custGeom>
            <a:avLst/>
            <a:gdLst/>
            <a:ahLst/>
            <a:cxnLst/>
            <a:rect l="l" t="t" r="r" b="b"/>
            <a:pathLst>
              <a:path w="9694303" h="6445197">
                <a:moveTo>
                  <a:pt x="0" y="0"/>
                </a:moveTo>
                <a:lnTo>
                  <a:pt x="9694303" y="0"/>
                </a:lnTo>
                <a:lnTo>
                  <a:pt x="9694303" y="6445197"/>
                </a:lnTo>
                <a:lnTo>
                  <a:pt x="0" y="644519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TextBox 6"/>
          <p:cNvSpPr txBox="1"/>
          <p:nvPr/>
        </p:nvSpPr>
        <p:spPr>
          <a:xfrm>
            <a:off x="1490937" y="2244620"/>
            <a:ext cx="5224188" cy="1313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REGOLE E FISCALITÀ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90937" y="3954780"/>
            <a:ext cx="5697397" cy="5303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2800">
                <a:solidFill>
                  <a:srgbClr val="60606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 marL="604523" lvl="1" indent="-302261" algn="l">
              <a:lnSpc>
                <a:spcPts val="420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Imposta società: 20%</a:t>
            </a:r>
          </a:p>
          <a:p>
            <a:pPr marL="604523" lvl="1" indent="-302261" algn="l">
              <a:lnSpc>
                <a:spcPts val="420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Regime semplificato PMI: 2–8%</a:t>
            </a:r>
          </a:p>
          <a:p>
            <a:pPr marL="604523" lvl="1" indent="-302261" algn="l">
              <a:lnSpc>
                <a:spcPts val="420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Persone fisiche: da 0% a 14%</a:t>
            </a:r>
          </a:p>
          <a:p>
            <a:pPr marL="604523" lvl="1" indent="-302261" algn="l">
              <a:lnSpc>
                <a:spcPts val="420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Oil &amp; Gas: periodo di esenzione fino a 7 anni</a:t>
            </a:r>
          </a:p>
          <a:p>
            <a:pPr marL="604523" lvl="1" indent="-302261" algn="l">
              <a:lnSpc>
                <a:spcPts val="4200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Zone economiche speciali: 0% imposte per 10 anni</a:t>
            </a:r>
          </a:p>
          <a:p>
            <a:pPr algn="l">
              <a:lnSpc>
                <a:spcPts val="4200"/>
              </a:lnSpc>
            </a:pPr>
            <a:endParaRPr lang="en-US" sz="280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Freeform 8"/>
          <p:cNvSpPr/>
          <p:nvPr/>
        </p:nvSpPr>
        <p:spPr>
          <a:xfrm rot="5400000">
            <a:off x="14327505" y="-40269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magine 18">
            <a:extLst>
              <a:ext uri="{FF2B5EF4-FFF2-40B4-BE49-F238E27FC236}">
                <a16:creationId xmlns:a16="http://schemas.microsoft.com/office/drawing/2014/main" id="{4347DB4E-2518-66AD-B859-9FA73CAE9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8425" y="2132931"/>
            <a:ext cx="3265598" cy="3265598"/>
          </a:xfrm>
          <a:prstGeom prst="rect">
            <a:avLst/>
          </a:prstGeom>
        </p:spPr>
      </p:pic>
      <p:sp>
        <p:nvSpPr>
          <p:cNvPr id="2" name="AutoShape 2"/>
          <p:cNvSpPr/>
          <p:nvPr/>
        </p:nvSpPr>
        <p:spPr>
          <a:xfrm>
            <a:off x="0" y="5672098"/>
            <a:ext cx="4905369" cy="0"/>
          </a:xfrm>
          <a:prstGeom prst="line">
            <a:avLst/>
          </a:prstGeom>
          <a:ln w="47625" cap="flat">
            <a:solidFill>
              <a:srgbClr val="A282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3" name="AutoShape 3"/>
          <p:cNvSpPr/>
          <p:nvPr/>
        </p:nvSpPr>
        <p:spPr>
          <a:xfrm>
            <a:off x="5763417" y="5719723"/>
            <a:ext cx="4905375" cy="0"/>
          </a:xfrm>
          <a:prstGeom prst="line">
            <a:avLst/>
          </a:prstGeom>
          <a:ln w="47625" cap="flat">
            <a:solidFill>
              <a:srgbClr val="A282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4" name="AutoShape 4"/>
          <p:cNvSpPr/>
          <p:nvPr/>
        </p:nvSpPr>
        <p:spPr>
          <a:xfrm>
            <a:off x="11635184" y="5672098"/>
            <a:ext cx="5624116" cy="23812"/>
          </a:xfrm>
          <a:prstGeom prst="line">
            <a:avLst/>
          </a:prstGeom>
          <a:ln w="47625" cap="flat">
            <a:solidFill>
              <a:srgbClr val="A282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5" name="Freeform 5"/>
          <p:cNvSpPr/>
          <p:nvPr/>
        </p:nvSpPr>
        <p:spPr>
          <a:xfrm>
            <a:off x="643483" y="197431"/>
            <a:ext cx="2391022" cy="1195511"/>
          </a:xfrm>
          <a:custGeom>
            <a:avLst/>
            <a:gdLst/>
            <a:ahLst/>
            <a:cxnLst/>
            <a:rect l="l" t="t" r="r" b="b"/>
            <a:pathLst>
              <a:path w="2391022" h="1195511">
                <a:moveTo>
                  <a:pt x="0" y="0"/>
                </a:moveTo>
                <a:lnTo>
                  <a:pt x="2391022" y="0"/>
                </a:lnTo>
                <a:lnTo>
                  <a:pt x="2391022" y="1195511"/>
                </a:lnTo>
                <a:lnTo>
                  <a:pt x="0" y="11955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Freeform 6"/>
          <p:cNvSpPr/>
          <p:nvPr/>
        </p:nvSpPr>
        <p:spPr>
          <a:xfrm>
            <a:off x="2933895" y="572251"/>
            <a:ext cx="3215821" cy="496782"/>
          </a:xfrm>
          <a:custGeom>
            <a:avLst/>
            <a:gdLst/>
            <a:ahLst/>
            <a:cxnLst/>
            <a:rect l="l" t="t" r="r" b="b"/>
            <a:pathLst>
              <a:path w="3215821" h="496782">
                <a:moveTo>
                  <a:pt x="0" y="0"/>
                </a:moveTo>
                <a:lnTo>
                  <a:pt x="3215821" y="0"/>
                </a:lnTo>
                <a:lnTo>
                  <a:pt x="3215821" y="496782"/>
                </a:lnTo>
                <a:lnTo>
                  <a:pt x="0" y="4967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7" name="Freeform 7"/>
          <p:cNvSpPr/>
          <p:nvPr/>
        </p:nvSpPr>
        <p:spPr>
          <a:xfrm>
            <a:off x="550867" y="6418849"/>
            <a:ext cx="4000145" cy="2988614"/>
          </a:xfrm>
          <a:custGeom>
            <a:avLst/>
            <a:gdLst/>
            <a:ahLst/>
            <a:cxnLst/>
            <a:rect l="l" t="t" r="r" b="b"/>
            <a:pathLst>
              <a:path w="4000145" h="2988614">
                <a:moveTo>
                  <a:pt x="0" y="0"/>
                </a:moveTo>
                <a:lnTo>
                  <a:pt x="4000145" y="0"/>
                </a:lnTo>
                <a:lnTo>
                  <a:pt x="4000145" y="2988614"/>
                </a:lnTo>
                <a:lnTo>
                  <a:pt x="0" y="29886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1588" r="-21588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Freeform 8"/>
          <p:cNvSpPr/>
          <p:nvPr/>
        </p:nvSpPr>
        <p:spPr>
          <a:xfrm>
            <a:off x="4905369" y="6991310"/>
            <a:ext cx="6137409" cy="1654032"/>
          </a:xfrm>
          <a:custGeom>
            <a:avLst/>
            <a:gdLst/>
            <a:ahLst/>
            <a:cxnLst/>
            <a:rect l="l" t="t" r="r" b="b"/>
            <a:pathLst>
              <a:path w="6137409" h="1654032">
                <a:moveTo>
                  <a:pt x="0" y="0"/>
                </a:moveTo>
                <a:lnTo>
                  <a:pt x="6137409" y="0"/>
                </a:lnTo>
                <a:lnTo>
                  <a:pt x="6137409" y="1654032"/>
                </a:lnTo>
                <a:lnTo>
                  <a:pt x="0" y="16540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9" name="Freeform 9"/>
          <p:cNvSpPr/>
          <p:nvPr/>
        </p:nvSpPr>
        <p:spPr>
          <a:xfrm>
            <a:off x="11254175" y="6195864"/>
            <a:ext cx="6311640" cy="3434584"/>
          </a:xfrm>
          <a:custGeom>
            <a:avLst/>
            <a:gdLst/>
            <a:ahLst/>
            <a:cxnLst/>
            <a:rect l="l" t="t" r="r" b="b"/>
            <a:pathLst>
              <a:path w="6311640" h="3434584">
                <a:moveTo>
                  <a:pt x="0" y="0"/>
                </a:moveTo>
                <a:lnTo>
                  <a:pt x="6311640" y="0"/>
                </a:lnTo>
                <a:lnTo>
                  <a:pt x="6311640" y="3434584"/>
                </a:lnTo>
                <a:lnTo>
                  <a:pt x="0" y="343458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0" name="TextBox 10"/>
          <p:cNvSpPr txBox="1"/>
          <p:nvPr/>
        </p:nvSpPr>
        <p:spPr>
          <a:xfrm>
            <a:off x="12489916" y="4353349"/>
            <a:ext cx="3840158" cy="1076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KARABAKH AND LIBERATED TERRITORIES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455939" y="1614794"/>
            <a:ext cx="8229600" cy="29100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61337" lvl="1" indent="-280669" algn="l">
              <a:lnSpc>
                <a:spcPts val="3899"/>
              </a:lnSpc>
              <a:buFont typeface="Arial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Free Economic Zone</a:t>
            </a: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di Alat</a:t>
            </a:r>
          </a:p>
          <a:p>
            <a:pPr marL="561337" lvl="1" indent="-280669" algn="l">
              <a:lnSpc>
                <a:spcPts val="3899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Incentivi</a:t>
            </a: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nei</a:t>
            </a: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territori</a:t>
            </a: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liberati</a:t>
            </a:r>
            <a:endParaRPr lang="en-US" sz="2400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61337" lvl="1" indent="-280669" algn="l">
              <a:lnSpc>
                <a:spcPts val="3899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Accordi</a:t>
            </a: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PSA/HGA</a:t>
            </a: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per </a:t>
            </a:r>
            <a:r>
              <a:rPr lang="en-US" sz="24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progetti</a:t>
            </a: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strategici</a:t>
            </a:r>
            <a:endParaRPr lang="en-US" sz="2400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61337" lvl="1" indent="-280669" algn="l">
              <a:lnSpc>
                <a:spcPts val="389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Forte </a:t>
            </a: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protezione</a:t>
            </a: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degli </a:t>
            </a: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investimenti</a:t>
            </a: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esteri</a:t>
            </a:r>
            <a:endParaRPr lang="en-US" sz="24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3899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Adesione</a:t>
            </a: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ai </a:t>
            </a: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principali</a:t>
            </a: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Trattati</a:t>
            </a:r>
            <a:r>
              <a:rPr lang="en-US" sz="24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internazionali</a:t>
            </a:r>
            <a:endParaRPr lang="en-US" sz="24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449"/>
              </a:lnSpc>
            </a:pPr>
            <a:endParaRPr lang="en-US" sz="25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12" name="Freeform 12"/>
          <p:cNvSpPr/>
          <p:nvPr/>
        </p:nvSpPr>
        <p:spPr>
          <a:xfrm rot="5400000">
            <a:off x="14327505" y="-1543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3" name="TextBox 13"/>
          <p:cNvSpPr txBox="1"/>
          <p:nvPr/>
        </p:nvSpPr>
        <p:spPr>
          <a:xfrm>
            <a:off x="6053994" y="5077249"/>
            <a:ext cx="3840158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ECONOMIC ZONES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50867" y="5067724"/>
            <a:ext cx="3803641" cy="352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AFEZ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14400" y="1914159"/>
            <a:ext cx="7746307" cy="679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INCENTIVI ED ACCORDI</a:t>
            </a:r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D3AC41DF-34BF-BCF9-C283-2144598660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94754" y="2726581"/>
            <a:ext cx="1466850" cy="1809750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6F75D733-D976-ADBF-F0CC-A12C47680B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68964" y="2932342"/>
            <a:ext cx="1389359" cy="1398227"/>
          </a:xfrm>
          <a:prstGeom prst="rect">
            <a:avLst/>
          </a:prstGeom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554AFF97-6E0C-0BA8-55D3-80B1F71EF60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676" y="3589505"/>
            <a:ext cx="2944035" cy="51953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43483" y="197431"/>
            <a:ext cx="2391022" cy="1195511"/>
          </a:xfrm>
          <a:custGeom>
            <a:avLst/>
            <a:gdLst/>
            <a:ahLst/>
            <a:cxnLst/>
            <a:rect l="l" t="t" r="r" b="b"/>
            <a:pathLst>
              <a:path w="2391022" h="1195511">
                <a:moveTo>
                  <a:pt x="0" y="0"/>
                </a:moveTo>
                <a:lnTo>
                  <a:pt x="2391022" y="0"/>
                </a:lnTo>
                <a:lnTo>
                  <a:pt x="2391022" y="1195511"/>
                </a:lnTo>
                <a:lnTo>
                  <a:pt x="0" y="11955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2933895" y="572251"/>
            <a:ext cx="3215821" cy="496782"/>
          </a:xfrm>
          <a:custGeom>
            <a:avLst/>
            <a:gdLst/>
            <a:ahLst/>
            <a:cxnLst/>
            <a:rect l="l" t="t" r="r" b="b"/>
            <a:pathLst>
              <a:path w="3215821" h="496782">
                <a:moveTo>
                  <a:pt x="0" y="0"/>
                </a:moveTo>
                <a:lnTo>
                  <a:pt x="3215821" y="0"/>
                </a:lnTo>
                <a:lnTo>
                  <a:pt x="3215821" y="496782"/>
                </a:lnTo>
                <a:lnTo>
                  <a:pt x="0" y="4967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" name="TextBox 4"/>
          <p:cNvSpPr txBox="1"/>
          <p:nvPr/>
        </p:nvSpPr>
        <p:spPr>
          <a:xfrm>
            <a:off x="7985018" y="2233719"/>
            <a:ext cx="9088834" cy="4040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599" b="1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Principali Industrial &amp; Economic Zones attive</a:t>
            </a:r>
          </a:p>
          <a:p>
            <a:pPr algn="l">
              <a:lnSpc>
                <a:spcPts val="2079"/>
              </a:lnSpc>
            </a:pPr>
            <a:endParaRPr lang="en-US" sz="2599" b="1">
              <a:solidFill>
                <a:srgbClr val="BE171A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Sumgait Chemical Industrial Park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– chimica e petrolchimica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Mingachevir Industrial Park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– tessile e manifattura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Garadagh Industrial Park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– industria pesante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Pirallahi Industrial Park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– farmaceutica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Balakhani Industrial Park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– economia circolare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Hajigabul Industrial Park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– logistica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Neftchala Industrial Park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– manifattura</a:t>
            </a:r>
          </a:p>
          <a:p>
            <a:pPr algn="l">
              <a:lnSpc>
                <a:spcPts val="3449"/>
              </a:lnSpc>
            </a:pPr>
            <a:endParaRPr lang="en-US" sz="25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Freeform 5"/>
          <p:cNvSpPr/>
          <p:nvPr/>
        </p:nvSpPr>
        <p:spPr>
          <a:xfrm rot="5400000">
            <a:off x="14327505" y="-1543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TextBox 6"/>
          <p:cNvSpPr txBox="1"/>
          <p:nvPr/>
        </p:nvSpPr>
        <p:spPr>
          <a:xfrm>
            <a:off x="890465" y="3562747"/>
            <a:ext cx="6700562" cy="6732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2599" b="1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Alat Free Economic Zone (AFEZ)</a:t>
            </a:r>
          </a:p>
          <a:p>
            <a:pPr algn="l">
              <a:lnSpc>
                <a:spcPts val="2079"/>
              </a:lnSpc>
            </a:pPr>
            <a:endParaRPr lang="en-US" sz="2599" b="1">
              <a:solidFill>
                <a:srgbClr val="BE171A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Free zone di nuova generazione orientata a </a:t>
            </a: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investimenti esteri e manifattura avanzata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Posizione strategica sul </a:t>
            </a: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corridoio Europa–Caucaso–Asia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(porto di Alat)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Vantaggi chiave per gli investitori:</a:t>
            </a:r>
          </a:p>
          <a:p>
            <a:pPr marL="561337" lvl="1" indent="-280669" algn="l">
              <a:lnSpc>
                <a:spcPts val="2859"/>
              </a:lnSpc>
              <a:buAutoNum type="arabicPeriod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Esenzione da imposte su utili, reddito e proprietà</a:t>
            </a:r>
          </a:p>
          <a:p>
            <a:pPr marL="561337" lvl="1" indent="-280669" algn="l">
              <a:lnSpc>
                <a:spcPts val="2859"/>
              </a:lnSpc>
              <a:buAutoNum type="arabicPeriod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Esenzione IVA e dazi doganali</a:t>
            </a:r>
          </a:p>
          <a:p>
            <a:pPr marL="561337" lvl="1" indent="-280669" algn="l">
              <a:lnSpc>
                <a:spcPts val="2859"/>
              </a:lnSpc>
              <a:buAutoNum type="arabicPeriod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100% proprietà estera e libera rimessa dei profitti</a:t>
            </a:r>
          </a:p>
          <a:p>
            <a:pPr marL="561337" lvl="1" indent="-280669" algn="l">
              <a:lnSpc>
                <a:spcPts val="2859"/>
              </a:lnSpc>
              <a:buAutoNum type="arabicPeriod"/>
            </a:pP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Quadro regolatorio autonomo</a:t>
            </a: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, allineato a standard internazionali</a:t>
            </a:r>
          </a:p>
          <a:p>
            <a:pPr marL="561337" lvl="1" indent="-280669" algn="l">
              <a:lnSpc>
                <a:spcPts val="2859"/>
              </a:lnSpc>
              <a:buFont typeface="Arial"/>
              <a:buChar char="•"/>
            </a:pPr>
            <a:r>
              <a:rPr lang="en-US" sz="25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Settori target: </a:t>
            </a:r>
            <a:r>
              <a:rPr lang="en-US" sz="25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logistica, industria, energy services, smart manufacturing</a:t>
            </a:r>
          </a:p>
          <a:p>
            <a:pPr algn="l">
              <a:lnSpc>
                <a:spcPts val="3449"/>
              </a:lnSpc>
            </a:pPr>
            <a:endParaRPr lang="en-US" sz="25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7" name="Freeform 7"/>
          <p:cNvSpPr/>
          <p:nvPr/>
        </p:nvSpPr>
        <p:spPr>
          <a:xfrm rot="-5400000">
            <a:off x="-570352" y="7200900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Freeform 8"/>
          <p:cNvSpPr/>
          <p:nvPr/>
        </p:nvSpPr>
        <p:spPr>
          <a:xfrm>
            <a:off x="1501290" y="2043198"/>
            <a:ext cx="1432605" cy="1252849"/>
          </a:xfrm>
          <a:custGeom>
            <a:avLst/>
            <a:gdLst/>
            <a:ahLst/>
            <a:cxnLst/>
            <a:rect l="l" t="t" r="r" b="b"/>
            <a:pathLst>
              <a:path w="1432605" h="1252849">
                <a:moveTo>
                  <a:pt x="0" y="0"/>
                </a:moveTo>
                <a:lnTo>
                  <a:pt x="1432605" y="0"/>
                </a:lnTo>
                <a:lnTo>
                  <a:pt x="1432605" y="1252849"/>
                </a:lnTo>
                <a:lnTo>
                  <a:pt x="0" y="12528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9" name="Freeform 9"/>
          <p:cNvSpPr/>
          <p:nvPr/>
        </p:nvSpPr>
        <p:spPr>
          <a:xfrm>
            <a:off x="3633143" y="2195183"/>
            <a:ext cx="3520884" cy="948878"/>
          </a:xfrm>
          <a:custGeom>
            <a:avLst/>
            <a:gdLst/>
            <a:ahLst/>
            <a:cxnLst/>
            <a:rect l="l" t="t" r="r" b="b"/>
            <a:pathLst>
              <a:path w="3520884" h="948878">
                <a:moveTo>
                  <a:pt x="0" y="0"/>
                </a:moveTo>
                <a:lnTo>
                  <a:pt x="3520884" y="0"/>
                </a:lnTo>
                <a:lnTo>
                  <a:pt x="3520884" y="948878"/>
                </a:lnTo>
                <a:lnTo>
                  <a:pt x="0" y="9488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0" name="Freeform 10"/>
          <p:cNvSpPr/>
          <p:nvPr/>
        </p:nvSpPr>
        <p:spPr>
          <a:xfrm>
            <a:off x="15387348" y="7669238"/>
            <a:ext cx="1686505" cy="1893340"/>
          </a:xfrm>
          <a:custGeom>
            <a:avLst/>
            <a:gdLst/>
            <a:ahLst/>
            <a:cxnLst/>
            <a:rect l="l" t="t" r="r" b="b"/>
            <a:pathLst>
              <a:path w="1686505" h="1893340">
                <a:moveTo>
                  <a:pt x="0" y="0"/>
                </a:moveTo>
                <a:lnTo>
                  <a:pt x="1686504" y="0"/>
                </a:lnTo>
                <a:lnTo>
                  <a:pt x="1686504" y="1893340"/>
                </a:lnTo>
                <a:lnTo>
                  <a:pt x="0" y="189334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1" name="TextBox 11"/>
          <p:cNvSpPr txBox="1"/>
          <p:nvPr/>
        </p:nvSpPr>
        <p:spPr>
          <a:xfrm>
            <a:off x="890465" y="1306619"/>
            <a:ext cx="11779077" cy="679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AZERBAIGIAN – FREE &amp; ECONOMIC ZONES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111107" y="6125580"/>
            <a:ext cx="9116870" cy="3856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99"/>
              </a:lnSpc>
            </a:pPr>
            <a:r>
              <a:rPr lang="en-US" sz="2599" b="1" dirty="0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Economic Zones </a:t>
            </a:r>
            <a:r>
              <a:rPr lang="en-US" sz="2599" b="1" dirty="0" err="1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nei</a:t>
            </a:r>
            <a:r>
              <a:rPr lang="en-US" sz="2599" b="1" dirty="0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599" b="1" dirty="0" err="1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territori</a:t>
            </a:r>
            <a:r>
              <a:rPr lang="en-US" sz="2599" b="1" dirty="0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599" b="1" dirty="0" err="1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liberati</a:t>
            </a:r>
            <a:r>
              <a:rPr lang="en-US" sz="2599" b="1" dirty="0">
                <a:solidFill>
                  <a:srgbClr val="BE17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del Karabakh</a:t>
            </a:r>
          </a:p>
          <a:p>
            <a:pPr algn="l">
              <a:lnSpc>
                <a:spcPts val="2079"/>
              </a:lnSpc>
            </a:pPr>
            <a:endParaRPr lang="en-US" sz="2599" b="1" dirty="0">
              <a:solidFill>
                <a:srgbClr val="BE171A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2599"/>
              </a:lnSpc>
              <a:buFont typeface="Arial"/>
              <a:buChar char="•"/>
            </a:pP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Nuove zone 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economiche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industriali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supporto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del 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programma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di 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ricostruzione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sviluppo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post-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conflitto</a:t>
            </a:r>
            <a:endParaRPr lang="en-US" sz="2599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61337" lvl="1" indent="-280669" algn="l">
              <a:lnSpc>
                <a:spcPts val="2599"/>
              </a:lnSpc>
              <a:buFont typeface="Arial"/>
              <a:buChar char="•"/>
            </a:pP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Priorità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a:</a:t>
            </a:r>
          </a:p>
          <a:p>
            <a:pPr marL="561337" lvl="1" indent="-280669" algn="l">
              <a:lnSpc>
                <a:spcPts val="2599"/>
              </a:lnSpc>
              <a:buAutoNum type="arabicPeriod"/>
            </a:pP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infrastrutture</a:t>
            </a:r>
            <a:r>
              <a:rPr lang="en-US" sz="25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</a:t>
            </a: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costruzioni</a:t>
            </a:r>
            <a:endParaRPr lang="en-US" sz="25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2599"/>
              </a:lnSpc>
              <a:buAutoNum type="arabicPeriod"/>
            </a:pP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energie</a:t>
            </a:r>
            <a:r>
              <a:rPr lang="en-US" sz="25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rinnovabili</a:t>
            </a:r>
            <a:endParaRPr lang="en-US" sz="25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2599"/>
              </a:lnSpc>
              <a:buAutoNum type="arabicPeriod"/>
            </a:pP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agro-industria</a:t>
            </a:r>
            <a:endParaRPr lang="en-US" sz="25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2599"/>
              </a:lnSpc>
              <a:buAutoNum type="arabicPeriod"/>
            </a:pP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logistica</a:t>
            </a:r>
            <a:r>
              <a:rPr lang="en-US" sz="25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</a:t>
            </a: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servizi</a:t>
            </a:r>
            <a:r>
              <a:rPr lang="en-US" sz="25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urbani</a:t>
            </a:r>
            <a:endParaRPr lang="en-US" sz="25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561337" lvl="1" indent="-280669" algn="l">
              <a:lnSpc>
                <a:spcPts val="2599"/>
              </a:lnSpc>
              <a:buFont typeface="Arial"/>
              <a:buChar char="•"/>
            </a:pP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Aree </a:t>
            </a:r>
            <a:r>
              <a:rPr lang="en-US" sz="25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chiave</a:t>
            </a:r>
            <a:r>
              <a:rPr lang="en-US" sz="25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-US" sz="25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Aghdam, Fuzuli, </a:t>
            </a:r>
            <a:r>
              <a:rPr lang="en-US" sz="25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Zangilan</a:t>
            </a:r>
            <a:endParaRPr lang="en-US" sz="25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l">
              <a:lnSpc>
                <a:spcPts val="3449"/>
              </a:lnSpc>
            </a:pPr>
            <a:endParaRPr lang="en-US" sz="25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89603" y="197431"/>
            <a:ext cx="2444902" cy="1222451"/>
          </a:xfrm>
          <a:custGeom>
            <a:avLst/>
            <a:gdLst/>
            <a:ahLst/>
            <a:cxnLst/>
            <a:rect l="l" t="t" r="r" b="b"/>
            <a:pathLst>
              <a:path w="2444902" h="1222451">
                <a:moveTo>
                  <a:pt x="0" y="0"/>
                </a:moveTo>
                <a:lnTo>
                  <a:pt x="2444902" y="0"/>
                </a:lnTo>
                <a:lnTo>
                  <a:pt x="2444902" y="1222451"/>
                </a:lnTo>
                <a:lnTo>
                  <a:pt x="0" y="122245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2933895" y="572251"/>
            <a:ext cx="3215821" cy="496782"/>
          </a:xfrm>
          <a:custGeom>
            <a:avLst/>
            <a:gdLst/>
            <a:ahLst/>
            <a:cxnLst/>
            <a:rect l="l" t="t" r="r" b="b"/>
            <a:pathLst>
              <a:path w="3215821" h="496782">
                <a:moveTo>
                  <a:pt x="0" y="0"/>
                </a:moveTo>
                <a:lnTo>
                  <a:pt x="3215821" y="0"/>
                </a:lnTo>
                <a:lnTo>
                  <a:pt x="3215821" y="496782"/>
                </a:lnTo>
                <a:lnTo>
                  <a:pt x="0" y="4967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" name="Freeform 4"/>
          <p:cNvSpPr/>
          <p:nvPr/>
        </p:nvSpPr>
        <p:spPr>
          <a:xfrm rot="5400000">
            <a:off x="14296824" y="-750979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" name="Freeform 5"/>
          <p:cNvSpPr>
            <a:spLocks noChangeAspect="1"/>
          </p:cNvSpPr>
          <p:nvPr/>
        </p:nvSpPr>
        <p:spPr>
          <a:xfrm>
            <a:off x="8012815" y="1234290"/>
            <a:ext cx="5540700" cy="1944000"/>
          </a:xfrm>
          <a:custGeom>
            <a:avLst/>
            <a:gdLst/>
            <a:ahLst/>
            <a:cxnLst/>
            <a:rect l="l" t="t" r="r" b="b"/>
            <a:pathLst>
              <a:path w="6566760" h="2303090">
                <a:moveTo>
                  <a:pt x="0" y="0"/>
                </a:moveTo>
                <a:lnTo>
                  <a:pt x="6566760" y="0"/>
                </a:lnTo>
                <a:lnTo>
                  <a:pt x="6566760" y="2303091"/>
                </a:lnTo>
                <a:lnTo>
                  <a:pt x="0" y="2303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TextBox 8"/>
          <p:cNvSpPr txBox="1"/>
          <p:nvPr/>
        </p:nvSpPr>
        <p:spPr>
          <a:xfrm>
            <a:off x="743389" y="4489713"/>
            <a:ext cx="13638818" cy="36163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04519" lvl="1" indent="-302260" algn="l">
              <a:lnSpc>
                <a:spcPts val="3079"/>
              </a:lnSpc>
              <a:buFont typeface="Arial"/>
              <a:buChar char="•"/>
            </a:pP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Dialogo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diretto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con i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decisori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pubblici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attraverso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roundtable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tematiche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tra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policy maker e leader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d’impresa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 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(</a:t>
            </a:r>
            <a:r>
              <a:rPr lang="en-US" sz="2799" i="1" dirty="0" err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finanza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, </a:t>
            </a:r>
            <a:r>
              <a:rPr lang="en-US" sz="2799" i="1" dirty="0" err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regolazione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, governance, partnership </a:t>
            </a:r>
            <a:r>
              <a:rPr lang="en-US" sz="2799" i="1" dirty="0" err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pubblico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-private)</a:t>
            </a:r>
          </a:p>
          <a:p>
            <a:pPr algn="l">
              <a:lnSpc>
                <a:spcPts val="1679"/>
              </a:lnSpc>
            </a:pPr>
            <a:endParaRPr lang="en-US" sz="2799" i="1" dirty="0">
              <a:solidFill>
                <a:srgbClr val="000000"/>
              </a:solidFill>
              <a:latin typeface="Montserrat Italics"/>
              <a:ea typeface="Montserrat Italics"/>
              <a:cs typeface="Montserrat Italics"/>
              <a:sym typeface="Montserrat Italics"/>
            </a:endParaRPr>
          </a:p>
          <a:p>
            <a:pPr marL="604519" lvl="1" indent="-302260" algn="l">
              <a:lnSpc>
                <a:spcPts val="3079"/>
              </a:lnSpc>
              <a:buFont typeface="Arial"/>
              <a:buChar char="•"/>
            </a:pP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Visibilità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posizionamento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internazionale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tramite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eventi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organizzati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dai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partner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 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(networking, market engagement, open call)</a:t>
            </a:r>
          </a:p>
          <a:p>
            <a:pPr algn="l">
              <a:lnSpc>
                <a:spcPts val="1679"/>
              </a:lnSpc>
            </a:pPr>
            <a:endParaRPr lang="en-US" sz="2799" i="1" dirty="0">
              <a:solidFill>
                <a:srgbClr val="000000"/>
              </a:solidFill>
              <a:latin typeface="Montserrat Italics"/>
              <a:ea typeface="Montserrat Italics"/>
              <a:cs typeface="Montserrat Italics"/>
              <a:sym typeface="Montserrat Italics"/>
            </a:endParaRPr>
          </a:p>
          <a:p>
            <a:pPr marL="604519" lvl="1" indent="-302260" algn="l">
              <a:lnSpc>
                <a:spcPts val="3079"/>
              </a:lnSpc>
              <a:buFont typeface="Arial"/>
              <a:buChar char="•"/>
            </a:pP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Sviluppo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di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progetti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investimenti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allineati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ai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temi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WUF13 </a:t>
            </a:r>
            <a:r>
              <a:rPr lang="en-US" sz="2799" dirty="0" err="1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su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housing e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sviluppo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urbano</a:t>
            </a:r>
            <a:r>
              <a:rPr lang="en-US" sz="2799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(</a:t>
            </a:r>
            <a:r>
              <a:rPr lang="en-US" sz="2799" i="1" dirty="0" err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soluzioni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 operative, </a:t>
            </a:r>
            <a:r>
              <a:rPr lang="en-US" sz="2799" i="1" dirty="0" err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innovazione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 </a:t>
            </a:r>
            <a:r>
              <a:rPr lang="en-US" sz="2799" i="1" dirty="0" err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applicata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, partnership </a:t>
            </a:r>
            <a:r>
              <a:rPr lang="en-US" sz="2799" i="1" dirty="0" err="1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interregionali</a:t>
            </a:r>
            <a:r>
              <a:rPr lang="en-US" sz="2799" i="1" dirty="0">
                <a:solidFill>
                  <a:srgbClr val="000000"/>
                </a:solidFill>
                <a:latin typeface="Montserrat Italics"/>
                <a:ea typeface="Montserrat Italics"/>
                <a:cs typeface="Montserrat Italics"/>
                <a:sym typeface="Montserrat Italics"/>
              </a:rPr>
              <a:t>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72595" y="1624313"/>
            <a:ext cx="6833205" cy="11639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679"/>
              </a:lnSpc>
              <a:spcBef>
                <a:spcPct val="0"/>
              </a:spcBef>
            </a:pPr>
            <a:r>
              <a:rPr lang="en-US" sz="35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WUF13 - OPPORTUNITA’ PER IL SETTORE PRIVATO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933895" y="8312130"/>
            <a:ext cx="9687874" cy="1423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20"/>
              </a:lnSpc>
            </a:pPr>
            <a:r>
              <a:rPr lang="en-US" sz="2800" b="1" dirty="0">
                <a:solidFill>
                  <a:srgbClr val="E2362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Stay connected – wuf.unhabitat.org</a:t>
            </a:r>
          </a:p>
          <a:p>
            <a:pPr algn="ctr">
              <a:lnSpc>
                <a:spcPts val="3720"/>
              </a:lnSpc>
            </a:pPr>
            <a:r>
              <a:rPr lang="en-US" sz="2800" b="1" dirty="0">
                <a:solidFill>
                  <a:srgbClr val="E2362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Azerbaijan:  X | Instagram: @WUF13Azerbaijan</a:t>
            </a:r>
          </a:p>
          <a:p>
            <a:pPr algn="ctr">
              <a:lnSpc>
                <a:spcPts val="3720"/>
              </a:lnSpc>
            </a:pPr>
            <a:r>
              <a:rPr lang="en-US" sz="2800" b="1" dirty="0">
                <a:solidFill>
                  <a:srgbClr val="E2362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Facebook | LinkedIn:  @WUF13 Azerbaijan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26062" y="3285282"/>
            <a:ext cx="13428137" cy="9639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Organizzato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dallo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State Committee on Urban Planning and Architecture</a:t>
            </a:r>
          </a:p>
          <a:p>
            <a:pPr algn="ctr">
              <a:lnSpc>
                <a:spcPts val="3919"/>
              </a:lnSpc>
            </a:pP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Partecipanti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registrati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da </a:t>
            </a:r>
            <a:r>
              <a:rPr lang="en-US" sz="27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oltre</a:t>
            </a:r>
            <a:r>
              <a:rPr lang="en-US" sz="27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158 Paesi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314063" y="734466"/>
            <a:ext cx="10172700" cy="7696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400" b="1" i="1" dirty="0">
                <a:solidFill>
                  <a:srgbClr val="48BAE7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Housing the world: Safe and resilient cities and communities</a:t>
            </a:r>
          </a:p>
          <a:p>
            <a:pPr algn="ctr">
              <a:lnSpc>
                <a:spcPts val="3120"/>
              </a:lnSpc>
              <a:spcBef>
                <a:spcPct val="0"/>
              </a:spcBef>
            </a:pPr>
            <a:endParaRPr lang="en-US" sz="2400" b="1" i="1" dirty="0">
              <a:solidFill>
                <a:srgbClr val="48BAE7"/>
              </a:solidFill>
              <a:latin typeface="Montserrat Bold Italics"/>
              <a:ea typeface="Montserrat Bold Italics"/>
              <a:cs typeface="Montserrat Bold Italics"/>
              <a:sym typeface="Montserrat Bold Italics"/>
            </a:endParaRP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7F13B8B8-26C4-550C-5434-4CFD8EBD3C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435319" y="1774847"/>
            <a:ext cx="4368000" cy="3276000"/>
          </a:xfrm>
          <a:prstGeom prst="rect">
            <a:avLst/>
          </a:prstGeom>
        </p:spPr>
      </p:pic>
      <p:sp>
        <p:nvSpPr>
          <p:cNvPr id="7" name="Freeform 7"/>
          <p:cNvSpPr>
            <a:spLocks noChangeAspect="1"/>
          </p:cNvSpPr>
          <p:nvPr/>
        </p:nvSpPr>
        <p:spPr>
          <a:xfrm>
            <a:off x="15003090" y="4724210"/>
            <a:ext cx="3294000" cy="2196000"/>
          </a:xfrm>
          <a:custGeom>
            <a:avLst/>
            <a:gdLst/>
            <a:ahLst/>
            <a:cxnLst/>
            <a:rect l="l" t="t" r="r" b="b"/>
            <a:pathLst>
              <a:path w="3884037" h="2589358">
                <a:moveTo>
                  <a:pt x="0" y="0"/>
                </a:moveTo>
                <a:lnTo>
                  <a:pt x="3884037" y="0"/>
                </a:lnTo>
                <a:lnTo>
                  <a:pt x="3884037" y="2589358"/>
                </a:lnTo>
                <a:lnTo>
                  <a:pt x="0" y="258935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5" name="Freeform 4">
            <a:extLst>
              <a:ext uri="{FF2B5EF4-FFF2-40B4-BE49-F238E27FC236}">
                <a16:creationId xmlns:a16="http://schemas.microsoft.com/office/drawing/2014/main" id="{7A9FEC6E-A13F-7A2C-AD29-F37FFF1D4855}"/>
              </a:ext>
            </a:extLst>
          </p:cNvPr>
          <p:cNvSpPr/>
          <p:nvPr/>
        </p:nvSpPr>
        <p:spPr>
          <a:xfrm rot="10800000">
            <a:off x="14481810" y="6172200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Freeform 6"/>
          <p:cNvSpPr>
            <a:spLocks noChangeAspect="1"/>
          </p:cNvSpPr>
          <p:nvPr/>
        </p:nvSpPr>
        <p:spPr>
          <a:xfrm>
            <a:off x="15003090" y="6920210"/>
            <a:ext cx="3294000" cy="2196000"/>
          </a:xfrm>
          <a:custGeom>
            <a:avLst/>
            <a:gdLst/>
            <a:ahLst/>
            <a:cxnLst/>
            <a:rect l="l" t="t" r="r" b="b"/>
            <a:pathLst>
              <a:path w="3907756" h="2605171">
                <a:moveTo>
                  <a:pt x="0" y="0"/>
                </a:moveTo>
                <a:lnTo>
                  <a:pt x="3907756" y="0"/>
                </a:lnTo>
                <a:lnTo>
                  <a:pt x="3907756" y="2605171"/>
                </a:lnTo>
                <a:lnTo>
                  <a:pt x="0" y="260517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6" name="Freeform 4">
            <a:extLst>
              <a:ext uri="{FF2B5EF4-FFF2-40B4-BE49-F238E27FC236}">
                <a16:creationId xmlns:a16="http://schemas.microsoft.com/office/drawing/2014/main" id="{3FBE3C14-2530-2FF0-EB90-C840ABC603C1}"/>
              </a:ext>
            </a:extLst>
          </p:cNvPr>
          <p:cNvSpPr/>
          <p:nvPr/>
        </p:nvSpPr>
        <p:spPr>
          <a:xfrm rot="16200000">
            <a:off x="-226695" y="67659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34790" y="1069033"/>
            <a:ext cx="3218421" cy="1980610"/>
          </a:xfrm>
          <a:custGeom>
            <a:avLst/>
            <a:gdLst/>
            <a:ahLst/>
            <a:cxnLst/>
            <a:rect l="l" t="t" r="r" b="b"/>
            <a:pathLst>
              <a:path w="3218421" h="1980610">
                <a:moveTo>
                  <a:pt x="0" y="0"/>
                </a:moveTo>
                <a:lnTo>
                  <a:pt x="3218420" y="0"/>
                </a:lnTo>
                <a:lnTo>
                  <a:pt x="3218420" y="1980610"/>
                </a:lnTo>
                <a:lnTo>
                  <a:pt x="0" y="19806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131" b="-4131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7534790" y="3109309"/>
            <a:ext cx="3218421" cy="1980610"/>
          </a:xfrm>
          <a:custGeom>
            <a:avLst/>
            <a:gdLst/>
            <a:ahLst/>
            <a:cxnLst/>
            <a:rect l="l" t="t" r="r" b="b"/>
            <a:pathLst>
              <a:path w="3218421" h="1980610">
                <a:moveTo>
                  <a:pt x="0" y="0"/>
                </a:moveTo>
                <a:lnTo>
                  <a:pt x="3218420" y="0"/>
                </a:lnTo>
                <a:lnTo>
                  <a:pt x="3218420" y="1980610"/>
                </a:lnTo>
                <a:lnTo>
                  <a:pt x="0" y="19806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281" r="-3281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" name="Freeform 4"/>
          <p:cNvSpPr/>
          <p:nvPr/>
        </p:nvSpPr>
        <p:spPr>
          <a:xfrm>
            <a:off x="7534790" y="5170284"/>
            <a:ext cx="3218421" cy="1980610"/>
          </a:xfrm>
          <a:custGeom>
            <a:avLst/>
            <a:gdLst/>
            <a:ahLst/>
            <a:cxnLst/>
            <a:rect l="l" t="t" r="r" b="b"/>
            <a:pathLst>
              <a:path w="3218421" h="1980610">
                <a:moveTo>
                  <a:pt x="0" y="0"/>
                </a:moveTo>
                <a:lnTo>
                  <a:pt x="3218420" y="0"/>
                </a:lnTo>
                <a:lnTo>
                  <a:pt x="3218420" y="1980610"/>
                </a:lnTo>
                <a:lnTo>
                  <a:pt x="0" y="19806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131" b="-4131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" name="Freeform 5"/>
          <p:cNvSpPr/>
          <p:nvPr/>
        </p:nvSpPr>
        <p:spPr>
          <a:xfrm>
            <a:off x="7534790" y="7227094"/>
            <a:ext cx="3218421" cy="1980610"/>
          </a:xfrm>
          <a:custGeom>
            <a:avLst/>
            <a:gdLst/>
            <a:ahLst/>
            <a:cxnLst/>
            <a:rect l="l" t="t" r="r" b="b"/>
            <a:pathLst>
              <a:path w="3218421" h="1980610">
                <a:moveTo>
                  <a:pt x="0" y="0"/>
                </a:moveTo>
                <a:lnTo>
                  <a:pt x="3218420" y="0"/>
                </a:lnTo>
                <a:lnTo>
                  <a:pt x="3218420" y="1980609"/>
                </a:lnTo>
                <a:lnTo>
                  <a:pt x="0" y="19806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4131" b="-4131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AutoShape 6"/>
          <p:cNvSpPr/>
          <p:nvPr/>
        </p:nvSpPr>
        <p:spPr>
          <a:xfrm>
            <a:off x="2804016" y="5849808"/>
            <a:ext cx="1418771" cy="0"/>
          </a:xfrm>
          <a:prstGeom prst="line">
            <a:avLst/>
          </a:prstGeom>
          <a:ln w="47625" cap="flat">
            <a:solidFill>
              <a:srgbClr val="A282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7" name="AutoShape 7"/>
          <p:cNvSpPr/>
          <p:nvPr/>
        </p:nvSpPr>
        <p:spPr>
          <a:xfrm>
            <a:off x="13178189" y="4078189"/>
            <a:ext cx="1418771" cy="0"/>
          </a:xfrm>
          <a:prstGeom prst="line">
            <a:avLst/>
          </a:prstGeom>
          <a:ln w="47625" cap="flat">
            <a:solidFill>
              <a:srgbClr val="A282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8" name="AutoShape 8"/>
          <p:cNvSpPr/>
          <p:nvPr/>
        </p:nvSpPr>
        <p:spPr>
          <a:xfrm>
            <a:off x="13554078" y="6923284"/>
            <a:ext cx="1418771" cy="0"/>
          </a:xfrm>
          <a:prstGeom prst="line">
            <a:avLst/>
          </a:prstGeom>
          <a:ln w="47625" cap="flat">
            <a:solidFill>
              <a:srgbClr val="A2823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9" name="Freeform 9"/>
          <p:cNvSpPr/>
          <p:nvPr/>
        </p:nvSpPr>
        <p:spPr>
          <a:xfrm>
            <a:off x="1207334" y="3243370"/>
            <a:ext cx="1596683" cy="1430100"/>
          </a:xfrm>
          <a:custGeom>
            <a:avLst/>
            <a:gdLst/>
            <a:ahLst/>
            <a:cxnLst/>
            <a:rect l="l" t="t" r="r" b="b"/>
            <a:pathLst>
              <a:path w="1596683" h="1430100">
                <a:moveTo>
                  <a:pt x="0" y="0"/>
                </a:moveTo>
                <a:lnTo>
                  <a:pt x="1596682" y="0"/>
                </a:lnTo>
                <a:lnTo>
                  <a:pt x="1596682" y="1430100"/>
                </a:lnTo>
                <a:lnTo>
                  <a:pt x="0" y="14301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0" name="Freeform 10"/>
          <p:cNvSpPr/>
          <p:nvPr/>
        </p:nvSpPr>
        <p:spPr>
          <a:xfrm>
            <a:off x="2128206" y="4656387"/>
            <a:ext cx="2846952" cy="754292"/>
          </a:xfrm>
          <a:custGeom>
            <a:avLst/>
            <a:gdLst/>
            <a:ahLst/>
            <a:cxnLst/>
            <a:rect l="l" t="t" r="r" b="b"/>
            <a:pathLst>
              <a:path w="2846952" h="754292">
                <a:moveTo>
                  <a:pt x="0" y="0"/>
                </a:moveTo>
                <a:lnTo>
                  <a:pt x="2846952" y="0"/>
                </a:lnTo>
                <a:lnTo>
                  <a:pt x="2846952" y="754292"/>
                </a:lnTo>
                <a:lnTo>
                  <a:pt x="0" y="75429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>
          <a:xfrm>
            <a:off x="2891238" y="3542801"/>
            <a:ext cx="2838376" cy="831239"/>
          </a:xfrm>
          <a:custGeom>
            <a:avLst/>
            <a:gdLst/>
            <a:ahLst/>
            <a:cxnLst/>
            <a:rect l="l" t="t" r="r" b="b"/>
            <a:pathLst>
              <a:path w="2838376" h="831239">
                <a:moveTo>
                  <a:pt x="0" y="0"/>
                </a:moveTo>
                <a:lnTo>
                  <a:pt x="2838376" y="0"/>
                </a:lnTo>
                <a:lnTo>
                  <a:pt x="2838376" y="831239"/>
                </a:lnTo>
                <a:lnTo>
                  <a:pt x="0" y="83123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2" name="Freeform 12"/>
          <p:cNvSpPr/>
          <p:nvPr/>
        </p:nvSpPr>
        <p:spPr>
          <a:xfrm>
            <a:off x="904651" y="7202578"/>
            <a:ext cx="1899365" cy="1284865"/>
          </a:xfrm>
          <a:custGeom>
            <a:avLst/>
            <a:gdLst/>
            <a:ahLst/>
            <a:cxnLst/>
            <a:rect l="l" t="t" r="r" b="b"/>
            <a:pathLst>
              <a:path w="1899365" h="1284865">
                <a:moveTo>
                  <a:pt x="0" y="0"/>
                </a:moveTo>
                <a:lnTo>
                  <a:pt x="1899365" y="0"/>
                </a:lnTo>
                <a:lnTo>
                  <a:pt x="1899365" y="1284865"/>
                </a:lnTo>
                <a:lnTo>
                  <a:pt x="0" y="128486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3" name="Freeform 13"/>
          <p:cNvSpPr/>
          <p:nvPr/>
        </p:nvSpPr>
        <p:spPr>
          <a:xfrm>
            <a:off x="2942578" y="7702195"/>
            <a:ext cx="2224987" cy="797439"/>
          </a:xfrm>
          <a:custGeom>
            <a:avLst/>
            <a:gdLst/>
            <a:ahLst/>
            <a:cxnLst/>
            <a:rect l="l" t="t" r="r" b="b"/>
            <a:pathLst>
              <a:path w="2224987" h="797439">
                <a:moveTo>
                  <a:pt x="0" y="0"/>
                </a:moveTo>
                <a:lnTo>
                  <a:pt x="2224986" y="0"/>
                </a:lnTo>
                <a:lnTo>
                  <a:pt x="2224986" y="797439"/>
                </a:lnTo>
                <a:lnTo>
                  <a:pt x="0" y="79743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4" name="Freeform 14"/>
          <p:cNvSpPr/>
          <p:nvPr/>
        </p:nvSpPr>
        <p:spPr>
          <a:xfrm>
            <a:off x="2804016" y="6734706"/>
            <a:ext cx="2502110" cy="787466"/>
          </a:xfrm>
          <a:custGeom>
            <a:avLst/>
            <a:gdLst/>
            <a:ahLst/>
            <a:cxnLst/>
            <a:rect l="l" t="t" r="r" b="b"/>
            <a:pathLst>
              <a:path w="2502110" h="787466">
                <a:moveTo>
                  <a:pt x="0" y="0"/>
                </a:moveTo>
                <a:lnTo>
                  <a:pt x="2502110" y="0"/>
                </a:lnTo>
                <a:lnTo>
                  <a:pt x="2502110" y="787466"/>
                </a:lnTo>
                <a:lnTo>
                  <a:pt x="0" y="78746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5" name="Freeform 15"/>
          <p:cNvSpPr/>
          <p:nvPr/>
        </p:nvSpPr>
        <p:spPr>
          <a:xfrm>
            <a:off x="2714378" y="8677586"/>
            <a:ext cx="2681387" cy="858044"/>
          </a:xfrm>
          <a:custGeom>
            <a:avLst/>
            <a:gdLst/>
            <a:ahLst/>
            <a:cxnLst/>
            <a:rect l="l" t="t" r="r" b="b"/>
            <a:pathLst>
              <a:path w="2681387" h="858044">
                <a:moveTo>
                  <a:pt x="0" y="0"/>
                </a:moveTo>
                <a:lnTo>
                  <a:pt x="2681386" y="0"/>
                </a:lnTo>
                <a:lnTo>
                  <a:pt x="2681386" y="858043"/>
                </a:lnTo>
                <a:lnTo>
                  <a:pt x="0" y="85804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6" name="Freeform 16"/>
          <p:cNvSpPr/>
          <p:nvPr/>
        </p:nvSpPr>
        <p:spPr>
          <a:xfrm>
            <a:off x="11934982" y="1573917"/>
            <a:ext cx="2486414" cy="1798115"/>
          </a:xfrm>
          <a:custGeom>
            <a:avLst/>
            <a:gdLst/>
            <a:ahLst/>
            <a:cxnLst/>
            <a:rect l="l" t="t" r="r" b="b"/>
            <a:pathLst>
              <a:path w="2486414" h="1798115">
                <a:moveTo>
                  <a:pt x="0" y="0"/>
                </a:moveTo>
                <a:lnTo>
                  <a:pt x="2486414" y="0"/>
                </a:lnTo>
                <a:lnTo>
                  <a:pt x="2486414" y="1798114"/>
                </a:lnTo>
                <a:lnTo>
                  <a:pt x="0" y="179811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7" name="Freeform 17"/>
          <p:cNvSpPr/>
          <p:nvPr/>
        </p:nvSpPr>
        <p:spPr>
          <a:xfrm>
            <a:off x="14694934" y="2655404"/>
            <a:ext cx="2564366" cy="707811"/>
          </a:xfrm>
          <a:custGeom>
            <a:avLst/>
            <a:gdLst/>
            <a:ahLst/>
            <a:cxnLst/>
            <a:rect l="l" t="t" r="r" b="b"/>
            <a:pathLst>
              <a:path w="2564366" h="707811">
                <a:moveTo>
                  <a:pt x="0" y="0"/>
                </a:moveTo>
                <a:lnTo>
                  <a:pt x="2564366" y="0"/>
                </a:lnTo>
                <a:lnTo>
                  <a:pt x="2564366" y="707811"/>
                </a:lnTo>
                <a:lnTo>
                  <a:pt x="0" y="70781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8" name="Freeform 18"/>
          <p:cNvSpPr/>
          <p:nvPr/>
        </p:nvSpPr>
        <p:spPr>
          <a:xfrm>
            <a:off x="11435645" y="5211887"/>
            <a:ext cx="3183123" cy="579845"/>
          </a:xfrm>
          <a:custGeom>
            <a:avLst/>
            <a:gdLst/>
            <a:ahLst/>
            <a:cxnLst/>
            <a:rect l="l" t="t" r="r" b="b"/>
            <a:pathLst>
              <a:path w="3183123" h="579845">
                <a:moveTo>
                  <a:pt x="0" y="0"/>
                </a:moveTo>
                <a:lnTo>
                  <a:pt x="3183123" y="0"/>
                </a:lnTo>
                <a:lnTo>
                  <a:pt x="3183123" y="579844"/>
                </a:lnTo>
                <a:lnTo>
                  <a:pt x="0" y="57984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9" name="Freeform 19"/>
          <p:cNvSpPr/>
          <p:nvPr/>
        </p:nvSpPr>
        <p:spPr>
          <a:xfrm>
            <a:off x="15053634" y="5115054"/>
            <a:ext cx="2601588" cy="734754"/>
          </a:xfrm>
          <a:custGeom>
            <a:avLst/>
            <a:gdLst/>
            <a:ahLst/>
            <a:cxnLst/>
            <a:rect l="l" t="t" r="r" b="b"/>
            <a:pathLst>
              <a:path w="2601588" h="734754">
                <a:moveTo>
                  <a:pt x="0" y="0"/>
                </a:moveTo>
                <a:lnTo>
                  <a:pt x="2601589" y="0"/>
                </a:lnTo>
                <a:lnTo>
                  <a:pt x="2601589" y="734754"/>
                </a:lnTo>
                <a:lnTo>
                  <a:pt x="0" y="734754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0" name="Freeform 20"/>
          <p:cNvSpPr/>
          <p:nvPr/>
        </p:nvSpPr>
        <p:spPr>
          <a:xfrm>
            <a:off x="13225816" y="5974290"/>
            <a:ext cx="2151825" cy="725157"/>
          </a:xfrm>
          <a:custGeom>
            <a:avLst/>
            <a:gdLst/>
            <a:ahLst/>
            <a:cxnLst/>
            <a:rect l="l" t="t" r="r" b="b"/>
            <a:pathLst>
              <a:path w="2151825" h="725157">
                <a:moveTo>
                  <a:pt x="0" y="0"/>
                </a:moveTo>
                <a:lnTo>
                  <a:pt x="2151825" y="0"/>
                </a:lnTo>
                <a:lnTo>
                  <a:pt x="2151825" y="725157"/>
                </a:lnTo>
                <a:lnTo>
                  <a:pt x="0" y="725157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1" name="Freeform 21"/>
          <p:cNvSpPr/>
          <p:nvPr/>
        </p:nvSpPr>
        <p:spPr>
          <a:xfrm>
            <a:off x="15576250" y="6052458"/>
            <a:ext cx="1556357" cy="568821"/>
          </a:xfrm>
          <a:custGeom>
            <a:avLst/>
            <a:gdLst/>
            <a:ahLst/>
            <a:cxnLst/>
            <a:rect l="l" t="t" r="r" b="b"/>
            <a:pathLst>
              <a:path w="1556357" h="568821">
                <a:moveTo>
                  <a:pt x="0" y="0"/>
                </a:moveTo>
                <a:lnTo>
                  <a:pt x="1556357" y="0"/>
                </a:lnTo>
                <a:lnTo>
                  <a:pt x="1556357" y="568821"/>
                </a:lnTo>
                <a:lnTo>
                  <a:pt x="0" y="568821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2" name="Freeform 22"/>
          <p:cNvSpPr/>
          <p:nvPr/>
        </p:nvSpPr>
        <p:spPr>
          <a:xfrm>
            <a:off x="11778916" y="5974290"/>
            <a:ext cx="1190408" cy="725157"/>
          </a:xfrm>
          <a:custGeom>
            <a:avLst/>
            <a:gdLst/>
            <a:ahLst/>
            <a:cxnLst/>
            <a:rect l="l" t="t" r="r" b="b"/>
            <a:pathLst>
              <a:path w="1190408" h="725157">
                <a:moveTo>
                  <a:pt x="0" y="0"/>
                </a:moveTo>
                <a:lnTo>
                  <a:pt x="1190409" y="0"/>
                </a:lnTo>
                <a:lnTo>
                  <a:pt x="1190409" y="725157"/>
                </a:lnTo>
                <a:lnTo>
                  <a:pt x="0" y="725157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3" name="Freeform 23"/>
          <p:cNvSpPr/>
          <p:nvPr/>
        </p:nvSpPr>
        <p:spPr>
          <a:xfrm>
            <a:off x="11934982" y="8267995"/>
            <a:ext cx="2777584" cy="1439819"/>
          </a:xfrm>
          <a:custGeom>
            <a:avLst/>
            <a:gdLst/>
            <a:ahLst/>
            <a:cxnLst/>
            <a:rect l="l" t="t" r="r" b="b"/>
            <a:pathLst>
              <a:path w="2777584" h="1439819">
                <a:moveTo>
                  <a:pt x="0" y="0"/>
                </a:moveTo>
                <a:lnTo>
                  <a:pt x="2777584" y="0"/>
                </a:lnTo>
                <a:lnTo>
                  <a:pt x="2777584" y="1439819"/>
                </a:lnTo>
                <a:lnTo>
                  <a:pt x="0" y="1439819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b="-6883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4" name="Freeform 24"/>
          <p:cNvSpPr/>
          <p:nvPr/>
        </p:nvSpPr>
        <p:spPr>
          <a:xfrm>
            <a:off x="15053634" y="8297051"/>
            <a:ext cx="1870506" cy="1238578"/>
          </a:xfrm>
          <a:custGeom>
            <a:avLst/>
            <a:gdLst/>
            <a:ahLst/>
            <a:cxnLst/>
            <a:rect l="l" t="t" r="r" b="b"/>
            <a:pathLst>
              <a:path w="1870506" h="1238578">
                <a:moveTo>
                  <a:pt x="0" y="0"/>
                </a:moveTo>
                <a:lnTo>
                  <a:pt x="1870506" y="0"/>
                </a:lnTo>
                <a:lnTo>
                  <a:pt x="1870506" y="1238578"/>
                </a:lnTo>
                <a:lnTo>
                  <a:pt x="0" y="1238578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5" name="TextBox 25"/>
          <p:cNvSpPr txBox="1"/>
          <p:nvPr/>
        </p:nvSpPr>
        <p:spPr>
          <a:xfrm>
            <a:off x="13932078" y="1819932"/>
            <a:ext cx="3327222" cy="379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20"/>
              </a:lnSpc>
              <a:spcBef>
                <a:spcPct val="0"/>
              </a:spcBef>
            </a:pPr>
            <a:r>
              <a:rPr lang="en-US" sz="2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30 Sett. - 2 Ott. 2026</a:t>
            </a:r>
          </a:p>
        </p:txBody>
      </p:sp>
      <p:sp>
        <p:nvSpPr>
          <p:cNvPr id="26" name="Freeform 26"/>
          <p:cNvSpPr/>
          <p:nvPr/>
        </p:nvSpPr>
        <p:spPr>
          <a:xfrm>
            <a:off x="589603" y="197431"/>
            <a:ext cx="2444902" cy="1222451"/>
          </a:xfrm>
          <a:custGeom>
            <a:avLst/>
            <a:gdLst/>
            <a:ahLst/>
            <a:cxnLst/>
            <a:rect l="l" t="t" r="r" b="b"/>
            <a:pathLst>
              <a:path w="2444902" h="1222451">
                <a:moveTo>
                  <a:pt x="0" y="0"/>
                </a:moveTo>
                <a:lnTo>
                  <a:pt x="2444902" y="0"/>
                </a:lnTo>
                <a:lnTo>
                  <a:pt x="2444902" y="1222451"/>
                </a:lnTo>
                <a:lnTo>
                  <a:pt x="0" y="1222451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7" name="Freeform 27"/>
          <p:cNvSpPr/>
          <p:nvPr/>
        </p:nvSpPr>
        <p:spPr>
          <a:xfrm>
            <a:off x="2933895" y="572251"/>
            <a:ext cx="3215821" cy="496782"/>
          </a:xfrm>
          <a:custGeom>
            <a:avLst/>
            <a:gdLst/>
            <a:ahLst/>
            <a:cxnLst/>
            <a:rect l="l" t="t" r="r" b="b"/>
            <a:pathLst>
              <a:path w="3215821" h="496782">
                <a:moveTo>
                  <a:pt x="0" y="0"/>
                </a:moveTo>
                <a:lnTo>
                  <a:pt x="3215821" y="0"/>
                </a:lnTo>
                <a:lnTo>
                  <a:pt x="3215821" y="496782"/>
                </a:lnTo>
                <a:lnTo>
                  <a:pt x="0" y="496782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8" name="Freeform 28"/>
          <p:cNvSpPr/>
          <p:nvPr/>
        </p:nvSpPr>
        <p:spPr>
          <a:xfrm rot="5400000">
            <a:off x="14561670" y="-172224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9" name="TextBox 29"/>
          <p:cNvSpPr txBox="1"/>
          <p:nvPr/>
        </p:nvSpPr>
        <p:spPr>
          <a:xfrm>
            <a:off x="736424" y="1657690"/>
            <a:ext cx="5630515" cy="646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EVENTI E FIERE 2026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028700" y="2729580"/>
            <a:ext cx="3725076" cy="379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20"/>
              </a:lnSpc>
              <a:spcBef>
                <a:spcPct val="0"/>
              </a:spcBef>
            </a:pPr>
            <a:r>
              <a:rPr lang="en-US" sz="24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5-8 Maggio 2026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28700" y="6216520"/>
            <a:ext cx="2782533" cy="379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20"/>
              </a:lnSpc>
              <a:spcBef>
                <a:spcPct val="0"/>
              </a:spcBef>
            </a:pPr>
            <a:r>
              <a:rPr lang="en-US" sz="2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1-3 Giugno 2026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4139684" y="4554984"/>
            <a:ext cx="3119616" cy="379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20"/>
              </a:lnSpc>
              <a:spcBef>
                <a:spcPct val="0"/>
              </a:spcBef>
            </a:pPr>
            <a:r>
              <a:rPr lang="en-US" sz="2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14-16 Ottobre 2026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3849481" y="7503122"/>
            <a:ext cx="3409819" cy="379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120"/>
              </a:lnSpc>
              <a:spcBef>
                <a:spcPct val="0"/>
              </a:spcBef>
            </a:pPr>
            <a:r>
              <a:rPr lang="en-US" sz="24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4 - 6 Novembre 2026</a:t>
            </a:r>
          </a:p>
        </p:txBody>
      </p:sp>
      <p:sp>
        <p:nvSpPr>
          <p:cNvPr id="34" name="Freeform 34"/>
          <p:cNvSpPr/>
          <p:nvPr/>
        </p:nvSpPr>
        <p:spPr>
          <a:xfrm rot="5400000" flipH="1" flipV="1">
            <a:off x="-74849" y="6727533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380619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3806190" y="0"/>
                </a:lnTo>
                <a:lnTo>
                  <a:pt x="3806190" y="411480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ChangeAspect="1"/>
          </p:cNvSpPr>
          <p:nvPr/>
        </p:nvSpPr>
        <p:spPr>
          <a:xfrm>
            <a:off x="8482659" y="2620333"/>
            <a:ext cx="2686325" cy="6156000"/>
          </a:xfrm>
          <a:custGeom>
            <a:avLst/>
            <a:gdLst/>
            <a:ahLst/>
            <a:cxnLst/>
            <a:rect l="l" t="t" r="r" b="b"/>
            <a:pathLst>
              <a:path w="2425572" h="6220757">
                <a:moveTo>
                  <a:pt x="0" y="0"/>
                </a:moveTo>
                <a:lnTo>
                  <a:pt x="2425572" y="0"/>
                </a:lnTo>
                <a:lnTo>
                  <a:pt x="2425572" y="6220757"/>
                </a:lnTo>
                <a:lnTo>
                  <a:pt x="0" y="62207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2" name="Freeform 2"/>
          <p:cNvSpPr/>
          <p:nvPr/>
        </p:nvSpPr>
        <p:spPr>
          <a:xfrm>
            <a:off x="506701" y="197431"/>
            <a:ext cx="2294252" cy="1147126"/>
          </a:xfrm>
          <a:custGeom>
            <a:avLst/>
            <a:gdLst/>
            <a:ahLst/>
            <a:cxnLst/>
            <a:rect l="l" t="t" r="r" b="b"/>
            <a:pathLst>
              <a:path w="2294252" h="1147126">
                <a:moveTo>
                  <a:pt x="0" y="0"/>
                </a:moveTo>
                <a:lnTo>
                  <a:pt x="2294253" y="0"/>
                </a:lnTo>
                <a:lnTo>
                  <a:pt x="2294253" y="1147126"/>
                </a:lnTo>
                <a:lnTo>
                  <a:pt x="0" y="114712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2670644" y="531918"/>
            <a:ext cx="3215821" cy="496782"/>
          </a:xfrm>
          <a:custGeom>
            <a:avLst/>
            <a:gdLst/>
            <a:ahLst/>
            <a:cxnLst/>
            <a:rect l="l" t="t" r="r" b="b"/>
            <a:pathLst>
              <a:path w="3215821" h="496782">
                <a:moveTo>
                  <a:pt x="0" y="0"/>
                </a:moveTo>
                <a:lnTo>
                  <a:pt x="3215821" y="0"/>
                </a:lnTo>
                <a:lnTo>
                  <a:pt x="3215821" y="496782"/>
                </a:lnTo>
                <a:lnTo>
                  <a:pt x="0" y="4967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300"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9" name="Freeform 9"/>
          <p:cNvSpPr>
            <a:spLocks noChangeAspect="1"/>
          </p:cNvSpPr>
          <p:nvPr/>
        </p:nvSpPr>
        <p:spPr>
          <a:xfrm>
            <a:off x="9119187" y="6465261"/>
            <a:ext cx="5455151" cy="3852000"/>
          </a:xfrm>
          <a:custGeom>
            <a:avLst/>
            <a:gdLst/>
            <a:ahLst/>
            <a:cxnLst/>
            <a:rect l="l" t="t" r="r" b="b"/>
            <a:pathLst>
              <a:path w="5819686" h="4109405">
                <a:moveTo>
                  <a:pt x="0" y="0"/>
                </a:moveTo>
                <a:lnTo>
                  <a:pt x="5819686" y="0"/>
                </a:lnTo>
                <a:lnTo>
                  <a:pt x="5819686" y="4109405"/>
                </a:lnTo>
                <a:lnTo>
                  <a:pt x="0" y="41094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5453"/>
            </a:stretch>
          </a:blipFill>
        </p:spPr>
        <p:txBody>
          <a:bodyPr/>
          <a:lstStyle/>
          <a:p>
            <a:endParaRPr lang="it-IT"/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0EC2B720-C588-D4C6-A2B1-61E813FAC4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4338" y="5355000"/>
            <a:ext cx="3695918" cy="493200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3AE5C5E9-3650-15F4-A6B6-2631A29FCB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390" y="2614967"/>
            <a:ext cx="6308573" cy="4140000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4B8EA43F-1C43-9482-8F83-57495C59F3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63400" y="2634511"/>
            <a:ext cx="3107206" cy="4140000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1051EB4F-6190-675A-4739-ADB6714FC1B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34" y="6754967"/>
            <a:ext cx="2796057" cy="3564000"/>
          </a:xfrm>
          <a:prstGeom prst="rect">
            <a:avLst/>
          </a:prstGeom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DBCBD709-7258-FC99-48CD-F6511C37E32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347" y="6754967"/>
            <a:ext cx="4026297" cy="3555620"/>
          </a:xfrm>
          <a:prstGeom prst="rect">
            <a:avLst/>
          </a:prstGeom>
        </p:spPr>
      </p:pic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A9167D16-0B79-C271-FE70-5B3F8A1CAA59}"/>
              </a:ext>
            </a:extLst>
          </p:cNvPr>
          <p:cNvSpPr txBox="1"/>
          <p:nvPr/>
        </p:nvSpPr>
        <p:spPr>
          <a:xfrm>
            <a:off x="762000" y="1519662"/>
            <a:ext cx="7924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FIERE - PRECEDENTI EDIZIONI  </a:t>
            </a:r>
            <a:endParaRPr lang="en-US" sz="3600" dirty="0"/>
          </a:p>
        </p:txBody>
      </p:sp>
      <p:pic>
        <p:nvPicPr>
          <p:cNvPr id="27" name="Immagine 26">
            <a:extLst>
              <a:ext uri="{FF2B5EF4-FFF2-40B4-BE49-F238E27FC236}">
                <a16:creationId xmlns:a16="http://schemas.microsoft.com/office/drawing/2014/main" id="{E8560F9D-B6F5-1807-71C6-7BA787CE849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746" y="2608993"/>
            <a:ext cx="3456058" cy="3902078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210CABB9-C19D-4A8C-049F-2527B19D34C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24381" y="6761811"/>
            <a:ext cx="3569400" cy="3569400"/>
          </a:xfrm>
          <a:prstGeom prst="rect">
            <a:avLst/>
          </a:prstGeom>
        </p:spPr>
      </p:pic>
      <p:sp>
        <p:nvSpPr>
          <p:cNvPr id="28" name="Freeform 4">
            <a:extLst>
              <a:ext uri="{FF2B5EF4-FFF2-40B4-BE49-F238E27FC236}">
                <a16:creationId xmlns:a16="http://schemas.microsoft.com/office/drawing/2014/main" id="{CA46F520-E64F-6CA0-B4F8-10D405505DA8}"/>
              </a:ext>
            </a:extLst>
          </p:cNvPr>
          <p:cNvSpPr/>
          <p:nvPr/>
        </p:nvSpPr>
        <p:spPr>
          <a:xfrm rot="5400000">
            <a:off x="14327505" y="-1543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799A5D8C-A5C4-F991-D49D-486C85CDA2B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4592001" y="2595061"/>
            <a:ext cx="3695999" cy="2772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526010"/>
            <a:ext cx="6854189" cy="933883"/>
          </a:xfrm>
          <a:custGeom>
            <a:avLst/>
            <a:gdLst/>
            <a:ahLst/>
            <a:cxnLst/>
            <a:rect l="l" t="t" r="r" b="b"/>
            <a:pathLst>
              <a:path w="6854189" h="933883">
                <a:moveTo>
                  <a:pt x="0" y="0"/>
                </a:moveTo>
                <a:lnTo>
                  <a:pt x="6854189" y="0"/>
                </a:lnTo>
                <a:lnTo>
                  <a:pt x="6854189" y="933883"/>
                </a:lnTo>
                <a:lnTo>
                  <a:pt x="0" y="9338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3" name="Freeform 3"/>
          <p:cNvSpPr/>
          <p:nvPr/>
        </p:nvSpPr>
        <p:spPr>
          <a:xfrm>
            <a:off x="8043519" y="806896"/>
            <a:ext cx="4239748" cy="652997"/>
          </a:xfrm>
          <a:custGeom>
            <a:avLst/>
            <a:gdLst/>
            <a:ahLst/>
            <a:cxnLst/>
            <a:rect l="l" t="t" r="r" b="b"/>
            <a:pathLst>
              <a:path w="4239748" h="652997">
                <a:moveTo>
                  <a:pt x="0" y="0"/>
                </a:moveTo>
                <a:lnTo>
                  <a:pt x="4239749" y="0"/>
                </a:lnTo>
                <a:lnTo>
                  <a:pt x="4239749" y="652997"/>
                </a:lnTo>
                <a:lnTo>
                  <a:pt x="0" y="6529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4" name="Freeform 4"/>
          <p:cNvSpPr/>
          <p:nvPr/>
        </p:nvSpPr>
        <p:spPr>
          <a:xfrm>
            <a:off x="9034804" y="3078480"/>
            <a:ext cx="9014718" cy="6006056"/>
          </a:xfrm>
          <a:custGeom>
            <a:avLst/>
            <a:gdLst/>
            <a:ahLst/>
            <a:cxnLst/>
            <a:rect l="l" t="t" r="r" b="b"/>
            <a:pathLst>
              <a:path w="9014718" h="6006056">
                <a:moveTo>
                  <a:pt x="0" y="0"/>
                </a:moveTo>
                <a:lnTo>
                  <a:pt x="9014718" y="0"/>
                </a:lnTo>
                <a:lnTo>
                  <a:pt x="9014718" y="6006056"/>
                </a:lnTo>
                <a:lnTo>
                  <a:pt x="0" y="60060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5" name="TextBox 5"/>
          <p:cNvSpPr txBox="1"/>
          <p:nvPr/>
        </p:nvSpPr>
        <p:spPr>
          <a:xfrm>
            <a:off x="1028700" y="2084317"/>
            <a:ext cx="5892992" cy="537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LA CAMERA BILATERALE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3011805"/>
            <a:ext cx="7573003" cy="5722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9" lvl="1" indent="-30226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Operativa dal </a:t>
            </a:r>
            <a:r>
              <a:rPr lang="en-US" sz="27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2012</a:t>
            </a:r>
          </a:p>
          <a:p>
            <a:pPr marL="604519" lvl="1" indent="-30226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Riconoscimento MIMIT e  AZERBAIJAN nel 2015-2016</a:t>
            </a:r>
          </a:p>
          <a:p>
            <a:pPr marL="604519" lvl="1" indent="-30226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Rappresentante per l’Italia di </a:t>
            </a:r>
            <a:r>
              <a:rPr lang="en-US" sz="27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ASK - Confederazione degli Imprenditori</a:t>
            </a: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dell’Azerbaigian</a:t>
            </a:r>
          </a:p>
          <a:p>
            <a:pPr marL="604519" lvl="1" indent="-30226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Sedi </a:t>
            </a:r>
            <a:r>
              <a:rPr lang="en-US" sz="27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ROMA</a:t>
            </a: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e </a:t>
            </a:r>
            <a:r>
              <a:rPr lang="en-US" sz="27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BAKU</a:t>
            </a:r>
          </a:p>
          <a:p>
            <a:pPr marL="604519" lvl="1" indent="-30226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Ufficio  </a:t>
            </a:r>
            <a:r>
              <a:rPr lang="en-US" sz="27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MILANO</a:t>
            </a: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e Info-point </a:t>
            </a:r>
            <a:r>
              <a:rPr lang="en-US" sz="27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CATANIA</a:t>
            </a:r>
          </a:p>
          <a:p>
            <a:pPr marL="604519" lvl="1" indent="-30226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Email: info@itazercom.it </a:t>
            </a:r>
          </a:p>
          <a:p>
            <a:pPr marL="604519" lvl="1" indent="-302260" algn="l">
              <a:lnSpc>
                <a:spcPts val="41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Web: www.itazercom.it</a:t>
            </a:r>
          </a:p>
          <a:p>
            <a:pPr algn="l">
              <a:lnSpc>
                <a:spcPts val="4199"/>
              </a:lnSpc>
            </a:pPr>
            <a:endParaRPr lang="en-US" sz="27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Freeform 7"/>
          <p:cNvSpPr/>
          <p:nvPr/>
        </p:nvSpPr>
        <p:spPr>
          <a:xfrm rot="5400000">
            <a:off x="14327505" y="-1543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8" name="Freeform 8"/>
          <p:cNvSpPr/>
          <p:nvPr/>
        </p:nvSpPr>
        <p:spPr>
          <a:xfrm rot="-5400000">
            <a:off x="14701" y="63265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691577" y="7120326"/>
            <a:ext cx="8904847" cy="1299774"/>
            <a:chOff x="0" y="0"/>
            <a:chExt cx="2345309" cy="23379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45310" cy="233797"/>
            </a:xfrm>
            <a:custGeom>
              <a:avLst/>
              <a:gdLst/>
              <a:ahLst/>
              <a:cxnLst/>
              <a:rect l="l" t="t" r="r" b="b"/>
              <a:pathLst>
                <a:path w="2345310" h="233797">
                  <a:moveTo>
                    <a:pt x="0" y="0"/>
                  </a:moveTo>
                  <a:lnTo>
                    <a:pt x="2345310" y="0"/>
                  </a:lnTo>
                  <a:lnTo>
                    <a:pt x="2345310" y="233797"/>
                  </a:lnTo>
                  <a:lnTo>
                    <a:pt x="0" y="233797"/>
                  </a:lnTo>
                  <a:close/>
                </a:path>
              </a:pathLst>
            </a:custGeom>
            <a:solidFill>
              <a:srgbClr val="B83215"/>
            </a:soli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9525"/>
              <a:ext cx="2345309" cy="2242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7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4327505" y="-147154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6" name="TextBox 6"/>
          <p:cNvSpPr txBox="1"/>
          <p:nvPr/>
        </p:nvSpPr>
        <p:spPr>
          <a:xfrm>
            <a:off x="1897071" y="2583055"/>
            <a:ext cx="5935355" cy="679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b="1">
                <a:solidFill>
                  <a:srgbClr val="1D1D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CONCLUSIONE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426172" y="4439085"/>
            <a:ext cx="11782648" cy="2146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5" lvl="1" indent="-367027" algn="just">
              <a:lnSpc>
                <a:spcPts val="5779"/>
              </a:lnSpc>
              <a:buFont typeface="Arial"/>
              <a:buChar char="•"/>
            </a:pP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Azerbaigian =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mercato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dinamico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in forte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crescita</a:t>
            </a:r>
            <a:endParaRPr lang="en-US" sz="33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734055" lvl="1" indent="-367027" algn="just">
              <a:lnSpc>
                <a:spcPts val="5779"/>
              </a:lnSpc>
              <a:buFont typeface="Arial"/>
              <a:buChar char="•"/>
            </a:pP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Opportunità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concrete per le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imprese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italiane</a:t>
            </a:r>
            <a:endParaRPr lang="en-US" sz="3399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734055" lvl="1" indent="-367027" algn="just">
              <a:lnSpc>
                <a:spcPts val="5779"/>
              </a:lnSpc>
              <a:buFont typeface="Arial"/>
              <a:buChar char="•"/>
            </a:pP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Sostegno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garantito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da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istituzioni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partner </a:t>
            </a:r>
            <a:r>
              <a:rPr lang="en-US" sz="3399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locali</a:t>
            </a:r>
            <a:r>
              <a:rPr lang="en-US" sz="3399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037274" y="7321286"/>
            <a:ext cx="8213452" cy="485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9"/>
              </a:lnSpc>
              <a:spcBef>
                <a:spcPct val="0"/>
              </a:spcBef>
            </a:pPr>
            <a:r>
              <a:rPr lang="en-US" sz="319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Connettere</a:t>
            </a:r>
            <a:r>
              <a:rPr lang="en-US" sz="319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319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competenze</a:t>
            </a:r>
            <a:r>
              <a:rPr lang="en-US" sz="319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e </a:t>
            </a:r>
            <a:r>
              <a:rPr lang="en-US" sz="319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opportunità</a:t>
            </a:r>
            <a:endParaRPr lang="en-US" sz="3199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9" name="Freeform 9"/>
          <p:cNvSpPr/>
          <p:nvPr/>
        </p:nvSpPr>
        <p:spPr>
          <a:xfrm rot="-5400000">
            <a:off x="154305" y="6326505"/>
            <a:ext cx="3806190" cy="4114800"/>
          </a:xfrm>
          <a:custGeom>
            <a:avLst/>
            <a:gdLst/>
            <a:ahLst/>
            <a:cxnLst/>
            <a:rect l="l" t="t" r="r" b="b"/>
            <a:pathLst>
              <a:path w="3806190" h="4114800">
                <a:moveTo>
                  <a:pt x="0" y="0"/>
                </a:moveTo>
                <a:lnTo>
                  <a:pt x="3806190" y="0"/>
                </a:lnTo>
                <a:lnTo>
                  <a:pt x="3806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0" name="Freeform 10"/>
          <p:cNvSpPr/>
          <p:nvPr/>
        </p:nvSpPr>
        <p:spPr>
          <a:xfrm>
            <a:off x="978237" y="509421"/>
            <a:ext cx="6854189" cy="933883"/>
          </a:xfrm>
          <a:custGeom>
            <a:avLst/>
            <a:gdLst/>
            <a:ahLst/>
            <a:cxnLst/>
            <a:rect l="l" t="t" r="r" b="b"/>
            <a:pathLst>
              <a:path w="6854189" h="933883">
                <a:moveTo>
                  <a:pt x="0" y="0"/>
                </a:moveTo>
                <a:lnTo>
                  <a:pt x="6854189" y="0"/>
                </a:lnTo>
                <a:lnTo>
                  <a:pt x="6854189" y="933883"/>
                </a:lnTo>
                <a:lnTo>
                  <a:pt x="0" y="93388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>
          <a:xfrm>
            <a:off x="7982769" y="702202"/>
            <a:ext cx="4239748" cy="652997"/>
          </a:xfrm>
          <a:custGeom>
            <a:avLst/>
            <a:gdLst/>
            <a:ahLst/>
            <a:cxnLst/>
            <a:rect l="l" t="t" r="r" b="b"/>
            <a:pathLst>
              <a:path w="4239748" h="652997">
                <a:moveTo>
                  <a:pt x="0" y="0"/>
                </a:moveTo>
                <a:lnTo>
                  <a:pt x="4239749" y="0"/>
                </a:lnTo>
                <a:lnTo>
                  <a:pt x="4239749" y="652996"/>
                </a:lnTo>
                <a:lnTo>
                  <a:pt x="0" y="6529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1436</TotalTime>
  <Words>869</Words>
  <Application>Microsoft Office PowerPoint</Application>
  <PresentationFormat>Personalizzato</PresentationFormat>
  <Paragraphs>166</Paragraphs>
  <Slides>14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21" baseType="lpstr">
      <vt:lpstr>Montserrat Bold</vt:lpstr>
      <vt:lpstr>Montserrat Italics</vt:lpstr>
      <vt:lpstr>Calibri</vt:lpstr>
      <vt:lpstr>Arial</vt:lpstr>
      <vt:lpstr>Montserrat</vt:lpstr>
      <vt:lpstr>Montserrat Bold Italics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Pitch Deck Presentation Template</dc:title>
  <dc:creator>PC-Traldi</dc:creator>
  <cp:lastModifiedBy>Manuela Traldi</cp:lastModifiedBy>
  <cp:revision>11</cp:revision>
  <dcterms:created xsi:type="dcterms:W3CDTF">2006-08-16T00:00:00Z</dcterms:created>
  <dcterms:modified xsi:type="dcterms:W3CDTF">2026-05-10T15:33:06Z</dcterms:modified>
  <dc:identifier>DAG28glkKfI</dc:identifier>
</cp:coreProperties>
</file>