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315" r:id="rId3"/>
    <p:sldId id="361" r:id="rId4"/>
    <p:sldId id="344" r:id="rId5"/>
    <p:sldId id="405" r:id="rId6"/>
    <p:sldId id="407" r:id="rId7"/>
    <p:sldId id="403" r:id="rId8"/>
    <p:sldId id="388" r:id="rId9"/>
    <p:sldId id="417" r:id="rId10"/>
    <p:sldId id="396" r:id="rId11"/>
    <p:sldId id="418" r:id="rId12"/>
    <p:sldId id="397" r:id="rId13"/>
    <p:sldId id="356" r:id="rId14"/>
  </p:sldIdLst>
  <p:sldSz cx="9144000" cy="6858000" type="screen4x3"/>
  <p:notesSz cx="6797675" cy="9926638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ile medio 2 - Color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ile medio 2 - Color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ile medio 2 - Color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27102A9-8310-4765-A935-A1911B00CA55}" styleName="Stile chiaro 1 - Colore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46" autoAdjust="0"/>
    <p:restoredTop sz="87382" autoAdjust="0"/>
  </p:normalViewPr>
  <p:slideViewPr>
    <p:cSldViewPr snapToGrid="0">
      <p:cViewPr varScale="1">
        <p:scale>
          <a:sx n="85" d="100"/>
          <a:sy n="85" d="100"/>
        </p:scale>
        <p:origin x="1397" y="6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4" d="100"/>
        <a:sy n="84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-3366" y="-90"/>
      </p:cViewPr>
      <p:guideLst>
        <p:guide orient="horz" pos="3126"/>
        <p:guide pos="2142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723802D5-9D56-E340-A002-B2F6EEF6B63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135" cy="496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213" tIns="44107" rIns="88213" bIns="44107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Verdana" panose="020B0604030504040204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04AC62DC-ED8E-5642-837E-5307962AFF6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54" y="0"/>
            <a:ext cx="2946135" cy="496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213" tIns="44107" rIns="88213" bIns="44107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Verdana" panose="020B0604030504040204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fld id="{931CDFFC-598C-EE4E-BB28-ACDE08CB6DFE}" type="datetime1">
              <a:rPr lang="it-IT"/>
              <a:pPr>
                <a:defRPr/>
              </a:pPr>
              <a:t>25/01/2019</a:t>
            </a:fld>
            <a:endParaRPr lang="it-IT"/>
          </a:p>
        </p:txBody>
      </p:sp>
      <p:sp>
        <p:nvSpPr>
          <p:cNvPr id="64516" name="Rectangle 4">
            <a:extLst>
              <a:ext uri="{FF2B5EF4-FFF2-40B4-BE49-F238E27FC236}">
                <a16:creationId xmlns:a16="http://schemas.microsoft.com/office/drawing/2014/main" id="{2503EFC8-73AE-9242-A2C2-918D5AC56D6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800"/>
            <a:ext cx="2946135" cy="49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213" tIns="44107" rIns="88213" bIns="44107" numCol="1" anchor="b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Verdana" panose="020B0604030504040204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4517" name="Rectangle 5">
            <a:extLst>
              <a:ext uri="{FF2B5EF4-FFF2-40B4-BE49-F238E27FC236}">
                <a16:creationId xmlns:a16="http://schemas.microsoft.com/office/drawing/2014/main" id="{D9BBDCA1-E8E7-3345-92F8-716A5830AA6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54" y="9428800"/>
            <a:ext cx="2946135" cy="49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213" tIns="44107" rIns="88213" bIns="44107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Verdana" panose="020B060403050404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D1A256DB-505C-BE47-90D5-885FA00E006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810659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26">
            <a:extLst>
              <a:ext uri="{FF2B5EF4-FFF2-40B4-BE49-F238E27FC236}">
                <a16:creationId xmlns:a16="http://schemas.microsoft.com/office/drawing/2014/main" id="{DD114D54-FCD1-404C-B03E-57675F04903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135" cy="496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52" tIns="47776" rIns="95552" bIns="47776" numCol="1" anchor="t" anchorCtr="0" compatLnSpc="1">
            <a:prstTxWarp prst="textNoShape">
              <a:avLst/>
            </a:prstTxWarp>
          </a:bodyPr>
          <a:lstStyle>
            <a:lvl1pPr defTabSz="954398">
              <a:defRPr sz="1300">
                <a:latin typeface="Times" pitchFamily="2" charset="0"/>
              </a:defRPr>
            </a:lvl1pPr>
          </a:lstStyle>
          <a:p>
            <a:endParaRPr lang="it-IT" altLang="it-IT"/>
          </a:p>
        </p:txBody>
      </p:sp>
      <p:sp>
        <p:nvSpPr>
          <p:cNvPr id="17411" name="Rectangle 1027">
            <a:extLst>
              <a:ext uri="{FF2B5EF4-FFF2-40B4-BE49-F238E27FC236}">
                <a16:creationId xmlns:a16="http://schemas.microsoft.com/office/drawing/2014/main" id="{AFD50894-6E26-D542-B591-E89FE3D58D1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9954" y="0"/>
            <a:ext cx="2946135" cy="496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52" tIns="47776" rIns="95552" bIns="47776" numCol="1" anchor="t" anchorCtr="0" compatLnSpc="1">
            <a:prstTxWarp prst="textNoShape">
              <a:avLst/>
            </a:prstTxWarp>
          </a:bodyPr>
          <a:lstStyle>
            <a:lvl1pPr algn="r" defTabSz="954398">
              <a:defRPr sz="1300">
                <a:latin typeface="Times" pitchFamily="2" charset="0"/>
              </a:defRPr>
            </a:lvl1pPr>
          </a:lstStyle>
          <a:p>
            <a:fld id="{2CAE8EDA-DCC0-C245-8C8A-7060A0C1B367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13316" name="Rectangle 1028">
            <a:extLst>
              <a:ext uri="{FF2B5EF4-FFF2-40B4-BE49-F238E27FC236}">
                <a16:creationId xmlns:a16="http://schemas.microsoft.com/office/drawing/2014/main" id="{848E7375-D807-364B-8601-0606C4F0F98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3" name="Rectangle 1029">
            <a:extLst>
              <a:ext uri="{FF2B5EF4-FFF2-40B4-BE49-F238E27FC236}">
                <a16:creationId xmlns:a16="http://schemas.microsoft.com/office/drawing/2014/main" id="{1550FA1D-8600-044D-B8A6-4A6E944BE68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45" y="4715193"/>
            <a:ext cx="5437187" cy="4466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52" tIns="47776" rIns="95552" bIns="4777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17414" name="Rectangle 1030">
            <a:extLst>
              <a:ext uri="{FF2B5EF4-FFF2-40B4-BE49-F238E27FC236}">
                <a16:creationId xmlns:a16="http://schemas.microsoft.com/office/drawing/2014/main" id="{08186472-C1AA-F44E-AC9A-214FE802937B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800"/>
            <a:ext cx="2946135" cy="49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52" tIns="47776" rIns="95552" bIns="47776" numCol="1" anchor="b" anchorCtr="0" compatLnSpc="1">
            <a:prstTxWarp prst="textNoShape">
              <a:avLst/>
            </a:prstTxWarp>
          </a:bodyPr>
          <a:lstStyle>
            <a:lvl1pPr defTabSz="954398">
              <a:defRPr sz="1300">
                <a:latin typeface="Times" pitchFamily="2" charset="0"/>
              </a:defRPr>
            </a:lvl1pPr>
          </a:lstStyle>
          <a:p>
            <a:endParaRPr lang="it-IT" altLang="it-IT"/>
          </a:p>
        </p:txBody>
      </p:sp>
      <p:sp>
        <p:nvSpPr>
          <p:cNvPr id="17415" name="Rectangle 1031">
            <a:extLst>
              <a:ext uri="{FF2B5EF4-FFF2-40B4-BE49-F238E27FC236}">
                <a16:creationId xmlns:a16="http://schemas.microsoft.com/office/drawing/2014/main" id="{B3BE95B4-B1DC-DB4B-8AD4-DFA03F277B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54" y="9428800"/>
            <a:ext cx="2946135" cy="49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52" tIns="47776" rIns="95552" bIns="47776" numCol="1" anchor="b" anchorCtr="0" compatLnSpc="1">
            <a:prstTxWarp prst="textNoShape">
              <a:avLst/>
            </a:prstTxWarp>
          </a:bodyPr>
          <a:lstStyle>
            <a:lvl1pPr algn="r" defTabSz="954398">
              <a:defRPr sz="1300">
                <a:latin typeface="Times" panose="02020603050405020304" pitchFamily="18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1B2713A4-B605-4343-B64F-B4560B0F0E0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31408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0606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>
            <a:extLst>
              <a:ext uri="{FF2B5EF4-FFF2-40B4-BE49-F238E27FC236}">
                <a16:creationId xmlns:a16="http://schemas.microsoft.com/office/drawing/2014/main" id="{B501A221-69BF-5F44-A288-A6A1EC5CF0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>
            <a:extLst>
              <a:ext uri="{FF2B5EF4-FFF2-40B4-BE49-F238E27FC236}">
                <a16:creationId xmlns:a16="http://schemas.microsoft.com/office/drawing/2014/main" id="{5B6EDE11-7FE0-CE41-859D-EF9DA98C87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025775" y="855663"/>
            <a:ext cx="3081338" cy="2311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913333" y="3296196"/>
            <a:ext cx="7306668" cy="2696887"/>
          </a:xfrm>
          <a:prstGeom prst="rect">
            <a:avLst/>
          </a:prstGeom>
        </p:spPr>
        <p:txBody>
          <a:bodyPr/>
          <a:lstStyle/>
          <a:p>
            <a:pPr defTabSz="91317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it-IT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defTabSz="91317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it-IT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defTabSz="91317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it-IT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4855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56590">
              <a:defRPr/>
            </a:pPr>
            <a:endParaRPr lang="en-GB" i="1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B2713A4-B605-4343-B64F-B4560B0F0E0E}" type="slidenum">
              <a:rPr lang="it-IT" altLang="it-IT" smtClean="0"/>
              <a:pPr>
                <a:defRPr/>
              </a:pPr>
              <a:t>10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50949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id="{AF64C8A6-B003-1641-9D19-03024F01E0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>
            <a:extLst>
              <a:ext uri="{FF2B5EF4-FFF2-40B4-BE49-F238E27FC236}">
                <a16:creationId xmlns:a16="http://schemas.microsoft.com/office/drawing/2014/main" id="{167BE2E4-87F0-9946-A859-61703D3890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9248E3A-FACB-B141-AB91-74DADAFCDF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50EFFF-3416-124A-98C7-4338AA99E617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F1640C-8F2A-2843-8782-E24268B7A2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082925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032B5AE-809A-EF4B-A119-DC59345AE4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6F588-480F-DC42-9668-E80C2B47874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76683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9477660-A525-474A-BAFB-552DC0718A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A5B4F8-A757-6F41-B58C-62B58C40A94F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E0BABB9-5FC0-894F-9981-92390D175D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6268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9888003-2013-B94E-928C-49E3A7C005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4A1E3-7071-6245-9AE4-D562934B690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03100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F8D657F-A70C-7548-B36E-B3C4C5DCCC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2B454C-4E09-E045-85EB-8FE8CC4F41EA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57F96A6-2FFF-A945-A964-90626DB819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7538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7F79E61-3394-BD4E-8CE6-4CAFB89FB6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840EA-4B74-054A-B6CD-27D4E446F74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4724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E9CE20-3876-BE4F-8314-739621C9E9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875794-A1CC-3248-AC15-AAD4F8ED9D04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194B01-AB9A-F548-AE79-20DE59A3AC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6268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E3EE62-F44E-C84E-8706-9AE1AC1C43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DDD8F-1055-9244-A0EA-33D8927268D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63338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556C8E5-50C4-A941-981A-8EB50F2635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61D67A-517D-D444-AC6B-2BA2FD00041F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1202DE1-AEAF-2241-8988-D1CBFAC6F1A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6268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A49DFCF-29BD-7E4C-AFC5-5CB03A06A0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39217-D227-0747-9DF4-C2F72FAAAB5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0906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C1DFF1E7-1743-6C4A-BC99-DD44C2B4063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23975" y="0"/>
            <a:ext cx="7820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>
              <a:spcBef>
                <a:spcPct val="20000"/>
              </a:spcBef>
              <a:defRPr/>
            </a:pPr>
            <a:r>
              <a:rPr lang="it-IT" altLang="it-IT" sz="1400">
                <a:solidFill>
                  <a:srgbClr val="063074"/>
                </a:solidFill>
              </a:rPr>
              <a:t>INDESIT SpA - Reindustrializzazione Impianti di Brembate e Refrontolo</a:t>
            </a: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6D13BA6-7C01-B645-8ADC-085276609C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565C8A-7A22-1341-9794-1156777119D6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578778-877E-6243-B5F1-82B77FCF1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341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7229B25-4AA7-204E-B9D3-5472764C35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E97C6-5767-8544-891C-02B824026C8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27225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A53913E-C7E7-A145-A664-E69E82F87E5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846C9A5-8BA9-D747-82FD-A0A99B346180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B680F30-DC58-3F41-BD4F-C8E72DC7099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55629-274A-124A-99F8-0C7D317018C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E37F48A-1E32-4C44-AEE0-B4157F6C9FF5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xfrm>
            <a:off x="3082925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67073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D898CD-2423-CB4B-B33D-DBE6C47B38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6AAF92-066D-734B-87AC-0422356C9513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80AA65-F865-B847-BBC5-0A7AF86C11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81D074-6113-934F-941F-AA75BC82695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2B9502-82BE-2349-80FA-04227C33908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7981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365226-E9D2-494C-AEDF-00E3CF628C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A2D42F-3D4B-294F-BA6F-FC33ECF723FF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B7FEB0-4D1F-0C41-87A5-28D71CBB5D3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46E77F-A983-3C4C-9E9C-13E4D5621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7D963-DF78-5744-90DC-7F53D73A778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0169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B721C73-F25F-2D42-ABB1-A84ED2156A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356524-73E0-B744-A458-6581216A8508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BDF2930-0EA9-E04D-A2E6-316C33E20B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C3731F0-5239-2142-8685-2F493FDA581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11400-26F4-BE4C-9E89-3540CB3D483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94854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83DCE88-2F13-C84D-AE88-EB0049CF42F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73BAF2-CCBE-404F-98D6-0C2FAF4C037A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5456466-A4BF-2843-A9A7-A1238C0FC9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F74DAD6-F496-A345-BEBE-D15D0E9852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132AB-B92B-D945-8C7E-3943A48F133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260539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1/25/2019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Verdana"/>
                <a:cs typeface="Verdana"/>
              </a:defRPr>
            </a:lvl1pPr>
          </a:lstStyle>
          <a:p>
            <a:pPr marL="63500">
              <a:lnSpc>
                <a:spcPct val="100000"/>
              </a:lnSpc>
            </a:pPr>
            <a:fld id="{81D60167-4931-47E6-BA6A-407CBD079E47}" type="slidenum">
              <a:rPr spc="-10" dirty="0"/>
              <a:t>‹N›</a:t>
            </a:fld>
            <a:endParaRPr spc="-10" dirty="0"/>
          </a:p>
        </p:txBody>
      </p:sp>
    </p:spTree>
    <p:extLst>
      <p:ext uri="{BB962C8B-B14F-4D97-AF65-F5344CB8AC3E}">
        <p14:creationId xmlns:p14="http://schemas.microsoft.com/office/powerpoint/2010/main" val="2720450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3A8FAA6-6ACA-634B-9A83-631BD41C3B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DF0D123-23FB-DA42-8F61-B57C282999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Click to edit Master text styles</a:t>
            </a:r>
          </a:p>
          <a:p>
            <a:pPr lvl="1"/>
            <a:r>
              <a:rPr lang="it-IT" altLang="it-IT"/>
              <a:t>Second level</a:t>
            </a:r>
          </a:p>
          <a:p>
            <a:pPr lvl="2"/>
            <a:r>
              <a:rPr lang="it-IT" altLang="it-IT"/>
              <a:t>Third level</a:t>
            </a:r>
          </a:p>
          <a:p>
            <a:pPr lvl="3"/>
            <a:r>
              <a:rPr lang="it-IT" altLang="it-IT"/>
              <a:t>Fourth level</a:t>
            </a:r>
          </a:p>
          <a:p>
            <a:pPr lvl="4"/>
            <a:r>
              <a:rPr lang="it-IT" altLang="it-IT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A0132D5-1AD9-894A-8F94-32A2A51189D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" pitchFamily="2" charset="0"/>
              </a:defRPr>
            </a:lvl1pPr>
          </a:lstStyle>
          <a:p>
            <a:fld id="{AC8308A2-38D1-9645-852B-C87BDACA72DA}" type="datetime1">
              <a:rPr lang="it-IT" altLang="it-IT"/>
              <a:pPr/>
              <a:t>25/01/2019</a:t>
            </a:fld>
            <a:endParaRPr lang="it-IT" alt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482BA682-2D45-CB44-B18D-DA9A54FC865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" pitchFamily="2" charset="0"/>
              </a:defRPr>
            </a:lvl1pPr>
          </a:lstStyle>
          <a:p>
            <a:endParaRPr lang="it-IT" alt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DDA4288-A78F-E74C-B9E6-40206BC300D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" panose="02020603050405020304" pitchFamily="18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AB6EFB95-E2C4-DF4A-9764-C374D652CC5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pic>
        <p:nvPicPr>
          <p:cNvPr id="1031" name="Immagine 8" descr="Sernet ADVISORY marchio.jpg">
            <a:extLst>
              <a:ext uri="{FF2B5EF4-FFF2-40B4-BE49-F238E27FC236}">
                <a16:creationId xmlns:a16="http://schemas.microsoft.com/office/drawing/2014/main" id="{A09CB524-2AB9-7244-90D6-F651DE131511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14049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805" r:id="rId1"/>
    <p:sldLayoutId id="2147484806" r:id="rId2"/>
    <p:sldLayoutId id="2147484807" r:id="rId3"/>
    <p:sldLayoutId id="2147484808" r:id="rId4"/>
    <p:sldLayoutId id="2147484809" r:id="rId5"/>
    <p:sldLayoutId id="2147484810" r:id="rId6"/>
    <p:sldLayoutId id="2147484811" r:id="rId7"/>
    <p:sldLayoutId id="2147484801" r:id="rId8"/>
    <p:sldLayoutId id="2147484802" r:id="rId9"/>
    <p:sldLayoutId id="2147484803" r:id="rId10"/>
    <p:sldLayoutId id="2147484804" r:id="rId11"/>
    <p:sldLayoutId id="214748481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68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68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68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68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valentina.rubino@sernet.it" TargetMode="External"/><Relationship Id="rId2" Type="http://schemas.openxmlformats.org/officeDocument/2006/relationships/hyperlink" Target="mailto:claudia.casartelli@sernet.it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lorenzo.buzzetti@sernet.it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net.it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76281" y="4811269"/>
            <a:ext cx="7694404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it-IT" altLang="it-IT" b="1" dirty="0" err="1">
                <a:solidFill>
                  <a:srgbClr val="063074"/>
                </a:solidFill>
              </a:rPr>
              <a:t>Bekaert</a:t>
            </a:r>
            <a:r>
              <a:rPr lang="it-IT" altLang="it-IT" b="1" dirty="0">
                <a:solidFill>
                  <a:srgbClr val="063074"/>
                </a:solidFill>
              </a:rPr>
              <a:t> - Figline Valdarno</a:t>
            </a:r>
          </a:p>
          <a:p>
            <a:pPr algn="ctr"/>
            <a:r>
              <a:rPr lang="it-IT" altLang="it-IT" b="1" dirty="0">
                <a:solidFill>
                  <a:srgbClr val="063074"/>
                </a:solidFill>
              </a:rPr>
              <a:t>Ricollocamento del Personale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50858" y="5893683"/>
            <a:ext cx="3745884" cy="4636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875"/>
              </a:lnSpc>
            </a:pPr>
            <a:r>
              <a:rPr lang="it-IT" sz="1400" b="1" spc="-20" dirty="0">
                <a:solidFill>
                  <a:srgbClr val="212168"/>
                </a:solidFill>
                <a:latin typeface="Verdana"/>
                <a:cs typeface="Verdana"/>
              </a:rPr>
              <a:t>Booklet informativo</a:t>
            </a:r>
          </a:p>
          <a:p>
            <a:pPr marL="12700" algn="ctr">
              <a:lnSpc>
                <a:spcPts val="1875"/>
              </a:lnSpc>
            </a:pPr>
            <a:r>
              <a:rPr lang="it-IT" sz="1400" b="1" spc="-20" dirty="0">
                <a:solidFill>
                  <a:srgbClr val="212168"/>
                </a:solidFill>
                <a:latin typeface="Verdana"/>
                <a:cs typeface="Verdana"/>
              </a:rPr>
              <a:t>Novembre 2018</a:t>
            </a:r>
            <a:endParaRPr sz="1400" b="1" dirty="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42616" y="0"/>
            <a:ext cx="6501765" cy="680085"/>
          </a:xfrm>
          <a:custGeom>
            <a:avLst/>
            <a:gdLst/>
            <a:ahLst/>
            <a:cxnLst/>
            <a:rect l="l" t="t" r="r" b="b"/>
            <a:pathLst>
              <a:path w="6501765" h="680085">
                <a:moveTo>
                  <a:pt x="0" y="679703"/>
                </a:moveTo>
                <a:lnTo>
                  <a:pt x="6501383" y="679703"/>
                </a:lnTo>
                <a:lnTo>
                  <a:pt x="6501383" y="0"/>
                </a:lnTo>
                <a:lnTo>
                  <a:pt x="0" y="0"/>
                </a:lnTo>
                <a:lnTo>
                  <a:pt x="0" y="67970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357627" y="3919728"/>
            <a:ext cx="5010912" cy="7924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24811" y="414527"/>
            <a:ext cx="5878068" cy="34061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25015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>
            <a:extLst>
              <a:ext uri="{FF2B5EF4-FFF2-40B4-BE49-F238E27FC236}">
                <a16:creationId xmlns:a16="http://schemas.microsoft.com/office/drawing/2014/main" id="{30689E29-85FB-5B41-9596-A8EFBCD126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875" y="5495925"/>
            <a:ext cx="1447800" cy="1362075"/>
          </a:xfrm>
          <a:prstGeom prst="rect">
            <a:avLst/>
          </a:prstGeom>
          <a:solidFill>
            <a:srgbClr val="063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18434" name="Text Box 15">
            <a:extLst>
              <a:ext uri="{FF2B5EF4-FFF2-40B4-BE49-F238E27FC236}">
                <a16:creationId xmlns:a16="http://schemas.microsoft.com/office/drawing/2014/main" id="{9B5C6813-942C-CE4D-93E6-1F72BD405E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52425"/>
            <a:ext cx="6172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</a:rPr>
              <a:t>Indice</a:t>
            </a:r>
          </a:p>
        </p:txBody>
      </p:sp>
      <p:sp>
        <p:nvSpPr>
          <p:cNvPr id="18435" name="Segnaposto numero diapositiva 1">
            <a:extLst>
              <a:ext uri="{FF2B5EF4-FFF2-40B4-BE49-F238E27FC236}">
                <a16:creationId xmlns:a16="http://schemas.microsoft.com/office/drawing/2014/main" id="{E901CFE5-F64E-0C41-9795-A02D3378EA3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6771944" y="6400800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515E7D5-83B9-6641-8302-67AE1534A66A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8436" name="Rectangle 5">
            <a:extLst>
              <a:ext uri="{FF2B5EF4-FFF2-40B4-BE49-F238E27FC236}">
                <a16:creationId xmlns:a16="http://schemas.microsoft.com/office/drawing/2014/main" id="{196ED203-9EEC-F741-97CA-49E883FD62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4030" y="1711916"/>
            <a:ext cx="7065919" cy="270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914400" indent="-45720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 typeface="+mj-lt"/>
              <a:buAutoNum type="arabicPeriod"/>
            </a:pPr>
            <a:r>
              <a:rPr lang="it-IT" altLang="it-IT" sz="2000" dirty="0">
                <a:solidFill>
                  <a:srgbClr val="002060"/>
                </a:solidFill>
                <a:latin typeface="Verdana" panose="020B0604030504040204" pitchFamily="34" charset="0"/>
              </a:rPr>
              <a:t>Scopo del documento</a:t>
            </a:r>
          </a:p>
          <a:p>
            <a:pPr>
              <a:spcBef>
                <a:spcPct val="50000"/>
              </a:spcBef>
              <a:buFont typeface="+mj-lt"/>
              <a:buAutoNum type="arabicPeriod"/>
            </a:pPr>
            <a:r>
              <a:rPr lang="it-IT" altLang="it-IT" sz="2000" dirty="0">
                <a:solidFill>
                  <a:srgbClr val="002060"/>
                </a:solidFill>
                <a:latin typeface="Verdana" panose="020B0604030504040204" pitchFamily="34" charset="0"/>
              </a:rPr>
              <a:t>Descrizione di </a:t>
            </a:r>
            <a:r>
              <a:rPr lang="it-IT" altLang="it-IT" sz="2000" dirty="0" err="1">
                <a:solidFill>
                  <a:srgbClr val="002060"/>
                </a:solidFill>
                <a:latin typeface="Verdana" panose="020B0604030504040204" pitchFamily="34" charset="0"/>
              </a:rPr>
              <a:t>Bekaert</a:t>
            </a:r>
            <a:endParaRPr lang="it-IT" altLang="it-IT" sz="20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>
              <a:spcBef>
                <a:spcPct val="50000"/>
              </a:spcBef>
              <a:buFont typeface="+mj-lt"/>
              <a:buAutoNum type="arabicPeriod"/>
            </a:pPr>
            <a:r>
              <a:rPr lang="it-IT" altLang="it-IT" sz="2000" dirty="0">
                <a:solidFill>
                  <a:srgbClr val="002060"/>
                </a:solidFill>
                <a:latin typeface="Verdana" panose="020B0604030504040204" pitchFamily="34" charset="0"/>
              </a:rPr>
              <a:t>Quadro della Forza Lavoro</a:t>
            </a:r>
          </a:p>
          <a:p>
            <a:pPr>
              <a:spcBef>
                <a:spcPct val="50000"/>
              </a:spcBef>
              <a:buFont typeface="+mj-lt"/>
              <a:buAutoNum type="arabicPeriod"/>
            </a:pPr>
            <a:r>
              <a:rPr lang="it-IT" altLang="it-IT" sz="2000" dirty="0">
                <a:solidFill>
                  <a:srgbClr val="002060"/>
                </a:solidFill>
                <a:latin typeface="Verdana" panose="020B0604030504040204" pitchFamily="34" charset="0"/>
              </a:rPr>
              <a:t>Sistema di Incentivi</a:t>
            </a:r>
          </a:p>
          <a:p>
            <a:pPr>
              <a:spcBef>
                <a:spcPct val="50000"/>
              </a:spcBef>
              <a:buFont typeface="+mj-lt"/>
              <a:buAutoNum type="arabicPeriod"/>
            </a:pPr>
            <a:r>
              <a:rPr lang="it-IT" altLang="it-IT" sz="2000" dirty="0">
                <a:solidFill>
                  <a:srgbClr val="002060"/>
                </a:solidFill>
                <a:latin typeface="Verdana" panose="020B0604030504040204" pitchFamily="34" charset="0"/>
              </a:rPr>
              <a:t>Effetto degli incentivi sul costo del personale</a:t>
            </a:r>
          </a:p>
          <a:p>
            <a:pPr>
              <a:spcBef>
                <a:spcPct val="50000"/>
              </a:spcBef>
              <a:buFont typeface="+mj-lt"/>
              <a:buAutoNum type="arabicPeriod"/>
            </a:pPr>
            <a:r>
              <a:rPr lang="it-IT" altLang="it-IT" sz="2000" dirty="0">
                <a:solidFill>
                  <a:srgbClr val="002060"/>
                </a:solidFill>
                <a:latin typeface="Verdana" panose="020B0604030504040204" pitchFamily="34" charset="0"/>
              </a:rPr>
              <a:t>Iter della manifestazione di interesse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egnaposto numero diapositiva 1">
            <a:extLst>
              <a:ext uri="{FF2B5EF4-FFF2-40B4-BE49-F238E27FC236}">
                <a16:creationId xmlns:a16="http://schemas.microsoft.com/office/drawing/2014/main" id="{B3FBDB1B-1716-C548-9478-4FE0F35CF2D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6841957" y="6402400"/>
            <a:ext cx="1905000" cy="457200"/>
          </a:xfr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buNone/>
            </a:pPr>
            <a:fld id="{BD65B1C8-0D36-8645-8ED2-14E73021C94C}" type="slidenum">
              <a:rPr lang="it-IT" altLang="it-IT" sz="1000">
                <a:latin typeface="Verdana" panose="020B0604030504040204" pitchFamily="34" charset="0"/>
                <a:ea typeface="Verdana" panose="020B0604030504040204" pitchFamily="34" charset="0"/>
              </a:rPr>
              <a:pPr>
                <a:buNone/>
              </a:pPr>
              <a:t>3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7410" name="Rettangolo 4">
            <a:extLst>
              <a:ext uri="{FF2B5EF4-FFF2-40B4-BE49-F238E27FC236}">
                <a16:creationId xmlns:a16="http://schemas.microsoft.com/office/drawing/2014/main" id="{2A481E99-5B32-F246-86C6-E43D48A49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977" y="1345499"/>
            <a:ext cx="8530045" cy="303269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just">
              <a:lnSpc>
                <a:spcPct val="130000"/>
              </a:lnSpc>
              <a:buFontTx/>
              <a:buNone/>
            </a:pP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Questo documento offre un quadro informativo iniziale per aziende che vogliano assumere a 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condizioni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 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incentivate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 a 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Tempo Indeterminato (TI), 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da subito oppure dopo un primo periodo di tempo determinato non superiore a 6 mesi, il personale </a:t>
            </a:r>
            <a:r>
              <a:rPr lang="it-IT" altLang="it-IT" sz="1400" dirty="0" err="1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Bekaert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 del sito produttivo di Figline Valdarno (FI).</a:t>
            </a:r>
          </a:p>
          <a:p>
            <a:pPr algn="just">
              <a:lnSpc>
                <a:spcPct val="130000"/>
              </a:lnSpc>
              <a:buFontTx/>
              <a:buNone/>
            </a:pPr>
            <a:endParaRPr lang="it-IT" altLang="it-IT" sz="1400" dirty="0">
              <a:solidFill>
                <a:srgbClr val="002060"/>
              </a:solidFill>
              <a:latin typeface="Verdana" panose="020B0604030504040204" pitchFamily="34" charset="0"/>
              <a:ea typeface="ヒラギノ角ゴ Pro W3" panose="020B0300000000000000" pitchFamily="34" charset="-128"/>
              <a:cs typeface="ヒラギノ角ゴ Pro W3" panose="020B0300000000000000" pitchFamily="34" charset="-128"/>
            </a:endParaRPr>
          </a:p>
          <a:p>
            <a:pPr algn="just">
              <a:lnSpc>
                <a:spcPct val="130000"/>
              </a:lnSpc>
              <a:buFontTx/>
              <a:buNone/>
            </a:pP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E’ infatti previsto un 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pacchetto di incentivi 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per sostenere le aziende interessate in termini economici, finanziari, autorizzativi e fiscali.</a:t>
            </a:r>
          </a:p>
          <a:p>
            <a:pPr algn="just">
              <a:lnSpc>
                <a:spcPct val="130000"/>
              </a:lnSpc>
              <a:buFontTx/>
              <a:buNone/>
            </a:pPr>
            <a:endParaRPr lang="it-IT" altLang="it-IT" sz="1400" dirty="0">
              <a:solidFill>
                <a:srgbClr val="002060"/>
              </a:solidFill>
              <a:latin typeface="Verdana" panose="020B0604030504040204" pitchFamily="34" charset="0"/>
              <a:ea typeface="ヒラギノ角ゴ Pro W3" panose="020B0300000000000000" pitchFamily="34" charset="-128"/>
              <a:cs typeface="ヒラギノ角ゴ Pro W3" panose="020B0300000000000000" pitchFamily="34" charset="-128"/>
            </a:endParaRPr>
          </a:p>
          <a:p>
            <a:pPr algn="just">
              <a:lnSpc>
                <a:spcPct val="130000"/>
              </a:lnSpc>
              <a:buFontTx/>
              <a:buNone/>
            </a:pPr>
            <a:r>
              <a:rPr lang="it-IT" altLang="it-IT" sz="1400" dirty="0" err="1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Bekaert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 ha dato mandato a </a:t>
            </a:r>
            <a:r>
              <a:rPr lang="it-IT" altLang="it-IT" sz="1400" b="1" dirty="0" err="1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Sernet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 </a:t>
            </a:r>
            <a:r>
              <a:rPr lang="it-IT" altLang="it-IT" sz="1400" b="1" dirty="0" err="1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SpA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 quale 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Advisor 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nel processo di reindustrializzazione del sito e di ricollocamento attivo del personale.</a:t>
            </a:r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id="{EB58DEB6-8C67-754B-825B-E59CD18EA0AE}"/>
              </a:ext>
            </a:extLst>
          </p:cNvPr>
          <p:cNvSpPr txBox="1">
            <a:spLocks/>
          </p:cNvSpPr>
          <p:nvPr/>
        </p:nvSpPr>
        <p:spPr>
          <a:xfrm>
            <a:off x="1655764" y="312738"/>
            <a:ext cx="6482396" cy="47103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9pPr>
          </a:lstStyle>
          <a:p>
            <a:pPr algn="l">
              <a:defRPr/>
            </a:pPr>
            <a:r>
              <a:rPr lang="it-IT" altLang="it-IT" sz="2400" b="1" kern="0" dirty="0">
                <a:solidFill>
                  <a:srgbClr val="002060"/>
                </a:solidFill>
                <a:latin typeface="Verdana" pitchFamily="34" charset="0"/>
              </a:rPr>
              <a:t>1. Scopo di questo documento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egnaposto numero diapositiva 1">
            <a:extLst>
              <a:ext uri="{FF2B5EF4-FFF2-40B4-BE49-F238E27FC236}">
                <a16:creationId xmlns:a16="http://schemas.microsoft.com/office/drawing/2014/main" id="{4737A71F-AAC6-FC4D-A7D2-5421162580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6639825" y="6392778"/>
            <a:ext cx="1905000" cy="457200"/>
          </a:xfr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buNone/>
            </a:pPr>
            <a:fld id="{76F6B677-8906-124B-B69E-391CC8CEE0B2}" type="slidenum">
              <a:rPr lang="it-IT" altLang="it-IT" sz="1000">
                <a:latin typeface="Verdana" panose="020B0604030504040204" pitchFamily="34" charset="0"/>
                <a:ea typeface="Verdana" panose="020B0604030504040204" pitchFamily="34" charset="0"/>
              </a:rPr>
              <a:pPr>
                <a:buNone/>
              </a:pPr>
              <a:t>4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0482" name="Rectangle 1039">
            <a:extLst>
              <a:ext uri="{FF2B5EF4-FFF2-40B4-BE49-F238E27FC236}">
                <a16:creationId xmlns:a16="http://schemas.microsoft.com/office/drawing/2014/main" id="{6A318296-01D5-3741-8805-A26AFE1A40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1325" y="344488"/>
            <a:ext cx="5316492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</a:rPr>
              <a:t>2. Descrizione di </a:t>
            </a:r>
            <a:r>
              <a:rPr lang="it-IT" altLang="it-IT" sz="2400" b="1" dirty="0" err="1">
                <a:solidFill>
                  <a:srgbClr val="063074"/>
                </a:solidFill>
                <a:latin typeface="Verdana" panose="020B0604030504040204" pitchFamily="34" charset="0"/>
              </a:rPr>
              <a:t>Bekaert</a:t>
            </a:r>
            <a:endParaRPr lang="it-IT" altLang="it-IT" sz="2400" b="1" dirty="0">
              <a:solidFill>
                <a:srgbClr val="063074"/>
              </a:solidFill>
              <a:latin typeface="Verdana" panose="020B0604030504040204" pitchFamily="34" charset="0"/>
            </a:endParaRPr>
          </a:p>
        </p:txBody>
      </p:sp>
      <p:sp>
        <p:nvSpPr>
          <p:cNvPr id="20483" name="Rettangolo 1">
            <a:extLst>
              <a:ext uri="{FF2B5EF4-FFF2-40B4-BE49-F238E27FC236}">
                <a16:creationId xmlns:a16="http://schemas.microsoft.com/office/drawing/2014/main" id="{5E05168D-ECE4-D74E-8948-41D6ED8BC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462" y="1229370"/>
            <a:ext cx="8347075" cy="3980642"/>
          </a:xfrm>
          <a:prstGeom prst="rect">
            <a:avLst/>
          </a:prstGeom>
          <a:solidFill>
            <a:schemeClr val="bg1"/>
          </a:solidFill>
          <a:ln w="25400" cmpd="thickThin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just">
              <a:lnSpc>
                <a:spcPct val="130000"/>
              </a:lnSpc>
              <a:spcBef>
                <a:spcPts val="0"/>
              </a:spcBef>
              <a:buFontTx/>
              <a:buNone/>
            </a:pP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NV </a:t>
            </a:r>
            <a:r>
              <a:rPr lang="it-IT" altLang="it-IT" sz="1400" b="1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Bekaert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SA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è un’importante realtà industriale, leader sul mercato internazionale dei </a:t>
            </a:r>
            <a:r>
              <a:rPr 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cavi d'acciaio per il rinforzo dei pneumatici.</a:t>
            </a:r>
          </a:p>
          <a:p>
            <a:pPr algn="just">
              <a:lnSpc>
                <a:spcPct val="130000"/>
              </a:lnSpc>
              <a:spcBef>
                <a:spcPts val="0"/>
              </a:spcBef>
              <a:buFontTx/>
              <a:buNone/>
            </a:pPr>
            <a:endParaRPr lang="it-IT" altLang="it-IT" sz="140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30000"/>
              </a:lnSpc>
              <a:spcBef>
                <a:spcPts val="0"/>
              </a:spcBef>
              <a:buFontTx/>
              <a:buNone/>
            </a:pP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Il gruppo </a:t>
            </a:r>
            <a:r>
              <a:rPr lang="it-IT" altLang="it-IT" sz="140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it-IT" sz="140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ekaert</a:t>
            </a:r>
            <a:r>
              <a:rPr 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sta perseguendo l’efficienza e sostenibilità della produzione a livello globale attraverso 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azioni di riorganizzazione e miglioramento della competitività e, in questa ottica, ha</a:t>
            </a:r>
            <a:r>
              <a:rPr 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deciso la chiusura della fabbrica di Figline Valdarno (Firenze).</a:t>
            </a:r>
          </a:p>
          <a:p>
            <a:pPr algn="just">
              <a:lnSpc>
                <a:spcPct val="130000"/>
              </a:lnSpc>
              <a:spcBef>
                <a:spcPts val="0"/>
              </a:spcBef>
              <a:buFontTx/>
              <a:buNone/>
            </a:pPr>
            <a:endParaRPr lang="it-IT" altLang="it-IT" sz="140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30000"/>
              </a:lnSpc>
              <a:spcBef>
                <a:spcPts val="0"/>
              </a:spcBef>
              <a:buFontTx/>
              <a:buNone/>
            </a:pP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Seguendo un criterio di 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responsabilità sociale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it-IT" altLang="it-IT" sz="140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Bekaert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ha avviato un progetto consistente in azioni e strumenti che favoriscano la 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continuità occupazionale 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dei lavoratori attraverso progetti di 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reindustrializzazione e un’attività di ricollocamento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del personale sul territorio. </a:t>
            </a:r>
          </a:p>
          <a:p>
            <a:pPr algn="just">
              <a:lnSpc>
                <a:spcPct val="130000"/>
              </a:lnSpc>
              <a:spcBef>
                <a:spcPts val="0"/>
              </a:spcBef>
              <a:buFontTx/>
              <a:buNone/>
            </a:pPr>
            <a:endParaRPr lang="it-IT" altLang="it-IT" sz="140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30000"/>
              </a:lnSpc>
              <a:spcBef>
                <a:spcPts val="0"/>
              </a:spcBef>
              <a:buFontTx/>
              <a:buNone/>
            </a:pP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Il 2.10.2018 è stato firmato al MISE l’accordo sindacale che definisce l’attuazione del piano di mitigazione sociale per i lavoratori </a:t>
            </a:r>
            <a:r>
              <a:rPr lang="it-IT" altLang="it-IT" sz="140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Bekaert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egnaposto numero diapositiva 1">
            <a:extLst>
              <a:ext uri="{FF2B5EF4-FFF2-40B4-BE49-F238E27FC236}">
                <a16:creationId xmlns:a16="http://schemas.microsoft.com/office/drawing/2014/main" id="{6D458456-4604-8145-9A37-2B5BEEB7F9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77DB57C-44C3-594F-B6F7-9E626C3578A4}" type="slidenum">
              <a:rPr lang="it-IT" altLang="it-IT" sz="1400">
                <a:latin typeface="Verdana" panose="020B0604030504040204" pitchFamily="34" charset="0"/>
                <a:ea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it-IT" altLang="it-IT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0243" name="Immagine 1">
            <a:extLst>
              <a:ext uri="{FF2B5EF4-FFF2-40B4-BE49-F238E27FC236}">
                <a16:creationId xmlns:a16="http://schemas.microsoft.com/office/drawing/2014/main" id="{0D673089-8813-754D-8F98-E869E5A35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786" y="2934718"/>
            <a:ext cx="5544242" cy="3337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olo 1">
            <a:extLst>
              <a:ext uri="{FF2B5EF4-FFF2-40B4-BE49-F238E27FC236}">
                <a16:creationId xmlns:a16="http://schemas.microsoft.com/office/drawing/2014/main" id="{ABA0B36C-BD6D-EC44-8000-AB9B3F0F9ACC}"/>
              </a:ext>
            </a:extLst>
          </p:cNvPr>
          <p:cNvSpPr txBox="1">
            <a:spLocks/>
          </p:cNvSpPr>
          <p:nvPr/>
        </p:nvSpPr>
        <p:spPr>
          <a:xfrm>
            <a:off x="1655763" y="312738"/>
            <a:ext cx="6999287" cy="84137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9pPr>
          </a:lstStyle>
          <a:p>
            <a:pPr algn="l">
              <a:defRPr/>
            </a:pPr>
            <a:r>
              <a:rPr lang="it-IT" altLang="it-IT" sz="2300" b="1" kern="0" dirty="0">
                <a:solidFill>
                  <a:srgbClr val="002060"/>
                </a:solidFill>
                <a:latin typeface="Verdana" pitchFamily="34" charset="0"/>
              </a:rPr>
              <a:t>3. Quadro della Forza Lavoro</a:t>
            </a: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6011609"/>
              </p:ext>
            </p:extLst>
          </p:nvPr>
        </p:nvGraphicFramePr>
        <p:xfrm>
          <a:off x="1791113" y="1068232"/>
          <a:ext cx="5565170" cy="1520861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818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6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sz="1200" dirty="0" err="1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Tip</a:t>
                      </a:r>
                      <a:r>
                        <a:rPr lang="it-IT" sz="12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.</a:t>
                      </a:r>
                      <a:r>
                        <a:rPr lang="it-IT" sz="1200" baseline="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Profili</a:t>
                      </a:r>
                      <a:endParaRPr lang="it-IT" sz="1200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2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N°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Operai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2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261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Impiegati</a:t>
                      </a:r>
                    </a:p>
                  </a:txBody>
                  <a:tcP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2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46</a:t>
                      </a:r>
                    </a:p>
                  </a:txBody>
                  <a:tcP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341">
                <a:tc>
                  <a:txBody>
                    <a:bodyPr/>
                    <a:lstStyle/>
                    <a:p>
                      <a:r>
                        <a:rPr lang="it-IT" sz="12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Quadri, Funzionari e Dirigenti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2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1608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egnaposto numero diapositiva 1">
            <a:extLst>
              <a:ext uri="{FF2B5EF4-FFF2-40B4-BE49-F238E27FC236}">
                <a16:creationId xmlns:a16="http://schemas.microsoft.com/office/drawing/2014/main" id="{17B1DB2B-D190-CC4C-8C5E-17C0C3D259B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DA7CDC4-75FD-F64A-B3F4-957CD7CF65F4}" type="slidenum">
              <a:rPr lang="it-IT" altLang="it-IT" sz="1400">
                <a:latin typeface="Verdana" panose="020B0604030504040204" pitchFamily="34" charset="0"/>
                <a:ea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it-IT" altLang="it-IT" sz="14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Titolo 1">
            <a:extLst>
              <a:ext uri="{FF2B5EF4-FFF2-40B4-BE49-F238E27FC236}">
                <a16:creationId xmlns:a16="http://schemas.microsoft.com/office/drawing/2014/main" id="{8B7DF8A0-07A5-CE49-8077-23F647EAD1DE}"/>
              </a:ext>
            </a:extLst>
          </p:cNvPr>
          <p:cNvSpPr txBox="1">
            <a:spLocks/>
          </p:cNvSpPr>
          <p:nvPr/>
        </p:nvSpPr>
        <p:spPr>
          <a:xfrm>
            <a:off x="1655763" y="312738"/>
            <a:ext cx="6999287" cy="84137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9pPr>
          </a:lstStyle>
          <a:p>
            <a:pPr algn="l">
              <a:defRPr/>
            </a:pPr>
            <a:r>
              <a:rPr lang="it-IT" altLang="it-IT" sz="2300" b="1" kern="0" dirty="0">
                <a:solidFill>
                  <a:srgbClr val="002060"/>
                </a:solidFill>
                <a:latin typeface="Verdana" pitchFamily="34" charset="0"/>
              </a:rPr>
              <a:t>3. Quadro della Forza Lavoro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1406381" y="5708735"/>
            <a:ext cx="46803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cui lavoratori appartenenti alle categorie protette: 5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1406381" y="1125954"/>
            <a:ext cx="3863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kern="0" dirty="0">
                <a:solidFill>
                  <a:srgbClr val="002060"/>
                </a:solidFill>
                <a:cs typeface="+mj-cs"/>
              </a:rPr>
              <a:t>Operai 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B95A102-1EE8-46B0-A90A-80DECE54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455" y="1570182"/>
            <a:ext cx="6814378" cy="409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524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numero diapositiva 1">
            <a:extLst>
              <a:ext uri="{FF2B5EF4-FFF2-40B4-BE49-F238E27FC236}">
                <a16:creationId xmlns:a16="http://schemas.microsoft.com/office/drawing/2014/main" id="{D2594D8A-E6E9-A741-A676-AE37AA1A15E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C823776-2D0C-AB47-9E16-E294037FC479}" type="slidenum">
              <a:rPr lang="it-IT" altLang="it-IT" sz="1400">
                <a:latin typeface="Verdana" panose="020B0604030504040204" pitchFamily="34" charset="0"/>
                <a:ea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it-IT" altLang="it-IT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8" name="Titolo 1">
            <a:extLst>
              <a:ext uri="{FF2B5EF4-FFF2-40B4-BE49-F238E27FC236}">
                <a16:creationId xmlns:a16="http://schemas.microsoft.com/office/drawing/2014/main" id="{93597100-9F74-F04E-A1BB-50203B3EF5A9}"/>
              </a:ext>
            </a:extLst>
          </p:cNvPr>
          <p:cNvSpPr txBox="1">
            <a:spLocks/>
          </p:cNvSpPr>
          <p:nvPr/>
        </p:nvSpPr>
        <p:spPr>
          <a:xfrm>
            <a:off x="1655763" y="312738"/>
            <a:ext cx="6999287" cy="84137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9pPr>
          </a:lstStyle>
          <a:p>
            <a:pPr algn="l">
              <a:defRPr/>
            </a:pPr>
            <a:r>
              <a:rPr lang="it-IT" altLang="it-IT" sz="2300" b="1" kern="0" dirty="0">
                <a:solidFill>
                  <a:srgbClr val="002060"/>
                </a:solidFill>
                <a:latin typeface="Verdana" pitchFamily="34" charset="0"/>
              </a:rPr>
              <a:t>3. Quadro della Forza Lavoro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463964" y="5599799"/>
            <a:ext cx="7113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* Tecnici di laboratorio, manutentori, capi reparto, contabili, amministrativi, addetti qualità–sicurezza-ambiente, analisti funzionali …)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1294546" y="996591"/>
            <a:ext cx="3863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kern="0" dirty="0">
                <a:solidFill>
                  <a:srgbClr val="002060"/>
                </a:solidFill>
                <a:cs typeface="+mj-cs"/>
              </a:rPr>
              <a:t>Impiegati 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2275D9DD-B6CC-4ED8-AF29-DFE368315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964" y="1396701"/>
            <a:ext cx="6216072" cy="3727990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79402346-6D84-4AE3-9053-B0F1585FE71C}"/>
              </a:ext>
            </a:extLst>
          </p:cNvPr>
          <p:cNvSpPr txBox="1"/>
          <p:nvPr/>
        </p:nvSpPr>
        <p:spPr>
          <a:xfrm>
            <a:off x="1387908" y="5142167"/>
            <a:ext cx="46803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cui lavoratori appartenenti alle categorie protette: 2</a:t>
            </a:r>
          </a:p>
        </p:txBody>
      </p:sp>
    </p:spTree>
    <p:extLst>
      <p:ext uri="{BB962C8B-B14F-4D97-AF65-F5344CB8AC3E}">
        <p14:creationId xmlns:p14="http://schemas.microsoft.com/office/powerpoint/2010/main" val="3831548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egnaposto numero diapositiva 1">
            <a:extLst>
              <a:ext uri="{FF2B5EF4-FFF2-40B4-BE49-F238E27FC236}">
                <a16:creationId xmlns:a16="http://schemas.microsoft.com/office/drawing/2014/main" id="{A0A46F0A-76E4-9F40-BF11-A6298C318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43453" y="6400800"/>
            <a:ext cx="1905000" cy="457200"/>
          </a:xfr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buNone/>
            </a:pPr>
            <a:fld id="{045B33C4-D2AC-A643-AF8C-F67484CB8F75}" type="slidenum">
              <a:rPr lang="it-IT" altLang="it-IT" sz="1000">
                <a:latin typeface="Verdana" panose="020B0604030504040204" pitchFamily="34" charset="0"/>
                <a:ea typeface="Verdana" panose="020B0604030504040204" pitchFamily="34" charset="0"/>
              </a:rPr>
              <a:pPr>
                <a:buNone/>
              </a:pPr>
              <a:t>8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C3582858-AD66-8346-8D16-F89F08033E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454" y="306757"/>
            <a:ext cx="5127170" cy="40267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ct val="0"/>
              </a:spcBef>
              <a:buNone/>
            </a:pPr>
            <a:r>
              <a:rPr lang="it-IT" altLang="it-IT" sz="2400" b="1">
                <a:solidFill>
                  <a:srgbClr val="063074"/>
                </a:solidFill>
                <a:latin typeface="Verdana" panose="020B0604030504040204" pitchFamily="34" charset="0"/>
              </a:rPr>
              <a:t>4. Sistema di Incentivi</a:t>
            </a:r>
          </a:p>
        </p:txBody>
      </p:sp>
      <p:sp>
        <p:nvSpPr>
          <p:cNvPr id="8" name="_s2152">
            <a:extLst>
              <a:ext uri="{FF2B5EF4-FFF2-40B4-BE49-F238E27FC236}">
                <a16:creationId xmlns:a16="http://schemas.microsoft.com/office/drawing/2014/main" id="{F4392895-2DD0-5147-AF6B-00D24B3A91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950" y="1189375"/>
            <a:ext cx="8280000" cy="324000"/>
          </a:xfrm>
          <a:prstGeom prst="roundRect">
            <a:avLst>
              <a:gd name="adj" fmla="val 11104"/>
            </a:avLst>
          </a:prstGeom>
          <a:gradFill flip="none" rotWithShape="1">
            <a:gsLst>
              <a:gs pos="0">
                <a:srgbClr val="B3CCD9"/>
              </a:gs>
              <a:gs pos="8000">
                <a:srgbClr val="B3CCD9"/>
              </a:gs>
              <a:gs pos="70000">
                <a:schemeClr val="bg1"/>
              </a:gs>
              <a:gs pos="100000">
                <a:schemeClr val="bg1"/>
              </a:gs>
            </a:gsLst>
            <a:lin ang="16200000" scaled="0"/>
            <a:tileRect/>
          </a:gradFill>
          <a:ln w="12700">
            <a:solidFill>
              <a:srgbClr val="005682"/>
            </a:solidFill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anchor="ctr" anchorCtr="1"/>
          <a:lstStyle/>
          <a:p>
            <a:pPr algn="ctr" eaLnBrk="1" hangingPunct="1">
              <a:lnSpc>
                <a:spcPct val="125000"/>
              </a:lnSpc>
              <a:defRPr/>
            </a:pPr>
            <a:r>
              <a:rPr lang="it-IT" sz="1600"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4.1 Da parte di </a:t>
            </a:r>
            <a:r>
              <a:rPr lang="it-IT" sz="1600" b="1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Bekaert</a:t>
            </a:r>
            <a:endParaRPr lang="it-IT" sz="1600" b="1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Rettangolo arrotondato 9">
            <a:extLst>
              <a:ext uri="{FF2B5EF4-FFF2-40B4-BE49-F238E27FC236}">
                <a16:creationId xmlns:a16="http://schemas.microsoft.com/office/drawing/2014/main" id="{E24574A7-FFFB-704A-A7DE-44C030048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950" y="1604816"/>
            <a:ext cx="8280000" cy="2009061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marL="171450" indent="-171450" algn="just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 sz="1600" dirty="0">
                <a:solidFill>
                  <a:schemeClr val="bg1"/>
                </a:solidFill>
                <a:latin typeface="Verdana" panose="020B0604030504040204" pitchFamily="34" charset="0"/>
              </a:rPr>
              <a:t>Incentivo economico una tantum pari a 10.000 € erogato all’azienda che assume un ex-dipendente </a:t>
            </a:r>
            <a:r>
              <a:rPr lang="it-IT" altLang="it-IT" sz="1600" dirty="0" err="1">
                <a:solidFill>
                  <a:schemeClr val="bg1"/>
                </a:solidFill>
                <a:latin typeface="Verdana" panose="020B0604030504040204" pitchFamily="34" charset="0"/>
              </a:rPr>
              <a:t>Bekaert</a:t>
            </a:r>
            <a:r>
              <a:rPr lang="it-IT" altLang="it-IT" sz="1600" dirty="0">
                <a:solidFill>
                  <a:schemeClr val="bg1"/>
                </a:solidFill>
                <a:latin typeface="Verdana" panose="020B0604030504040204" pitchFamily="34" charset="0"/>
              </a:rPr>
              <a:t> a Tempo Indeterminato oppure a tempo determinato con passaggio a TI entro 6 mesi. L’incentivo viene erogato ad assunzione/stabilizzazione contratto indeterminato e ad avvenuto superamento del periodo di prova.</a:t>
            </a:r>
          </a:p>
          <a:p>
            <a:pPr marL="171450" indent="-171450" algn="just">
              <a:spcBef>
                <a:spcPct val="0"/>
              </a:spcBef>
              <a:buFont typeface="Wingdings" pitchFamily="2" charset="2"/>
              <a:buChar char="v"/>
            </a:pPr>
            <a:endParaRPr lang="it-IT" altLang="it-IT" sz="16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algn="just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 sz="1600" dirty="0">
                <a:solidFill>
                  <a:schemeClr val="bg1"/>
                </a:solidFill>
                <a:latin typeface="Verdana" panose="020B0604030504040204" pitchFamily="34" charset="0"/>
              </a:rPr>
              <a:t>Percorsi di riqualificazione professionale valutati congiuntamente</a:t>
            </a:r>
          </a:p>
        </p:txBody>
      </p:sp>
    </p:spTree>
    <p:extLst>
      <p:ext uri="{BB962C8B-B14F-4D97-AF65-F5344CB8AC3E}">
        <p14:creationId xmlns:p14="http://schemas.microsoft.com/office/powerpoint/2010/main" val="3391497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egnaposto numero diapositiva 1">
            <a:extLst>
              <a:ext uri="{FF2B5EF4-FFF2-40B4-BE49-F238E27FC236}">
                <a16:creationId xmlns:a16="http://schemas.microsoft.com/office/drawing/2014/main" id="{A0A46F0A-76E4-9F40-BF11-A6298C318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5899" y="6414225"/>
            <a:ext cx="704850" cy="457200"/>
          </a:xfr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buNone/>
            </a:pPr>
            <a:fld id="{045B33C4-D2AC-A643-AF8C-F67484CB8F75}" type="slidenum">
              <a:rPr lang="it-IT" altLang="it-IT" sz="1000">
                <a:latin typeface="Verdana" panose="020B0604030504040204" pitchFamily="34" charset="0"/>
                <a:ea typeface="Verdana" panose="020B0604030504040204" pitchFamily="34" charset="0"/>
              </a:rPr>
              <a:pPr>
                <a:buNone/>
              </a:pPr>
              <a:t>9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C3582858-AD66-8346-8D16-F89F08033E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454" y="306757"/>
            <a:ext cx="5434146" cy="40267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ct val="0"/>
              </a:spcBef>
              <a:buNone/>
            </a:pP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</a:rPr>
              <a:t>4. Sistema di incentivi</a:t>
            </a:r>
          </a:p>
        </p:txBody>
      </p:sp>
      <p:sp>
        <p:nvSpPr>
          <p:cNvPr id="35844" name="Rettangolo arrotondato 7">
            <a:extLst>
              <a:ext uri="{FF2B5EF4-FFF2-40B4-BE49-F238E27FC236}">
                <a16:creationId xmlns:a16="http://schemas.microsoft.com/office/drawing/2014/main" id="{5B15405B-1E61-734E-90B7-195E21AF36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600200"/>
            <a:ext cx="8733813" cy="1293971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 b="1" dirty="0">
                <a:solidFill>
                  <a:schemeClr val="bg1"/>
                </a:solidFill>
                <a:latin typeface="Verdana" panose="020B0604030504040204" pitchFamily="34" charset="0"/>
              </a:rPr>
              <a:t>Pubblica amministrazione centrale</a:t>
            </a:r>
          </a:p>
          <a:p>
            <a:pPr marL="285750" indent="-285750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 sz="1400" dirty="0">
                <a:solidFill>
                  <a:schemeClr val="bg1"/>
                </a:solidFill>
                <a:latin typeface="Verdana" panose="020B0604030504040204" pitchFamily="34" charset="0"/>
              </a:rPr>
              <a:t>Contributo equivalente al 20% del trattamento NASPI</a:t>
            </a:r>
          </a:p>
          <a:p>
            <a:pPr marL="285750" indent="-285750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 sz="1400" dirty="0">
                <a:solidFill>
                  <a:schemeClr val="bg1"/>
                </a:solidFill>
                <a:latin typeface="Verdana" panose="020B0604030504040204" pitchFamily="34" charset="0"/>
              </a:rPr>
              <a:t>Riduzione al 50% dei contributi per assunzione donne </a:t>
            </a:r>
          </a:p>
          <a:p>
            <a:pPr marL="285750" indent="-285750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 sz="1400" dirty="0">
                <a:solidFill>
                  <a:schemeClr val="bg1"/>
                </a:solidFill>
                <a:latin typeface="Verdana" panose="020B0604030504040204" pitchFamily="34" charset="0"/>
              </a:rPr>
              <a:t>Riduzione al 10% dei contributi per assunzione da CIGS</a:t>
            </a:r>
          </a:p>
          <a:p>
            <a:pPr marL="285750" indent="-285750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 sz="1400" dirty="0">
                <a:solidFill>
                  <a:schemeClr val="bg1"/>
                </a:solidFill>
                <a:latin typeface="Verdana" panose="020B0604030504040204" pitchFamily="34" charset="0"/>
              </a:rPr>
              <a:t>Esonero 50% dei contributi per assunzione percettore assegno di ricollocazione in CIGS</a:t>
            </a:r>
          </a:p>
        </p:txBody>
      </p:sp>
      <p:sp>
        <p:nvSpPr>
          <p:cNvPr id="35845" name="Rettangolo arrotondato 8">
            <a:extLst>
              <a:ext uri="{FF2B5EF4-FFF2-40B4-BE49-F238E27FC236}">
                <a16:creationId xmlns:a16="http://schemas.microsoft.com/office/drawing/2014/main" id="{00909C5E-3179-8046-B476-E4109D275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3052922"/>
            <a:ext cx="8733813" cy="105560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 b="1" dirty="0">
                <a:solidFill>
                  <a:schemeClr val="bg1"/>
                </a:solidFill>
                <a:latin typeface="Verdana" panose="020B0604030504040204" pitchFamily="34" charset="0"/>
              </a:rPr>
              <a:t>Pubblica amministrazione locale (Regione) </a:t>
            </a:r>
          </a:p>
          <a:p>
            <a:pPr marL="285750" indent="-285750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 sz="1400" dirty="0">
                <a:solidFill>
                  <a:schemeClr val="bg1"/>
                </a:solidFill>
                <a:latin typeface="Verdana" panose="020B0604030504040204" pitchFamily="34" charset="0"/>
              </a:rPr>
              <a:t>POR FSE 2014-2020 (*) Contributi sostegno occupazione (donne maggiori di 30 e disabili)</a:t>
            </a:r>
          </a:p>
          <a:p>
            <a:pPr marL="285750" indent="-285750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 sz="1400" dirty="0">
                <a:solidFill>
                  <a:schemeClr val="bg1"/>
                </a:solidFill>
                <a:latin typeface="Verdana" panose="020B0604030504040204" pitchFamily="34" charset="0"/>
              </a:rPr>
              <a:t>POR FSE 2014-2020  Contributi sostegno occupazione per aziende in aree di crisi (**)</a:t>
            </a:r>
          </a:p>
          <a:p>
            <a:pPr marL="285750" indent="-285750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 sz="1400" dirty="0">
                <a:solidFill>
                  <a:schemeClr val="bg1"/>
                </a:solidFill>
                <a:latin typeface="Verdana" panose="020B0604030504040204" pitchFamily="34" charset="0"/>
              </a:rPr>
              <a:t>POR FSE 2014-2020  Finanziamento per formazione continua per l’Industria 4.0</a:t>
            </a:r>
          </a:p>
        </p:txBody>
      </p:sp>
      <p:sp>
        <p:nvSpPr>
          <p:cNvPr id="6" name="Rettangolo arrotondato 9">
            <a:extLst>
              <a:ext uri="{FF2B5EF4-FFF2-40B4-BE49-F238E27FC236}">
                <a16:creationId xmlns:a16="http://schemas.microsoft.com/office/drawing/2014/main" id="{00DA7766-6537-A947-B2F4-1EEF4C2890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599" y="4328954"/>
            <a:ext cx="8733813" cy="57888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 b="1" dirty="0">
                <a:solidFill>
                  <a:schemeClr val="bg1"/>
                </a:solidFill>
                <a:latin typeface="Verdana" panose="020B0604030504040204" pitchFamily="34" charset="0"/>
              </a:rPr>
              <a:t>Azienda + pubblica amministrazione</a:t>
            </a:r>
          </a:p>
          <a:p>
            <a:pPr marL="285750" indent="-285750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 sz="1400" dirty="0">
                <a:solidFill>
                  <a:schemeClr val="bg1"/>
                </a:solidFill>
                <a:latin typeface="Verdana" panose="020B0604030504040204" pitchFamily="34" charset="0"/>
              </a:rPr>
              <a:t>Progetti congiunti e integrati per la riqualificazione professionale</a:t>
            </a:r>
          </a:p>
        </p:txBody>
      </p:sp>
      <p:sp>
        <p:nvSpPr>
          <p:cNvPr id="7" name="CasellaDiTesto 39">
            <a:extLst>
              <a:ext uri="{FF2B5EF4-FFF2-40B4-BE49-F238E27FC236}">
                <a16:creationId xmlns:a16="http://schemas.microsoft.com/office/drawing/2014/main" id="{FA1CF732-DD4A-9D46-BF96-A5AF4393B4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7311" y="5945506"/>
            <a:ext cx="6676413" cy="553998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171450" indent="-171450" algn="just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it-IT" altLang="it-IT" sz="1000" dirty="0">
                <a:latin typeface="Verdana" panose="020B0604030504040204" pitchFamily="34" charset="0"/>
              </a:rPr>
              <a:t>* POR è il Programma Operativo Regionale (Toscana), FSE è il Fondo Sociale Europeo</a:t>
            </a:r>
          </a:p>
          <a:p>
            <a:pPr marL="171450" indent="-171450" algn="just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it-IT" altLang="it-IT" sz="1000" dirty="0">
                <a:latin typeface="Verdana" panose="020B0604030504040204" pitchFamily="34" charset="0"/>
              </a:rPr>
              <a:t>**Aree di crisi definite dalla Decisione n.19/2017 della Regione Toscana</a:t>
            </a:r>
          </a:p>
          <a:p>
            <a:pPr marL="171450" indent="-171450" algn="just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it-IT" altLang="it-IT" sz="1000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_s2152">
            <a:extLst>
              <a:ext uri="{FF2B5EF4-FFF2-40B4-BE49-F238E27FC236}">
                <a16:creationId xmlns:a16="http://schemas.microsoft.com/office/drawing/2014/main" id="{2104DB15-EDEA-0E43-BECF-33FE14A4E7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598" y="1115058"/>
            <a:ext cx="8733813" cy="408942"/>
          </a:xfrm>
          <a:prstGeom prst="roundRect">
            <a:avLst>
              <a:gd name="adj" fmla="val 11104"/>
            </a:avLst>
          </a:prstGeom>
          <a:gradFill flip="none" rotWithShape="1">
            <a:gsLst>
              <a:gs pos="0">
                <a:srgbClr val="B3CCD9"/>
              </a:gs>
              <a:gs pos="8000">
                <a:srgbClr val="B3CCD9"/>
              </a:gs>
              <a:gs pos="70000">
                <a:schemeClr val="bg1"/>
              </a:gs>
              <a:gs pos="100000">
                <a:schemeClr val="bg1"/>
              </a:gs>
            </a:gsLst>
            <a:lin ang="16200000" scaled="0"/>
            <a:tileRect/>
          </a:gradFill>
          <a:ln w="12700">
            <a:solidFill>
              <a:srgbClr val="005682"/>
            </a:solidFill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anchor="ctr" anchorCtr="1"/>
          <a:lstStyle/>
          <a:p>
            <a:pPr algn="ctr" eaLnBrk="1" hangingPunct="1">
              <a:lnSpc>
                <a:spcPct val="125000"/>
              </a:lnSpc>
              <a:defRPr/>
            </a:pPr>
            <a:r>
              <a:rPr lang="it-IT" sz="1600"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4.2 Da parte delle istituzioni nazionali e regionali</a:t>
            </a:r>
          </a:p>
        </p:txBody>
      </p:sp>
    </p:spTree>
    <p:extLst>
      <p:ext uri="{BB962C8B-B14F-4D97-AF65-F5344CB8AC3E}">
        <p14:creationId xmlns:p14="http://schemas.microsoft.com/office/powerpoint/2010/main" val="314453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ttangolo 3">
            <a:extLst>
              <a:ext uri="{FF2B5EF4-FFF2-40B4-BE49-F238E27FC236}">
                <a16:creationId xmlns:a16="http://schemas.microsoft.com/office/drawing/2014/main" id="{A7F7F467-3E7C-2248-81E2-6B27A14E18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2" y="828352"/>
            <a:ext cx="90094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200" b="1" u="sng" dirty="0">
                <a:solidFill>
                  <a:srgbClr val="002060"/>
                </a:solidFill>
                <a:latin typeface="Verdana" panose="020B0604030504040204" pitchFamily="34" charset="0"/>
              </a:rPr>
              <a:t>SIMULAZIONE RISPARMIO PER AZIENDA CHE ASSUME UN EX-LAVORATORE BEKAERT A TEMPO INDETERMINATO </a:t>
            </a:r>
            <a:endParaRPr lang="it-IT" altLang="it-IT" sz="1200" dirty="0">
              <a:solidFill>
                <a:srgbClr val="002060"/>
              </a:solidFill>
              <a:latin typeface="Verdana" panose="020B0604030504040204" pitchFamily="34" charset="0"/>
            </a:endParaRPr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id="{2D82FA4E-925D-794A-A95E-5D7C8F2829B0}"/>
              </a:ext>
            </a:extLst>
          </p:cNvPr>
          <p:cNvSpPr txBox="1">
            <a:spLocks/>
          </p:cNvSpPr>
          <p:nvPr/>
        </p:nvSpPr>
        <p:spPr>
          <a:xfrm>
            <a:off x="1592263" y="293688"/>
            <a:ext cx="7399337" cy="433387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9pPr>
          </a:lstStyle>
          <a:p>
            <a:pPr algn="l">
              <a:defRPr/>
            </a:pPr>
            <a:r>
              <a:rPr lang="it-IT" sz="2000" b="1" kern="0" dirty="0">
                <a:solidFill>
                  <a:srgbClr val="002060"/>
                </a:solidFill>
                <a:latin typeface="Verdana" pitchFamily="34" charset="0"/>
              </a:rPr>
              <a:t>5. Effetto degli incentivi sul costo del personale</a:t>
            </a:r>
            <a:endParaRPr lang="it-IT" altLang="it-IT" sz="2000" b="1" kern="0" dirty="0">
              <a:solidFill>
                <a:srgbClr val="002060"/>
              </a:solidFill>
              <a:latin typeface="Verdana" pitchFamily="34" charset="0"/>
            </a:endParaRPr>
          </a:p>
        </p:txBody>
      </p:sp>
      <p:graphicFrame>
        <p:nvGraphicFramePr>
          <p:cNvPr id="2" name="Tabella 1">
            <a:extLst>
              <a:ext uri="{FF2B5EF4-FFF2-40B4-BE49-F238E27FC236}">
                <a16:creationId xmlns:a16="http://schemas.microsoft.com/office/drawing/2014/main" id="{A7B46F0B-0F56-9341-8B23-C39CDC936F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3698353"/>
              </p:ext>
            </p:extLst>
          </p:nvPr>
        </p:nvGraphicFramePr>
        <p:xfrm>
          <a:off x="214312" y="1695450"/>
          <a:ext cx="8777288" cy="3423293"/>
        </p:xfrm>
        <a:graphic>
          <a:graphicData uri="http://schemas.openxmlformats.org/drawingml/2006/table">
            <a:tbl>
              <a:tblPr/>
              <a:tblGrid>
                <a:gridCol w="5056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7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9438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Descrizione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1o anno 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(€)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2o anno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(€)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Totale su  due anni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(€)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Retribuzione annua lorda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30.000 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30.000 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60.000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47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Incentivo Bekaert una tantum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-10.000 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0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-10.000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47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Contributo NASPI, massimo (*) 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-2.858 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-2.017 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-4.875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47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Costo effettivo del lavoro per l’azienda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17.142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27.983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45.125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147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1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Costo lordo del lavoro per l’azienda (**)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1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30.000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1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30.000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0" i="1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60.000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47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Risparmio (effettivo VS lordo) in € 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 12.858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2.017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14.875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47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Risparmio (effettivo VS lordo) in %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 42,9%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6,7%</a:t>
                      </a:r>
                      <a:endParaRPr kumimoji="0" lang="it-IT" altLang="it-IT" sz="16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charset="0"/>
                        <a:ea typeface="MS PGothic" charset="-128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charset="0"/>
                          <a:ea typeface="MS PGothic" charset="-128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-128"/>
                        </a:rPr>
                        <a:t>24,8%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6680" name="Ovale 2">
            <a:extLst>
              <a:ext uri="{FF2B5EF4-FFF2-40B4-BE49-F238E27FC236}">
                <a16:creationId xmlns:a16="http://schemas.microsoft.com/office/drawing/2014/main" id="{F9A17BEC-11C6-D04B-913A-AA58B8FBA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7382" y="4326319"/>
            <a:ext cx="1224000" cy="864000"/>
          </a:xfrm>
          <a:prstGeom prst="ellips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26681" name="Rettangolo 7">
            <a:extLst>
              <a:ext uri="{FF2B5EF4-FFF2-40B4-BE49-F238E27FC236}">
                <a16:creationId xmlns:a16="http://schemas.microsoft.com/office/drawing/2014/main" id="{A0053613-CC84-B946-A015-E01CDD8D51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2" y="5168309"/>
            <a:ext cx="7192609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200" dirty="0">
                <a:latin typeface="Verdana" panose="020B0604030504040204" pitchFamily="34" charset="0"/>
              </a:rPr>
              <a:t>*Per assunzione lavoratore in NASPI, a tempo pieno e indeterminato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it-IT" sz="1200" dirty="0">
                <a:latin typeface="Verdana" panose="020B0604030504040204" pitchFamily="34" charset="0"/>
              </a:rPr>
              <a:t>**Costo per assunzione lavoratore senza incentivi </a:t>
            </a:r>
          </a:p>
        </p:txBody>
      </p:sp>
      <p:sp>
        <p:nvSpPr>
          <p:cNvPr id="8" name="Segnaposto numero diapositiva 1">
            <a:extLst>
              <a:ext uri="{FF2B5EF4-FFF2-40B4-BE49-F238E27FC236}">
                <a16:creationId xmlns:a16="http://schemas.microsoft.com/office/drawing/2014/main" id="{C30F516C-83C1-4ABA-BDB4-866043AE78BC}"/>
              </a:ext>
            </a:extLst>
          </p:cNvPr>
          <p:cNvSpPr txBox="1">
            <a:spLocks/>
          </p:cNvSpPr>
          <p:nvPr/>
        </p:nvSpPr>
        <p:spPr bwMode="auto">
          <a:xfrm>
            <a:off x="6800088" y="6391275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it-IT"/>
            </a:defPPr>
            <a:lvl1pPr algn="r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buFontTx/>
              <a:buNone/>
            </a:pPr>
            <a:fld id="{795E4CBF-F17E-6548-9E60-9E706E7236D6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</a:rPr>
              <a:pPr>
                <a:buFontTx/>
                <a:buNone/>
              </a:pPr>
              <a:t>10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Ovale 2">
            <a:extLst>
              <a:ext uri="{FF2B5EF4-FFF2-40B4-BE49-F238E27FC236}">
                <a16:creationId xmlns:a16="http://schemas.microsoft.com/office/drawing/2014/main" id="{761673A8-A3B9-468E-ADE9-05E7B8CB9B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1231" y="4336988"/>
            <a:ext cx="1224000" cy="864000"/>
          </a:xfrm>
          <a:prstGeom prst="ellips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 dirty="0"/>
          </a:p>
        </p:txBody>
      </p:sp>
      <p:sp>
        <p:nvSpPr>
          <p:cNvPr id="10" name="Rettangolo 3">
            <a:extLst>
              <a:ext uri="{FF2B5EF4-FFF2-40B4-BE49-F238E27FC236}">
                <a16:creationId xmlns:a16="http://schemas.microsoft.com/office/drawing/2014/main" id="{145A22B0-B5BA-4434-A857-58553DBB4D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325" y="1409226"/>
            <a:ext cx="4299247" cy="27699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it-IT" altLang="it-IT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Ipotesi RAL di 30 K€ e lavoratore in NASPI</a:t>
            </a:r>
          </a:p>
        </p:txBody>
      </p:sp>
      <p:sp>
        <p:nvSpPr>
          <p:cNvPr id="11" name="Rettangolo 7">
            <a:extLst>
              <a:ext uri="{FF2B5EF4-FFF2-40B4-BE49-F238E27FC236}">
                <a16:creationId xmlns:a16="http://schemas.microsoft.com/office/drawing/2014/main" id="{65E8B097-3260-410B-9F11-1C1843DCBA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2263" y="5775303"/>
            <a:ext cx="7192609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N.B. Possibilità di </a:t>
            </a:r>
            <a:r>
              <a:rPr lang="it-IT" altLang="it-IT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ulteriore</a:t>
            </a:r>
            <a:r>
              <a:rPr lang="it-IT" altLang="it-IT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 incentivo economico di 8.000 €</a:t>
            </a:r>
            <a:r>
              <a:rPr lang="it-IT" altLang="it-IT" sz="1200" dirty="0">
                <a:latin typeface="Verdana" panose="020B0604030504040204" pitchFamily="34" charset="0"/>
              </a:rPr>
              <a:t> per: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it-IT" sz="1200" dirty="0">
                <a:latin typeface="Verdana" panose="020B0604030504040204" pitchFamily="34" charset="0"/>
              </a:rPr>
              <a:t>- assunzione lavoratore TI Full time c/o azienda con sede in area di crisi</a:t>
            </a:r>
          </a:p>
          <a:p>
            <a:pPr>
              <a:spcBef>
                <a:spcPct val="0"/>
              </a:spcBef>
              <a:buNone/>
            </a:pPr>
            <a:r>
              <a:rPr lang="it-IT" altLang="it-IT" sz="1200" dirty="0">
                <a:latin typeface="Verdana" panose="020B0604030504040204" pitchFamily="34" charset="0"/>
              </a:rPr>
              <a:t>- assunzione donna &gt;30 anni, a TI Full time  </a:t>
            </a:r>
          </a:p>
        </p:txBody>
      </p:sp>
    </p:spTree>
    <p:extLst>
      <p:ext uri="{BB962C8B-B14F-4D97-AF65-F5344CB8AC3E}">
        <p14:creationId xmlns:p14="http://schemas.microsoft.com/office/powerpoint/2010/main" val="1109237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8D55629-274A-124A-99F8-0C7D317018C6}" type="slidenum">
              <a:rPr lang="it-IT" altLang="it-IT" smtClean="0"/>
              <a:pPr>
                <a:defRPr/>
              </a:pPr>
              <a:t>11</a:t>
            </a:fld>
            <a:endParaRPr lang="it-IT" altLang="it-IT"/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2D82FA4E-925D-794A-A95E-5D7C8F2829B0}"/>
              </a:ext>
            </a:extLst>
          </p:cNvPr>
          <p:cNvSpPr txBox="1">
            <a:spLocks/>
          </p:cNvSpPr>
          <p:nvPr/>
        </p:nvSpPr>
        <p:spPr>
          <a:xfrm>
            <a:off x="1592263" y="293688"/>
            <a:ext cx="7399337" cy="433387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9pPr>
          </a:lstStyle>
          <a:p>
            <a:pPr algn="l">
              <a:defRPr/>
            </a:pPr>
            <a:r>
              <a:rPr lang="it-IT" altLang="it-IT" sz="2000" b="1" kern="0" dirty="0">
                <a:solidFill>
                  <a:srgbClr val="002060"/>
                </a:solidFill>
                <a:latin typeface="Verdana" pitchFamily="34" charset="0"/>
              </a:rPr>
              <a:t>5.1 Dettaglio Comuni Ricadenti in Aree di Crisi </a:t>
            </a:r>
          </a:p>
        </p:txBody>
      </p:sp>
      <p:sp>
        <p:nvSpPr>
          <p:cNvPr id="5" name="Rettangolo 3">
            <a:extLst>
              <a:ext uri="{FF2B5EF4-FFF2-40B4-BE49-F238E27FC236}">
                <a16:creationId xmlns:a16="http://schemas.microsoft.com/office/drawing/2014/main" id="{A7F7F467-3E7C-2248-81E2-6B27A14E18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097" y="964505"/>
            <a:ext cx="86186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200" dirty="0">
                <a:latin typeface="Verdana" panose="020B0604030504040204" pitchFamily="34" charset="0"/>
              </a:rPr>
              <a:t>Di seguito i Comuni ricadenti nelle aree di crisi (come da Decisione n.19 del 06/02/2017) nel raggio di 50 km da Figline e Incisa Valdarno </a:t>
            </a:r>
          </a:p>
        </p:txBody>
      </p:sp>
      <p:sp>
        <p:nvSpPr>
          <p:cNvPr id="6" name="Rettangolo 3">
            <a:extLst>
              <a:ext uri="{FF2B5EF4-FFF2-40B4-BE49-F238E27FC236}">
                <a16:creationId xmlns:a16="http://schemas.microsoft.com/office/drawing/2014/main" id="{A7F7F467-3E7C-2248-81E2-6B27A14E18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5295" y="6241154"/>
            <a:ext cx="702064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it-IT" altLang="it-IT" sz="1200" dirty="0">
                <a:latin typeface="Verdana" panose="020B0604030504040204" pitchFamily="34" charset="0"/>
              </a:rPr>
              <a:t>Le aziende con sede in uno dei comuni della lista saranno beneficiarie di un ulteriore incentivo economico (v. note slide 10).</a:t>
            </a:r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97B0E5EA-FCA3-B14A-AD1B-9AD7F5386C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428803"/>
              </p:ext>
            </p:extLst>
          </p:nvPr>
        </p:nvGraphicFramePr>
        <p:xfrm>
          <a:off x="2075619" y="1514098"/>
          <a:ext cx="5091663" cy="4508610"/>
        </p:xfrm>
        <a:graphic>
          <a:graphicData uri="http://schemas.openxmlformats.org/drawingml/2006/table">
            <a:tbl>
              <a:tblPr/>
              <a:tblGrid>
                <a:gridCol w="1593434">
                  <a:extLst>
                    <a:ext uri="{9D8B030D-6E8A-4147-A177-3AD203B41FA5}">
                      <a16:colId xmlns:a16="http://schemas.microsoft.com/office/drawing/2014/main" val="3035546133"/>
                    </a:ext>
                  </a:extLst>
                </a:gridCol>
                <a:gridCol w="3498229">
                  <a:extLst>
                    <a:ext uri="{9D8B030D-6E8A-4147-A177-3AD203B41FA5}">
                      <a16:colId xmlns:a16="http://schemas.microsoft.com/office/drawing/2014/main" val="3876627727"/>
                    </a:ext>
                  </a:extLst>
                </a:gridCol>
              </a:tblGrid>
              <a:tr h="312558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Provincia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Comune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6997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Arezzo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Castel San </a:t>
                      </a:r>
                      <a:r>
                        <a:rPr lang="it-IT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Niccolo</a:t>
                      </a:r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̀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8628968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Arezzo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Castiglion </a:t>
                      </a:r>
                      <a:r>
                        <a:rPr lang="it-IT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fibocchi</a:t>
                      </a:r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9700816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Arezzo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Cavriglia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4212455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Arezzo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Laterina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467105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Arezzo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Loro </a:t>
                      </a:r>
                      <a:r>
                        <a:rPr lang="it-IT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ciuffenna</a:t>
                      </a:r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517606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Arezzo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Monte San Savino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934569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Arezzo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Montemignaio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55338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Arezzo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Pergine </a:t>
                      </a:r>
                      <a:r>
                        <a:rPr lang="it-IT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valdarno</a:t>
                      </a:r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4814147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Arezzo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Talla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5167713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Dicomano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1216276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Greve in Chianti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9811760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Impruneta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2844298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Londa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337820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Pelago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4987919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Pontassieve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4973714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Reggello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3119198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Rignano sull'Arno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6401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Rufina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143560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San Casciano in val di Pesa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5534515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San Godenzo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549519"/>
                  </a:ext>
                </a:extLst>
              </a:tr>
              <a:tr h="19981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Firenze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Vicchio </a:t>
                      </a:r>
                    </a:p>
                  </a:txBody>
                  <a:tcPr marL="8693" marR="8693" marT="86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71501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2712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egnaposto numero diapositiva 1"/>
          <p:cNvSpPr>
            <a:spLocks noGrp="1"/>
          </p:cNvSpPr>
          <p:nvPr>
            <p:ph type="sldNum" sz="quarter" idx="11"/>
          </p:nvPr>
        </p:nvSpPr>
        <p:spPr>
          <a:xfrm>
            <a:off x="6678327" y="6392775"/>
            <a:ext cx="1905000" cy="457200"/>
          </a:xfr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>
              <a:buNone/>
            </a:pPr>
            <a:fld id="{F1123F23-7EBF-4299-8652-109E7C6AF7C5}" type="slidenum">
              <a:rPr lang="it-IT" altLang="it-IT" sz="1000">
                <a:latin typeface="Verdana" panose="020B0604030504040204" pitchFamily="34" charset="0"/>
                <a:ea typeface="Verdana" panose="020B0604030504040204" pitchFamily="34" charset="0"/>
              </a:rPr>
              <a:pPr>
                <a:buNone/>
              </a:pPr>
              <a:t>12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6627" name="CasellaDiTesto 7"/>
          <p:cNvSpPr txBox="1">
            <a:spLocks noChangeArrowheads="1"/>
          </p:cNvSpPr>
          <p:nvPr/>
        </p:nvSpPr>
        <p:spPr bwMode="auto">
          <a:xfrm>
            <a:off x="488950" y="1607614"/>
            <a:ext cx="8166100" cy="243143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just">
              <a:buFontTx/>
              <a:buAutoNum type="arabicPeriod"/>
            </a:pPr>
            <a:r>
              <a:rPr lang="it-IT" altLang="it-IT" sz="1600" dirty="0">
                <a:solidFill>
                  <a:srgbClr val="002060"/>
                </a:solidFill>
                <a:latin typeface="Verdana" panose="020B0604030504040204" pitchFamily="34" charset="0"/>
              </a:rPr>
              <a:t>Contattare </a:t>
            </a:r>
            <a:r>
              <a:rPr lang="it-IT" altLang="it-IT" sz="1600" dirty="0" err="1">
                <a:solidFill>
                  <a:srgbClr val="002060"/>
                </a:solidFill>
                <a:latin typeface="Verdana" panose="020B0604030504040204" pitchFamily="34" charset="0"/>
              </a:rPr>
              <a:t>Sernet</a:t>
            </a:r>
            <a:r>
              <a:rPr lang="it-IT" altLang="it-IT" sz="1600" dirty="0">
                <a:solidFill>
                  <a:srgbClr val="002060"/>
                </a:solidFill>
                <a:latin typeface="Verdana" panose="020B0604030504040204" pitchFamily="34" charset="0"/>
              </a:rPr>
              <a:t> per informazioni</a:t>
            </a:r>
          </a:p>
          <a:p>
            <a:pPr algn="just">
              <a:buFontTx/>
              <a:buAutoNum type="arabicPeriod"/>
            </a:pPr>
            <a:endParaRPr lang="it-IT" altLang="it-IT" sz="1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>
              <a:buFontTx/>
              <a:buAutoNum type="arabicPeriod"/>
            </a:pPr>
            <a:r>
              <a:rPr lang="it-IT" altLang="it-IT" sz="1600" dirty="0">
                <a:solidFill>
                  <a:srgbClr val="002060"/>
                </a:solidFill>
                <a:latin typeface="Verdana" panose="020B0604030504040204" pitchFamily="34" charset="0"/>
              </a:rPr>
              <a:t>Inviare a </a:t>
            </a:r>
            <a:r>
              <a:rPr lang="it-IT" altLang="it-IT" sz="1600" dirty="0" err="1">
                <a:solidFill>
                  <a:srgbClr val="002060"/>
                </a:solidFill>
                <a:latin typeface="Verdana" panose="020B0604030504040204" pitchFamily="34" charset="0"/>
              </a:rPr>
              <a:t>Sernet</a:t>
            </a:r>
            <a:r>
              <a:rPr lang="it-IT" altLang="it-IT" sz="1600" dirty="0">
                <a:solidFill>
                  <a:srgbClr val="002060"/>
                </a:solidFill>
                <a:latin typeface="Verdana" panose="020B0604030504040204" pitchFamily="34" charset="0"/>
              </a:rPr>
              <a:t> una manifestazione di interesse per la parte  Reindustrializzazione (chiedere il booklet informativo dedicato)</a:t>
            </a:r>
            <a:endParaRPr lang="it-IT" sz="160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buFontTx/>
              <a:buAutoNum type="arabicPeriod"/>
            </a:pPr>
            <a:endParaRPr lang="it-IT" altLang="it-IT" sz="1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>
              <a:buFontTx/>
              <a:buAutoNum type="arabicPeriod"/>
            </a:pPr>
            <a:r>
              <a:rPr lang="it-IT" altLang="it-IT" sz="1600" dirty="0">
                <a:solidFill>
                  <a:srgbClr val="002060"/>
                </a:solidFill>
                <a:latin typeface="Verdana" panose="020B0604030504040204" pitchFamily="34" charset="0"/>
              </a:rPr>
              <a:t>Reindustrializzazione</a:t>
            </a:r>
          </a:p>
          <a:p>
            <a:pPr lvl="1" algn="just"/>
            <a:r>
              <a:rPr lang="it-IT" altLang="it-IT" sz="1200" dirty="0">
                <a:solidFill>
                  <a:srgbClr val="002060"/>
                </a:solidFill>
                <a:latin typeface="Verdana" panose="020B0604030504040204" pitchFamily="34" charset="0"/>
              </a:rPr>
              <a:t>Analisi del progetto dell’investitore</a:t>
            </a:r>
          </a:p>
          <a:p>
            <a:pPr lvl="1" algn="just"/>
            <a:r>
              <a:rPr lang="it-IT" altLang="it-IT" sz="1200" dirty="0">
                <a:solidFill>
                  <a:srgbClr val="002060"/>
                </a:solidFill>
                <a:latin typeface="Verdana" panose="020B0604030504040204" pitchFamily="34" charset="0"/>
              </a:rPr>
              <a:t>Analisi tecnica e finanziaria del progetto</a:t>
            </a:r>
          </a:p>
          <a:p>
            <a:pPr lvl="1" algn="just"/>
            <a:r>
              <a:rPr lang="it-IT" altLang="it-IT" sz="1200" dirty="0">
                <a:solidFill>
                  <a:srgbClr val="002060"/>
                </a:solidFill>
                <a:latin typeface="Verdana" panose="020B0604030504040204" pitchFamily="34" charset="0"/>
              </a:rPr>
              <a:t>Start-up progetto di reindustrializzazione</a:t>
            </a:r>
          </a:p>
        </p:txBody>
      </p:sp>
      <p:sp>
        <p:nvSpPr>
          <p:cNvPr id="4" name="Rettangolo 3"/>
          <p:cNvSpPr/>
          <p:nvPr/>
        </p:nvSpPr>
        <p:spPr>
          <a:xfrm>
            <a:off x="1789100" y="5490555"/>
            <a:ext cx="6473157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>
                <a:solidFill>
                  <a:srgbClr val="002060"/>
                </a:solidFill>
              </a:rPr>
              <a:t>Contatti per informazioni relativi alla Reindustrializzazione: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</a:rPr>
              <a:t>Claudia Casartelli – </a:t>
            </a:r>
            <a:r>
              <a:rPr lang="it-IT" sz="1400" dirty="0">
                <a:solidFill>
                  <a:srgbClr val="002060"/>
                </a:solidFill>
                <a:hlinkClick r:id="rId2"/>
              </a:rPr>
              <a:t>claudia.casartelli@sernet.it</a:t>
            </a:r>
            <a:endParaRPr lang="it-IT" sz="1400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</a:rPr>
              <a:t>Valentina Rubino – </a:t>
            </a:r>
            <a:r>
              <a:rPr lang="it-IT" sz="1400" dirty="0">
                <a:solidFill>
                  <a:srgbClr val="002060"/>
                </a:solidFill>
                <a:hlinkClick r:id="rId3"/>
              </a:rPr>
              <a:t>valentina.rubino@sernet.it</a:t>
            </a:r>
            <a:endParaRPr lang="it-IT" sz="1400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</a:rPr>
              <a:t>Lorenzo Buzzetti – </a:t>
            </a:r>
            <a:r>
              <a:rPr lang="it-IT" sz="1400" dirty="0">
                <a:solidFill>
                  <a:srgbClr val="002060"/>
                </a:solidFill>
                <a:hlinkClick r:id="rId4"/>
              </a:rPr>
              <a:t>lorenzo.buzzetti@sernet.it</a:t>
            </a:r>
            <a:endParaRPr lang="it-IT" sz="1400" dirty="0">
              <a:solidFill>
                <a:srgbClr val="002060"/>
              </a:solidFill>
            </a:endParaRPr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1692774" y="293325"/>
            <a:ext cx="7412037" cy="412069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9pPr>
          </a:lstStyle>
          <a:p>
            <a:pPr algn="l">
              <a:defRPr/>
            </a:pPr>
            <a:r>
              <a:rPr lang="it-IT" altLang="it-IT" sz="2400" b="1" kern="0" dirty="0">
                <a:solidFill>
                  <a:srgbClr val="002060"/>
                </a:solidFill>
                <a:latin typeface="Verdana" pitchFamily="34" charset="0"/>
              </a:rPr>
              <a:t>6. Iter della Manifestazione di Interesse</a:t>
            </a:r>
          </a:p>
        </p:txBody>
      </p:sp>
    </p:spTree>
    <p:extLst>
      <p:ext uri="{BB962C8B-B14F-4D97-AF65-F5344CB8AC3E}">
        <p14:creationId xmlns:p14="http://schemas.microsoft.com/office/powerpoint/2010/main" val="2295802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6">
            <a:extLst>
              <a:ext uri="{FF2B5EF4-FFF2-40B4-BE49-F238E27FC236}">
                <a16:creationId xmlns:a16="http://schemas.microsoft.com/office/drawing/2014/main" id="{6BA7276E-ADBB-5247-A424-8105C75BE8D9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xfrm>
            <a:off x="3082925" y="6248400"/>
            <a:ext cx="28956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fld id="{95B36A4B-EED0-6E4A-A325-F120D42CB84E}" type="slidenum">
              <a:rPr lang="it-IT" altLang="it-IT" sz="1400" smtClean="0"/>
              <a:pPr algn="ctr">
                <a:spcBef>
                  <a:spcPct val="0"/>
                </a:spcBef>
                <a:buFontTx/>
                <a:buNone/>
              </a:pPr>
              <a:t>13</a:t>
            </a:fld>
            <a:endParaRPr lang="it-IT" altLang="it-IT" sz="1400"/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2CF0FD84-F199-764F-9541-C83F27BB0F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1697038"/>
            <a:ext cx="77724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rgbClr val="063074"/>
                </a:solidFill>
                <a:latin typeface="Verdana" panose="020B0604030504040204" pitchFamily="34" charset="0"/>
              </a:rPr>
              <a:t>Sernet Group</a:t>
            </a:r>
            <a:br>
              <a:rPr lang="it-IT" altLang="it-IT" sz="4000" b="1">
                <a:solidFill>
                  <a:schemeClr val="tx2"/>
                </a:solidFill>
                <a:latin typeface="Verdana" panose="020B0604030504040204" pitchFamily="34" charset="0"/>
              </a:rPr>
            </a:br>
            <a:br>
              <a:rPr lang="it-IT" altLang="it-IT" sz="2000">
                <a:solidFill>
                  <a:schemeClr val="tx2"/>
                </a:solidFill>
                <a:latin typeface="Verdana" panose="020B0604030504040204" pitchFamily="34" charset="0"/>
              </a:rPr>
            </a:br>
            <a:r>
              <a:rPr lang="it-IT" altLang="it-IT" sz="1400">
                <a:solidFill>
                  <a:schemeClr val="tx2"/>
                </a:solidFill>
                <a:latin typeface="Verdana" panose="020B0604030504040204" pitchFamily="34" charset="0"/>
              </a:rPr>
              <a:t>Piazza della Repubblica 30</a:t>
            </a:r>
            <a:br>
              <a:rPr lang="it-IT" altLang="it-IT" sz="1400">
                <a:solidFill>
                  <a:schemeClr val="tx2"/>
                </a:solidFill>
                <a:latin typeface="Verdana" panose="020B0604030504040204" pitchFamily="34" charset="0"/>
              </a:rPr>
            </a:br>
            <a:r>
              <a:rPr lang="it-IT" altLang="it-IT" sz="1400">
                <a:solidFill>
                  <a:schemeClr val="tx2"/>
                </a:solidFill>
                <a:latin typeface="Verdana" panose="020B0604030504040204" pitchFamily="34" charset="0"/>
              </a:rPr>
              <a:t>20124 Milano</a:t>
            </a:r>
            <a:br>
              <a:rPr lang="it-IT" altLang="it-IT" sz="1400">
                <a:solidFill>
                  <a:schemeClr val="tx2"/>
                </a:solidFill>
                <a:latin typeface="Verdana" panose="020B0604030504040204" pitchFamily="34" charset="0"/>
              </a:rPr>
            </a:br>
            <a:r>
              <a:rPr lang="it-IT" altLang="it-IT" sz="1400">
                <a:solidFill>
                  <a:schemeClr val="tx2"/>
                </a:solidFill>
                <a:latin typeface="Verdana" panose="020B0604030504040204" pitchFamily="34" charset="0"/>
              </a:rPr>
              <a:t>Tel. +39.02.89696835  </a:t>
            </a:r>
            <a:br>
              <a:rPr lang="it-IT" altLang="it-IT" sz="1400">
                <a:solidFill>
                  <a:schemeClr val="tx2"/>
                </a:solidFill>
                <a:latin typeface="Verdana" panose="020B0604030504040204" pitchFamily="34" charset="0"/>
              </a:rPr>
            </a:br>
            <a:r>
              <a:rPr lang="it-IT" altLang="it-IT" sz="1400">
                <a:solidFill>
                  <a:schemeClr val="tx2"/>
                </a:solidFill>
                <a:latin typeface="Verdana" panose="020B0604030504040204" pitchFamily="34" charset="0"/>
              </a:rPr>
              <a:t>Fax +39.02.89696834</a:t>
            </a:r>
            <a:br>
              <a:rPr lang="it-IT" altLang="it-IT" sz="1400">
                <a:solidFill>
                  <a:schemeClr val="tx2"/>
                </a:solidFill>
                <a:latin typeface="Verdana" panose="020B0604030504040204" pitchFamily="34" charset="0"/>
              </a:rPr>
            </a:br>
            <a:br>
              <a:rPr lang="it-IT" altLang="it-IT" sz="1400">
                <a:solidFill>
                  <a:schemeClr val="tx2"/>
                </a:solidFill>
                <a:latin typeface="Verdana" panose="020B0604030504040204" pitchFamily="34" charset="0"/>
              </a:rPr>
            </a:br>
            <a:r>
              <a:rPr lang="it-IT" altLang="it-IT" sz="1400">
                <a:latin typeface="Verdana" panose="020B0604030504040204" pitchFamily="34" charset="0"/>
              </a:rPr>
              <a:t>email: info@sernet.it</a:t>
            </a:r>
            <a:r>
              <a:rPr lang="it-IT" altLang="it-IT" sz="1400">
                <a:solidFill>
                  <a:schemeClr val="accent2"/>
                </a:solidFill>
                <a:latin typeface="Verdana" panose="020B0604030504040204" pitchFamily="34" charset="0"/>
              </a:rPr>
              <a:t>  </a:t>
            </a:r>
            <a:br>
              <a:rPr lang="it-IT" altLang="it-IT" sz="1400">
                <a:solidFill>
                  <a:schemeClr val="accent2"/>
                </a:solidFill>
                <a:latin typeface="Verdana" panose="020B0604030504040204" pitchFamily="34" charset="0"/>
              </a:rPr>
            </a:br>
            <a:br>
              <a:rPr lang="it-IT" altLang="it-IT" sz="1400">
                <a:solidFill>
                  <a:schemeClr val="accent2"/>
                </a:solidFill>
                <a:latin typeface="Verdana" panose="020B0604030504040204" pitchFamily="34" charset="0"/>
              </a:rPr>
            </a:br>
            <a:r>
              <a:rPr lang="it-IT" altLang="it-IT" sz="1400" u="sng">
                <a:latin typeface="Verdana" panose="020B0604030504040204" pitchFamily="34" charset="0"/>
                <a:hlinkClick r:id="rId3"/>
              </a:rPr>
              <a:t>www.sernet.it</a:t>
            </a:r>
            <a:endParaRPr lang="it-IT" altLang="it-IT" sz="1400" u="sng">
              <a:latin typeface="Verdana" panose="020B0604030504040204" pitchFamily="34" charset="0"/>
            </a:endParaRPr>
          </a:p>
          <a:p>
            <a:pPr algn="r">
              <a:lnSpc>
                <a:spcPct val="110000"/>
              </a:lnSpc>
              <a:spcBef>
                <a:spcPct val="0"/>
              </a:spcBef>
              <a:buFontTx/>
              <a:buNone/>
            </a:pPr>
            <a:br>
              <a:rPr lang="it-IT" altLang="it-IT" sz="1400">
                <a:latin typeface="Verdana" panose="020B0604030504040204" pitchFamily="34" charset="0"/>
              </a:rPr>
            </a:br>
            <a:r>
              <a:rPr lang="it-IT" altLang="it-IT" sz="1400">
                <a:solidFill>
                  <a:schemeClr val="tx2"/>
                </a:solidFill>
                <a:latin typeface="Verdana" panose="020B0604030504040204" pitchFamily="34" charset="0"/>
              </a:rPr>
              <a:t> </a:t>
            </a:r>
            <a:br>
              <a:rPr lang="it-IT" altLang="it-IT" sz="1800">
                <a:solidFill>
                  <a:schemeClr val="tx2"/>
                </a:solidFill>
                <a:latin typeface="Verdana" panose="020B0604030504040204" pitchFamily="34" charset="0"/>
              </a:rPr>
            </a:br>
            <a:endParaRPr lang="it-IT" altLang="it-IT" sz="1800">
              <a:solidFill>
                <a:schemeClr val="tx2"/>
              </a:solidFill>
              <a:latin typeface="Verdana" panose="020B0604030504040204" pitchFamily="34" charset="0"/>
            </a:endParaRPr>
          </a:p>
        </p:txBody>
      </p:sp>
      <p:pic>
        <p:nvPicPr>
          <p:cNvPr id="25603" name="Picture 4" descr="C:\Users\Valentina Rubino\AppData\Local\Microsoft\Windows\Temporary Internet Files\Content.Outlook\TPYMAFEN\QR_sernet (2).png">
            <a:extLst>
              <a:ext uri="{FF2B5EF4-FFF2-40B4-BE49-F238E27FC236}">
                <a16:creationId xmlns:a16="http://schemas.microsoft.com/office/drawing/2014/main" id="{8D29645A-1827-C640-974C-D81E11094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150" y="5686425"/>
            <a:ext cx="1047750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6">
            <a:extLst>
              <a:ext uri="{FF2B5EF4-FFF2-40B4-BE49-F238E27FC236}">
                <a16:creationId xmlns:a16="http://schemas.microsoft.com/office/drawing/2014/main" id="{9634CFE9-700A-354F-BA5A-B4A84DC6F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163" y="5718175"/>
            <a:ext cx="1071562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6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6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7147</TotalTime>
  <Words>939</Words>
  <Application>Microsoft Office PowerPoint</Application>
  <PresentationFormat>Presentazione su schermo (4:3)</PresentationFormat>
  <Paragraphs>180</Paragraphs>
  <Slides>13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9" baseType="lpstr">
      <vt:lpstr>Arial</vt:lpstr>
      <vt:lpstr>Calibri</vt:lpstr>
      <vt:lpstr>Times</vt:lpstr>
      <vt:lpstr>Verdana</vt:lpstr>
      <vt:lpstr>Wingdings</vt:lpstr>
      <vt:lpstr>Blank Presentation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type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Lagorio Marco</dc:creator>
  <cp:lastModifiedBy>Grazia Sanvitale</cp:lastModifiedBy>
  <cp:revision>425</cp:revision>
  <cp:lastPrinted>2019-01-25T10:17:07Z</cp:lastPrinted>
  <dcterms:created xsi:type="dcterms:W3CDTF">2009-02-27T16:42:04Z</dcterms:created>
  <dcterms:modified xsi:type="dcterms:W3CDTF">2019-01-25T13:29:20Z</dcterms:modified>
</cp:coreProperties>
</file>