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72" r:id="rId3"/>
    <p:sldId id="273" r:id="rId4"/>
    <p:sldId id="257" r:id="rId5"/>
    <p:sldId id="274" r:id="rId6"/>
    <p:sldId id="266" r:id="rId7"/>
    <p:sldId id="267" r:id="rId8"/>
    <p:sldId id="269" r:id="rId9"/>
    <p:sldId id="268" r:id="rId10"/>
    <p:sldId id="270" r:id="rId11"/>
    <p:sldId id="271" r:id="rId12"/>
    <p:sldId id="275" r:id="rId13"/>
    <p:sldId id="276" r:id="rId14"/>
    <p:sldId id="277" r:id="rId15"/>
    <p:sldId id="265" r:id="rId16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Light"/>
      </a:defRPr>
    </a:lvl1pPr>
    <a:lvl2pPr marL="0" marR="0" indent="2286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Light"/>
      </a:defRPr>
    </a:lvl2pPr>
    <a:lvl3pPr marL="0" marR="0" indent="4572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Light"/>
      </a:defRPr>
    </a:lvl3pPr>
    <a:lvl4pPr marL="0" marR="0" indent="6858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Light"/>
      </a:defRPr>
    </a:lvl4pPr>
    <a:lvl5pPr marL="0" marR="0" indent="9144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Light"/>
      </a:defRPr>
    </a:lvl5pPr>
    <a:lvl6pPr marL="0" marR="0" indent="11430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Light"/>
      </a:defRPr>
    </a:lvl6pPr>
    <a:lvl7pPr marL="0" marR="0" indent="13716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Light"/>
      </a:defRPr>
    </a:lvl7pPr>
    <a:lvl8pPr marL="0" marR="0" indent="16002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Light"/>
      </a:defRPr>
    </a:lvl8pPr>
    <a:lvl9pPr marL="0" marR="0" indent="18288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Light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00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4D7"/>
          </a:solidFill>
        </a:fill>
      </a:tcStyle>
    </a:wholeTbl>
    <a:band2H>
      <a:tcTxStyle/>
      <a:tcStyle>
        <a:tcBdr/>
        <a:fill>
          <a:solidFill>
            <a:srgbClr val="C3C2C2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CE5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/>
      <a:tcStyle>
        <a:tcBdr/>
        <a:fill>
          <a:solidFill>
            <a:srgbClr val="DEDED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  <a:tblStyle styleId="{5940675A-B579-460E-94D1-54222C63F5DA}" styleName="Nessuno stile, griglia tabel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634"/>
    <p:restoredTop sz="94669"/>
  </p:normalViewPr>
  <p:slideViewPr>
    <p:cSldViewPr snapToGrid="0" snapToObjects="1">
      <p:cViewPr varScale="1">
        <p:scale>
          <a:sx n="40" d="100"/>
          <a:sy n="40" d="100"/>
        </p:scale>
        <p:origin x="312" y="2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Shape 115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6" name="Shape 116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eislaw.it" TargetMode="External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hyperlink" Target="http://www.keislaw.it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copert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/>
          <p:nvPr/>
        </p:nvSpPr>
        <p:spPr>
          <a:xfrm>
            <a:off x="-10915" y="-1531144"/>
            <a:ext cx="12381509" cy="7692331"/>
          </a:xfrm>
          <a:prstGeom prst="rect">
            <a:avLst/>
          </a:prstGeom>
          <a:solidFill>
            <a:srgbClr val="4EA0D8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2" name="Shape 12"/>
          <p:cNvSpPr/>
          <p:nvPr/>
        </p:nvSpPr>
        <p:spPr>
          <a:xfrm>
            <a:off x="12191206" y="-1531144"/>
            <a:ext cx="12381509" cy="7692331"/>
          </a:xfrm>
          <a:prstGeom prst="rect">
            <a:avLst/>
          </a:prstGeom>
          <a:solidFill>
            <a:srgbClr val="E85127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 13"/>
          <p:cNvSpPr/>
          <p:nvPr/>
        </p:nvSpPr>
        <p:spPr>
          <a:xfrm>
            <a:off x="7198552" y="3420687"/>
            <a:ext cx="9986896" cy="3636280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5" name="Shape 15"/>
          <p:cNvSpPr>
            <a:spLocks noGrp="1"/>
          </p:cNvSpPr>
          <p:nvPr>
            <p:ph type="title"/>
          </p:nvPr>
        </p:nvSpPr>
        <p:spPr>
          <a:xfrm>
            <a:off x="3456781" y="6140102"/>
            <a:ext cx="17470438" cy="4150829"/>
          </a:xfrm>
          <a:prstGeom prst="rect">
            <a:avLst/>
          </a:prstGeom>
        </p:spPr>
        <p:txBody>
          <a:bodyPr anchor="b"/>
          <a:lstStyle>
            <a:lvl1pPr>
              <a:defRPr sz="7600" cap="all">
                <a:latin typeface="+mn-lt"/>
                <a:ea typeface="+mn-ea"/>
                <a:cs typeface="+mn-cs"/>
                <a:sym typeface="Helvetica"/>
              </a:defRPr>
            </a:lvl1pPr>
          </a:lstStyle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16" name="Shape 16"/>
          <p:cNvSpPr>
            <a:spLocks noGrp="1"/>
          </p:cNvSpPr>
          <p:nvPr>
            <p:ph type="body" sz="quarter" idx="13"/>
          </p:nvPr>
        </p:nvSpPr>
        <p:spPr>
          <a:xfrm>
            <a:off x="1689100" y="10604500"/>
            <a:ext cx="21005800" cy="1134666"/>
          </a:xfrm>
          <a:prstGeom prst="rect">
            <a:avLst/>
          </a:prstGeom>
        </p:spPr>
        <p:txBody>
          <a:bodyPr anchor="b"/>
          <a:lstStyle>
            <a:lvl1pPr marL="0" indent="0" algn="ctr">
              <a:spcBef>
                <a:spcPts val="0"/>
              </a:spcBef>
              <a:buSzTx/>
              <a:buNone/>
              <a:defRPr sz="6100">
                <a:latin typeface="+mn-lt"/>
                <a:ea typeface="+mn-ea"/>
                <a:cs typeface="+mn-cs"/>
                <a:sym typeface="Helvetica"/>
              </a:defRPr>
            </a:lvl1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17" name="Shape 17"/>
          <p:cNvSpPr>
            <a:spLocks noGrp="1"/>
          </p:cNvSpPr>
          <p:nvPr>
            <p:ph type="body" sz="quarter" idx="14"/>
          </p:nvPr>
        </p:nvSpPr>
        <p:spPr>
          <a:xfrm>
            <a:off x="1689100" y="11671300"/>
            <a:ext cx="21005800" cy="1134666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4000" i="1">
                <a:latin typeface="+mn-lt"/>
                <a:ea typeface="+mn-ea"/>
                <a:cs typeface="+mn-cs"/>
                <a:sym typeface="Helvetica"/>
              </a:defRPr>
            </a:lvl1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18" name="Shape 1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  <p:pic>
        <p:nvPicPr>
          <p:cNvPr id="2" name="Immagine 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070850" y="4317426"/>
            <a:ext cx="8242300" cy="1866900"/>
          </a:xfrm>
          <a:prstGeom prst="rect">
            <a:avLst/>
          </a:prstGeom>
        </p:spPr>
      </p:pic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olo e sotto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25"/>
          <p:cNvSpPr/>
          <p:nvPr/>
        </p:nvSpPr>
        <p:spPr>
          <a:xfrm>
            <a:off x="-6509" y="845008"/>
            <a:ext cx="1231365" cy="1556980"/>
          </a:xfrm>
          <a:prstGeom prst="rect">
            <a:avLst/>
          </a:prstGeom>
          <a:solidFill>
            <a:srgbClr val="E85127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6" name="Shape 26"/>
          <p:cNvSpPr/>
          <p:nvPr/>
        </p:nvSpPr>
        <p:spPr>
          <a:xfrm>
            <a:off x="1212691" y="845008"/>
            <a:ext cx="22195552" cy="1556980"/>
          </a:xfrm>
          <a:prstGeom prst="rect">
            <a:avLst/>
          </a:prstGeom>
          <a:solidFill>
            <a:srgbClr val="4EA0D8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27" name="pasted-image.pd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834538" y="12722145"/>
            <a:ext cx="2566430" cy="580329"/>
          </a:xfrm>
          <a:prstGeom prst="rect">
            <a:avLst/>
          </a:prstGeom>
          <a:ln w="12700">
            <a:miter lim="400000"/>
          </a:ln>
        </p:spPr>
      </p:pic>
      <p:sp>
        <p:nvSpPr>
          <p:cNvPr id="28" name="Shape 28"/>
          <p:cNvSpPr/>
          <p:nvPr/>
        </p:nvSpPr>
        <p:spPr>
          <a:xfrm>
            <a:off x="3951484" y="12716253"/>
            <a:ext cx="1888456" cy="406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>
              <a:defRPr sz="2000" b="1">
                <a:solidFill>
                  <a:srgbClr val="E85127"/>
                </a:solidFill>
                <a:latin typeface="+mn-lt"/>
                <a:ea typeface="+mn-ea"/>
                <a:cs typeface="+mn-cs"/>
                <a:sym typeface="Helvetica"/>
                <a:hlinkClick r:id="rId3"/>
              </a:defRPr>
            </a:lvl1pPr>
          </a:lstStyle>
          <a:p>
            <a:r>
              <a:rPr>
                <a:hlinkClick r:id="rId3"/>
              </a:rPr>
              <a:t>www.keislaw.it</a:t>
            </a:r>
          </a:p>
        </p:txBody>
      </p:sp>
      <p:grpSp>
        <p:nvGrpSpPr>
          <p:cNvPr id="31" name="Group 31"/>
          <p:cNvGrpSpPr/>
          <p:nvPr/>
        </p:nvGrpSpPr>
        <p:grpSpPr>
          <a:xfrm>
            <a:off x="21240872" y="12713196"/>
            <a:ext cx="2120084" cy="1067992"/>
            <a:chOff x="0" y="0"/>
            <a:chExt cx="2120082" cy="1067990"/>
          </a:xfrm>
        </p:grpSpPr>
        <p:sp>
          <p:nvSpPr>
            <p:cNvPr id="29" name="Shape 29"/>
            <p:cNvSpPr/>
            <p:nvPr/>
          </p:nvSpPr>
          <p:spPr>
            <a:xfrm>
              <a:off x="1060272" y="0"/>
              <a:ext cx="1059811" cy="1067991"/>
            </a:xfrm>
            <a:prstGeom prst="rect">
              <a:avLst/>
            </a:prstGeom>
            <a:solidFill>
              <a:srgbClr val="E85127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32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0" name="Shape 30"/>
            <p:cNvSpPr/>
            <p:nvPr/>
          </p:nvSpPr>
          <p:spPr>
            <a:xfrm>
              <a:off x="0" y="0"/>
              <a:ext cx="1059811" cy="1067991"/>
            </a:xfrm>
            <a:prstGeom prst="rect">
              <a:avLst/>
            </a:prstGeom>
            <a:solidFill>
              <a:srgbClr val="E85127">
                <a:alpha val="5067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3200"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32" name="Shape 32"/>
          <p:cNvSpPr>
            <a:spLocks noGrp="1"/>
          </p:cNvSpPr>
          <p:nvPr>
            <p:ph type="body" sz="quarter" idx="13"/>
          </p:nvPr>
        </p:nvSpPr>
        <p:spPr>
          <a:xfrm>
            <a:off x="1574800" y="923421"/>
            <a:ext cx="20828000" cy="1400154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SzTx/>
              <a:buNone/>
              <a:defRPr sz="6600" cap="all">
                <a:solidFill>
                  <a:srgbClr val="FFFFFF"/>
                </a:solidFill>
                <a:latin typeface="+mn-lt"/>
                <a:ea typeface="+mn-ea"/>
                <a:cs typeface="+mn-cs"/>
                <a:sym typeface="Helvetica"/>
              </a:defRPr>
            </a:lvl1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33" name="Shape 33"/>
          <p:cNvSpPr>
            <a:spLocks noGrp="1"/>
          </p:cNvSpPr>
          <p:nvPr>
            <p:ph type="body" idx="14" hasCustomPrompt="1"/>
          </p:nvPr>
        </p:nvSpPr>
        <p:spPr>
          <a:xfrm>
            <a:off x="1650999" y="3352700"/>
            <a:ext cx="21716606" cy="7948733"/>
          </a:xfrm>
          <a:prstGeom prst="rect">
            <a:avLst/>
          </a:prstGeom>
        </p:spPr>
        <p:txBody>
          <a:bodyPr anchor="t"/>
          <a:lstStyle/>
          <a:p>
            <a:pPr marL="558800" indent="-558800">
              <a:spcBef>
                <a:spcPts val="2500"/>
              </a:spcBef>
              <a:buClr>
                <a:srgbClr val="E85127"/>
              </a:buClr>
              <a:buSzPct val="156000"/>
              <a:buChar char="‣"/>
              <a:defRPr sz="4400">
                <a:latin typeface="+mn-lt"/>
                <a:ea typeface="+mn-ea"/>
                <a:cs typeface="+mn-cs"/>
                <a:sym typeface="Helvetica"/>
              </a:defRPr>
            </a:pPr>
            <a:r>
              <a:rPr dirty="0"/>
              <a:t>Corpo livello uno</a:t>
            </a:r>
          </a:p>
          <a:p>
            <a:pPr marL="1041400" lvl="1" indent="-495300">
              <a:lnSpc>
                <a:spcPct val="80000"/>
              </a:lnSpc>
              <a:spcBef>
                <a:spcPts val="1800"/>
              </a:spcBef>
              <a:buClr>
                <a:srgbClr val="E85127"/>
              </a:buClr>
              <a:buSzPct val="100000"/>
              <a:defRPr sz="4200">
                <a:latin typeface="+mn-lt"/>
                <a:ea typeface="+mn-ea"/>
                <a:cs typeface="+mn-cs"/>
                <a:sym typeface="Helvetica"/>
              </a:defRPr>
            </a:pPr>
            <a:r>
              <a:rPr dirty="0"/>
              <a:t>Corpo livello 2</a:t>
            </a:r>
          </a:p>
          <a:p>
            <a:pPr marL="1752600" lvl="2" indent="-482600">
              <a:lnSpc>
                <a:spcPct val="80000"/>
              </a:lnSpc>
              <a:spcBef>
                <a:spcPts val="3100"/>
              </a:spcBef>
              <a:buClr>
                <a:srgbClr val="E85127"/>
              </a:buClr>
              <a:buSzPct val="100000"/>
              <a:buChar char="-"/>
              <a:defRPr sz="4100">
                <a:latin typeface="+mn-lt"/>
                <a:ea typeface="+mn-ea"/>
                <a:cs typeface="+mn-cs"/>
                <a:sym typeface="Helvetica"/>
              </a:defRPr>
            </a:pPr>
            <a:r>
              <a:rPr dirty="0"/>
              <a:t>Corpo livello 3</a:t>
            </a:r>
          </a:p>
          <a:p>
            <a:pPr marL="0" indent="0">
              <a:lnSpc>
                <a:spcPct val="80000"/>
              </a:lnSpc>
              <a:spcBef>
                <a:spcPts val="3100"/>
              </a:spcBef>
              <a:buSzTx/>
              <a:buNone/>
              <a:defRPr sz="4100">
                <a:latin typeface="+mn-lt"/>
                <a:ea typeface="+mn-ea"/>
                <a:cs typeface="+mn-cs"/>
                <a:sym typeface="Helvetica"/>
              </a:defRPr>
            </a:pPr>
            <a:endParaRPr dirty="0"/>
          </a:p>
        </p:txBody>
      </p:sp>
      <p:sp>
        <p:nvSpPr>
          <p:cNvPr id="34" name="Shape 34"/>
          <p:cNvSpPr>
            <a:spLocks noGrp="1"/>
          </p:cNvSpPr>
          <p:nvPr>
            <p:ph type="sldNum" sz="quarter" idx="2"/>
          </p:nvPr>
        </p:nvSpPr>
        <p:spPr>
          <a:xfrm>
            <a:off x="22588884" y="13012242"/>
            <a:ext cx="453332" cy="4699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hius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Shape 100"/>
          <p:cNvSpPr/>
          <p:nvPr/>
        </p:nvSpPr>
        <p:spPr>
          <a:xfrm>
            <a:off x="-10915" y="9822656"/>
            <a:ext cx="12381509" cy="7692331"/>
          </a:xfrm>
          <a:prstGeom prst="rect">
            <a:avLst/>
          </a:prstGeom>
          <a:solidFill>
            <a:srgbClr val="4EA0D8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01" name="Shape 101"/>
          <p:cNvSpPr/>
          <p:nvPr/>
        </p:nvSpPr>
        <p:spPr>
          <a:xfrm>
            <a:off x="12191206" y="9822656"/>
            <a:ext cx="12381509" cy="7692331"/>
          </a:xfrm>
          <a:prstGeom prst="rect">
            <a:avLst/>
          </a:prstGeom>
          <a:solidFill>
            <a:srgbClr val="E85127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05" name="Shape 105"/>
          <p:cNvSpPr>
            <a:spLocks noGrp="1"/>
          </p:cNvSpPr>
          <p:nvPr>
            <p:ph type="body" sz="quarter" idx="13"/>
          </p:nvPr>
        </p:nvSpPr>
        <p:spPr>
          <a:xfrm>
            <a:off x="3527821" y="3454399"/>
            <a:ext cx="17328358" cy="2209801"/>
          </a:xfrm>
          <a:prstGeom prst="rect">
            <a:avLst/>
          </a:prstGeom>
        </p:spPr>
        <p:txBody>
          <a:bodyPr anchor="b">
            <a:spAutoFit/>
          </a:bodyPr>
          <a:lstStyle/>
          <a:p>
            <a:pPr marL="0" lvl="0" indent="0" algn="ctr">
              <a:spcBef>
                <a:spcPts val="0"/>
              </a:spcBef>
              <a:buSzTx/>
              <a:buNone/>
              <a:defRPr sz="6900"/>
            </a:pPr>
            <a:r>
              <a:rPr lang="it-IT"/>
              <a:t>Fare clic per modificare gli stili del testo dello schema</a:t>
            </a:r>
          </a:p>
          <a:p>
            <a:pPr marL="0" lvl="1" indent="0" algn="ctr">
              <a:spcBef>
                <a:spcPts val="0"/>
              </a:spcBef>
              <a:buSzTx/>
              <a:buNone/>
              <a:defRPr sz="6900"/>
            </a:pPr>
            <a:r>
              <a:rPr lang="it-IT"/>
              <a:t>Secondo livello</a:t>
            </a:r>
          </a:p>
        </p:txBody>
      </p:sp>
      <p:sp>
        <p:nvSpPr>
          <p:cNvPr id="106" name="Shape 106"/>
          <p:cNvSpPr/>
          <p:nvPr/>
        </p:nvSpPr>
        <p:spPr>
          <a:xfrm>
            <a:off x="10582464" y="11823700"/>
            <a:ext cx="3219072" cy="635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500" b="1">
                <a:solidFill>
                  <a:srgbClr val="FFFFFF"/>
                </a:solidFill>
                <a:latin typeface="+mn-lt"/>
                <a:ea typeface="+mn-ea"/>
                <a:cs typeface="+mn-cs"/>
                <a:sym typeface="Helvetica"/>
                <a:hlinkClick r:id="rId2"/>
              </a:defRPr>
            </a:lvl1pPr>
          </a:lstStyle>
          <a:p>
            <a:r>
              <a:rPr>
                <a:hlinkClick r:id="rId2"/>
              </a:rPr>
              <a:t>www.keislaw.it</a:t>
            </a:r>
          </a:p>
        </p:txBody>
      </p:sp>
      <p:sp>
        <p:nvSpPr>
          <p:cNvPr id="107" name="Shape 107"/>
          <p:cNvSpPr>
            <a:spLocks noGrp="1"/>
          </p:cNvSpPr>
          <p:nvPr>
            <p:ph type="body" sz="quarter" idx="14"/>
          </p:nvPr>
        </p:nvSpPr>
        <p:spPr>
          <a:xfrm>
            <a:off x="1689099" y="6083300"/>
            <a:ext cx="21005801" cy="1134666"/>
          </a:xfrm>
          <a:prstGeom prst="rect">
            <a:avLst/>
          </a:prstGeom>
        </p:spPr>
        <p:txBody>
          <a:bodyPr anchor="b"/>
          <a:lstStyle>
            <a:lvl1pPr marL="0" indent="0" algn="ctr">
              <a:spcBef>
                <a:spcPts val="0"/>
              </a:spcBef>
              <a:buSzTx/>
              <a:buNone/>
              <a:defRPr sz="5300">
                <a:solidFill>
                  <a:srgbClr val="7E8180"/>
                </a:solidFill>
                <a:latin typeface="+mn-lt"/>
                <a:ea typeface="+mn-ea"/>
                <a:cs typeface="+mn-cs"/>
                <a:sym typeface="Helvetica"/>
              </a:defRPr>
            </a:lvl1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108" name="Shape 108"/>
          <p:cNvSpPr>
            <a:spLocks noGrp="1"/>
          </p:cNvSpPr>
          <p:nvPr>
            <p:ph type="body" sz="quarter" idx="15"/>
          </p:nvPr>
        </p:nvSpPr>
        <p:spPr>
          <a:xfrm>
            <a:off x="1689099" y="7150100"/>
            <a:ext cx="21005801" cy="1134666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400" i="1">
                <a:solidFill>
                  <a:srgbClr val="7E8180"/>
                </a:solidFill>
                <a:latin typeface="+mn-lt"/>
                <a:ea typeface="+mn-ea"/>
                <a:cs typeface="+mn-cs"/>
                <a:sym typeface="Helvetica"/>
              </a:defRPr>
            </a:lvl1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109" name="Shape 10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  <p:pic>
        <p:nvPicPr>
          <p:cNvPr id="2" name="Immagine 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070850" y="909205"/>
            <a:ext cx="8242300" cy="1866900"/>
          </a:xfrm>
          <a:prstGeom prst="rect">
            <a:avLst/>
          </a:prstGeom>
        </p:spPr>
      </p:pic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1689100" y="952500"/>
            <a:ext cx="21005800" cy="2286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Titolo Testo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1689100" y="3898900"/>
            <a:ext cx="21005800" cy="9207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Corpo livello uno</a:t>
            </a:r>
          </a:p>
          <a:p>
            <a:pPr lvl="1"/>
            <a:r>
              <a:t>Corpo livello due</a:t>
            </a:r>
          </a:p>
          <a:p>
            <a:pPr lvl="2"/>
            <a:r>
              <a:t>Corpo livello tre</a:t>
            </a:r>
          </a:p>
          <a:p>
            <a:pPr lvl="3"/>
            <a:r>
              <a:t>Corpo livello quattro</a:t>
            </a:r>
          </a:p>
          <a:p>
            <a:pPr lvl="4"/>
            <a:r>
              <a:t>Corpo livello cinque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11958984" y="13081000"/>
            <a:ext cx="453332" cy="4699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2400" b="1">
                <a:solidFill>
                  <a:srgbClr val="FFFFFF"/>
                </a:solidFill>
                <a:latin typeface="+mn-lt"/>
                <a:ea typeface="+mn-ea"/>
                <a:cs typeface="+mn-cs"/>
                <a:sym typeface="Helvetica"/>
              </a:defRPr>
            </a:lvl1pPr>
          </a:lstStyle>
          <a:p>
            <a:fld id="{86CB4B4D-7CA3-9044-876B-883B54F8677D}" type="slidenum">
              <a:t>‹N›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</p:sldLayoutIdLst>
  <p:transition spd="med"/>
  <p:txStyles>
    <p:titleStyle>
      <a:lvl1pPr marL="0" marR="0" indent="0" algn="ctr" defTabSz="8255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Helvetica Light"/>
        </a:defRPr>
      </a:lvl1pPr>
      <a:lvl2pPr marL="0" marR="0" indent="228600" algn="ctr" defTabSz="8255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Helvetica Light"/>
        </a:defRPr>
      </a:lvl2pPr>
      <a:lvl3pPr marL="0" marR="0" indent="457200" algn="ctr" defTabSz="8255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Helvetica Light"/>
        </a:defRPr>
      </a:lvl3pPr>
      <a:lvl4pPr marL="0" marR="0" indent="685800" algn="ctr" defTabSz="8255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Helvetica Light"/>
        </a:defRPr>
      </a:lvl4pPr>
      <a:lvl5pPr marL="0" marR="0" indent="914400" algn="ctr" defTabSz="8255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Helvetica Light"/>
        </a:defRPr>
      </a:lvl5pPr>
      <a:lvl6pPr marL="0" marR="0" indent="1143000" algn="ctr" defTabSz="8255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Helvetica Light"/>
        </a:defRPr>
      </a:lvl6pPr>
      <a:lvl7pPr marL="0" marR="0" indent="1371600" algn="ctr" defTabSz="8255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Helvetica Light"/>
        </a:defRPr>
      </a:lvl7pPr>
      <a:lvl8pPr marL="0" marR="0" indent="1600200" algn="ctr" defTabSz="8255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Helvetica Light"/>
        </a:defRPr>
      </a:lvl8pPr>
      <a:lvl9pPr marL="0" marR="0" indent="1828800" algn="ctr" defTabSz="8255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Helvetica Light"/>
        </a:defRPr>
      </a:lvl9pPr>
    </p:titleStyle>
    <p:bodyStyle>
      <a:lvl1pPr marL="635000" marR="0" indent="-635000" algn="l" defTabSz="825500" eaLnBrk="1" latinLnBrk="0" hangingPunct="1">
        <a:lnSpc>
          <a:spcPct val="100000"/>
        </a:lnSpc>
        <a:spcBef>
          <a:spcPts val="5200"/>
        </a:spcBef>
        <a:spcAft>
          <a:spcPts val="0"/>
        </a:spcAft>
        <a:buClrTx/>
        <a:buSzPct val="75000"/>
        <a:buFontTx/>
        <a:buChar char="•"/>
        <a:tabLst/>
        <a:defRPr sz="5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Helvetica Light"/>
        </a:defRPr>
      </a:lvl1pPr>
      <a:lvl2pPr marL="1270000" marR="0" indent="-635000" algn="l" defTabSz="825500" eaLnBrk="1" latinLnBrk="0" hangingPunct="1">
        <a:lnSpc>
          <a:spcPct val="100000"/>
        </a:lnSpc>
        <a:spcBef>
          <a:spcPts val="5200"/>
        </a:spcBef>
        <a:spcAft>
          <a:spcPts val="0"/>
        </a:spcAft>
        <a:buClrTx/>
        <a:buSzPct val="75000"/>
        <a:buFontTx/>
        <a:buChar char="•"/>
        <a:tabLst/>
        <a:defRPr sz="5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Helvetica Light"/>
        </a:defRPr>
      </a:lvl2pPr>
      <a:lvl3pPr marL="1905000" marR="0" indent="-635000" algn="l" defTabSz="825500" eaLnBrk="1" latinLnBrk="0" hangingPunct="1">
        <a:lnSpc>
          <a:spcPct val="100000"/>
        </a:lnSpc>
        <a:spcBef>
          <a:spcPts val="5200"/>
        </a:spcBef>
        <a:spcAft>
          <a:spcPts val="0"/>
        </a:spcAft>
        <a:buClrTx/>
        <a:buSzPct val="75000"/>
        <a:buFontTx/>
        <a:buChar char="•"/>
        <a:tabLst/>
        <a:defRPr sz="5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Helvetica Light"/>
        </a:defRPr>
      </a:lvl3pPr>
      <a:lvl4pPr marL="2540000" marR="0" indent="-635000" algn="l" defTabSz="825500" eaLnBrk="1" latinLnBrk="0" hangingPunct="1">
        <a:lnSpc>
          <a:spcPct val="100000"/>
        </a:lnSpc>
        <a:spcBef>
          <a:spcPts val="5200"/>
        </a:spcBef>
        <a:spcAft>
          <a:spcPts val="0"/>
        </a:spcAft>
        <a:buClrTx/>
        <a:buSzPct val="75000"/>
        <a:buFontTx/>
        <a:buChar char="•"/>
        <a:tabLst/>
        <a:defRPr sz="5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Helvetica Light"/>
        </a:defRPr>
      </a:lvl4pPr>
      <a:lvl5pPr marL="3175000" marR="0" indent="-635000" algn="l" defTabSz="825500" eaLnBrk="1" latinLnBrk="0" hangingPunct="1">
        <a:lnSpc>
          <a:spcPct val="100000"/>
        </a:lnSpc>
        <a:spcBef>
          <a:spcPts val="5200"/>
        </a:spcBef>
        <a:spcAft>
          <a:spcPts val="0"/>
        </a:spcAft>
        <a:buClrTx/>
        <a:buSzPct val="75000"/>
        <a:buFontTx/>
        <a:buChar char="•"/>
        <a:tabLst/>
        <a:defRPr sz="5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Helvetica Light"/>
        </a:defRPr>
      </a:lvl5pPr>
      <a:lvl6pPr marL="3810000" marR="0" indent="-635000" algn="l" defTabSz="825500" eaLnBrk="1" latinLnBrk="0" hangingPunct="1">
        <a:lnSpc>
          <a:spcPct val="100000"/>
        </a:lnSpc>
        <a:spcBef>
          <a:spcPts val="5200"/>
        </a:spcBef>
        <a:spcAft>
          <a:spcPts val="0"/>
        </a:spcAft>
        <a:buClrTx/>
        <a:buSzPct val="75000"/>
        <a:buFontTx/>
        <a:buChar char="•"/>
        <a:tabLst/>
        <a:defRPr sz="5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Helvetica Light"/>
        </a:defRPr>
      </a:lvl6pPr>
      <a:lvl7pPr marL="4445000" marR="0" indent="-635000" algn="l" defTabSz="825500" eaLnBrk="1" latinLnBrk="0" hangingPunct="1">
        <a:lnSpc>
          <a:spcPct val="100000"/>
        </a:lnSpc>
        <a:spcBef>
          <a:spcPts val="5200"/>
        </a:spcBef>
        <a:spcAft>
          <a:spcPts val="0"/>
        </a:spcAft>
        <a:buClrTx/>
        <a:buSzPct val="75000"/>
        <a:buFontTx/>
        <a:buChar char="•"/>
        <a:tabLst/>
        <a:defRPr sz="5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Helvetica Light"/>
        </a:defRPr>
      </a:lvl7pPr>
      <a:lvl8pPr marL="5080000" marR="0" indent="-635000" algn="l" defTabSz="825500" eaLnBrk="1" latinLnBrk="0" hangingPunct="1">
        <a:lnSpc>
          <a:spcPct val="100000"/>
        </a:lnSpc>
        <a:spcBef>
          <a:spcPts val="5200"/>
        </a:spcBef>
        <a:spcAft>
          <a:spcPts val="0"/>
        </a:spcAft>
        <a:buClrTx/>
        <a:buSzPct val="75000"/>
        <a:buFontTx/>
        <a:buChar char="•"/>
        <a:tabLst/>
        <a:defRPr sz="5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Helvetica Light"/>
        </a:defRPr>
      </a:lvl8pPr>
      <a:lvl9pPr marL="5715000" marR="0" indent="-635000" algn="l" defTabSz="825500" eaLnBrk="1" latinLnBrk="0" hangingPunct="1">
        <a:lnSpc>
          <a:spcPct val="100000"/>
        </a:lnSpc>
        <a:spcBef>
          <a:spcPts val="5200"/>
        </a:spcBef>
        <a:spcAft>
          <a:spcPts val="0"/>
        </a:spcAft>
        <a:buClrTx/>
        <a:buSzPct val="75000"/>
        <a:buFontTx/>
        <a:buChar char="•"/>
        <a:tabLst/>
        <a:defRPr sz="5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Helvetica Light"/>
        </a:defRPr>
      </a:lvl9pPr>
    </p:bodyStyle>
    <p:otherStyle>
      <a:lvl1pPr marL="0" marR="0" indent="0" algn="ctr" defTabSz="8255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1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1pPr>
      <a:lvl2pPr marL="0" marR="0" indent="228600" algn="ctr" defTabSz="8255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1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2pPr>
      <a:lvl3pPr marL="0" marR="0" indent="457200" algn="ctr" defTabSz="8255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1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3pPr>
      <a:lvl4pPr marL="0" marR="0" indent="685800" algn="ctr" defTabSz="8255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1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4pPr>
      <a:lvl5pPr marL="0" marR="0" indent="914400" algn="ctr" defTabSz="8255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1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5pPr>
      <a:lvl6pPr marL="0" marR="0" indent="1143000" algn="ctr" defTabSz="8255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1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6pPr>
      <a:lvl7pPr marL="0" marR="0" indent="1371600" algn="ctr" defTabSz="8255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1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7pPr>
      <a:lvl8pPr marL="0" marR="0" indent="1600200" algn="ctr" defTabSz="8255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1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8pPr>
      <a:lvl9pPr marL="0" marR="0" indent="1828800" algn="ctr" defTabSz="8255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1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Shape 118"/>
          <p:cNvSpPr>
            <a:spLocks noGrp="1"/>
          </p:cNvSpPr>
          <p:nvPr>
            <p:ph type="ctrTitle"/>
          </p:nvPr>
        </p:nvSpPr>
        <p:spPr>
          <a:xfrm>
            <a:off x="2299855" y="6140102"/>
            <a:ext cx="19618036" cy="4150829"/>
          </a:xfrm>
          <a:prstGeom prst="rect">
            <a:avLst/>
          </a:prstGeom>
        </p:spPr>
        <p:txBody>
          <a:bodyPr/>
          <a:lstStyle/>
          <a:p>
            <a:r>
              <a:rPr lang="it-IT" dirty="0"/>
              <a:t>La proprietà Intellettuale in CINA</a:t>
            </a:r>
            <a:br>
              <a:rPr lang="it-IT" dirty="0"/>
            </a:br>
            <a:r>
              <a:rPr lang="it-IT" sz="4400" cap="none" dirty="0"/>
              <a:t>Firenze, 11 luglio 2018</a:t>
            </a:r>
            <a:endParaRPr b="1" dirty="0"/>
          </a:p>
        </p:txBody>
      </p:sp>
      <p:sp>
        <p:nvSpPr>
          <p:cNvPr id="119" name="Shape 119"/>
          <p:cNvSpPr>
            <a:spLocks noGrp="1"/>
          </p:cNvSpPr>
          <p:nvPr>
            <p:ph type="body" idx="13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it-IT" dirty="0"/>
              <a:t>Avv. Donato Nitti, </a:t>
            </a:r>
            <a:r>
              <a:rPr lang="it-IT" dirty="0" err="1"/>
              <a:t>PhD</a:t>
            </a:r>
            <a:endParaRPr lang="it-IT" dirty="0"/>
          </a:p>
        </p:txBody>
      </p:sp>
      <p:sp>
        <p:nvSpPr>
          <p:cNvPr id="120" name="Shape 120"/>
          <p:cNvSpPr>
            <a:spLocks noGrp="1"/>
          </p:cNvSpPr>
          <p:nvPr>
            <p:ph type="body" idx="14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it-IT" dirty="0"/>
              <a:t>Dottore di ricerca in diritto privato comparato</a:t>
            </a:r>
          </a:p>
          <a:p>
            <a:endParaRPr dirty="0"/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Shape 122"/>
          <p:cNvSpPr>
            <a:spLocks noGrp="1"/>
          </p:cNvSpPr>
          <p:nvPr>
            <p:ph type="body" sz="quarter" idx="13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r>
              <a:rPr lang="it-IT" dirty="0"/>
              <a:t>La contraffazione</a:t>
            </a:r>
            <a:endParaRPr dirty="0"/>
          </a:p>
        </p:txBody>
      </p:sp>
      <p:sp>
        <p:nvSpPr>
          <p:cNvPr id="2" name="Segnaposto testo 1">
            <a:extLst>
              <a:ext uri="{FF2B5EF4-FFF2-40B4-BE49-F238E27FC236}">
                <a16:creationId xmlns:a16="http://schemas.microsoft.com/office/drawing/2014/main" id="{7ED9A2B2-45CC-0D4F-941C-5477566B9D90}"/>
              </a:ext>
            </a:extLst>
          </p:cNvPr>
          <p:cNvSpPr>
            <a:spLocks noGrp="1"/>
          </p:cNvSpPr>
          <p:nvPr>
            <p:ph type="body" idx="14"/>
          </p:nvPr>
        </p:nvSpPr>
        <p:spPr>
          <a:xfrm>
            <a:off x="816429" y="3352700"/>
            <a:ext cx="22551176" cy="7948733"/>
          </a:xfrm>
        </p:spPr>
        <p:txBody>
          <a:bodyPr>
            <a:normAutofit/>
          </a:bodyPr>
          <a:lstStyle/>
          <a:p>
            <a:pPr>
              <a:spcBef>
                <a:spcPts val="1800"/>
              </a:spcBef>
            </a:pPr>
            <a:r>
              <a:rPr lang="it-IT" sz="4000" b="1" dirty="0"/>
              <a:t>COMMISSION STAFF WORKING DOCUMENT Report on the </a:t>
            </a:r>
            <a:r>
              <a:rPr lang="it-IT" sz="4000" b="1" dirty="0" err="1"/>
              <a:t>protection</a:t>
            </a:r>
            <a:r>
              <a:rPr lang="it-IT" sz="4000" b="1" dirty="0"/>
              <a:t> and </a:t>
            </a:r>
            <a:r>
              <a:rPr lang="it-IT" sz="4000" b="1" dirty="0" err="1"/>
              <a:t>enforcement</a:t>
            </a:r>
            <a:r>
              <a:rPr lang="it-IT" sz="4000" b="1" dirty="0"/>
              <a:t> of </a:t>
            </a:r>
            <a:r>
              <a:rPr lang="it-IT" sz="4000" b="1" dirty="0" err="1"/>
              <a:t>intellectual</a:t>
            </a:r>
            <a:r>
              <a:rPr lang="it-IT" sz="4000" b="1" dirty="0"/>
              <a:t> </a:t>
            </a:r>
            <a:r>
              <a:rPr lang="it-IT" sz="4000" b="1" dirty="0" err="1"/>
              <a:t>property</a:t>
            </a:r>
            <a:r>
              <a:rPr lang="it-IT" sz="4000" b="1" dirty="0"/>
              <a:t> </a:t>
            </a:r>
            <a:r>
              <a:rPr lang="it-IT" sz="4000" b="1" dirty="0" err="1"/>
              <a:t>rights</a:t>
            </a:r>
            <a:r>
              <a:rPr lang="it-IT" sz="4000" b="1" dirty="0"/>
              <a:t> in </a:t>
            </a:r>
            <a:r>
              <a:rPr lang="it-IT" sz="4000" b="1" dirty="0" err="1"/>
              <a:t>third</a:t>
            </a:r>
            <a:r>
              <a:rPr lang="it-IT" sz="4000" b="1" dirty="0"/>
              <a:t> </a:t>
            </a:r>
            <a:r>
              <a:rPr lang="it-IT" sz="4000" b="1" dirty="0" err="1"/>
              <a:t>countries</a:t>
            </a:r>
            <a:r>
              <a:rPr lang="it-IT" sz="4000" b="1" dirty="0"/>
              <a:t> SWD(2018) 47 </a:t>
            </a:r>
            <a:r>
              <a:rPr lang="it-IT" sz="4000" b="1" dirty="0" err="1"/>
              <a:t>final</a:t>
            </a:r>
            <a:r>
              <a:rPr lang="it-IT" sz="4000" b="1" dirty="0"/>
              <a:t> del 21 febbraio 2018</a:t>
            </a:r>
          </a:p>
          <a:p>
            <a:pPr>
              <a:spcBef>
                <a:spcPts val="1800"/>
              </a:spcBef>
            </a:pPr>
            <a:r>
              <a:rPr lang="it-IT" sz="4000" dirty="0"/>
              <a:t>Copyright </a:t>
            </a:r>
            <a:r>
              <a:rPr lang="it-IT" sz="4000" dirty="0" err="1"/>
              <a:t>piracy</a:t>
            </a:r>
            <a:r>
              <a:rPr lang="it-IT" sz="4000" dirty="0"/>
              <a:t>, online and offline (Cina, Ucraine, Russia, Tailandia, Filippine e Messico)</a:t>
            </a:r>
          </a:p>
          <a:p>
            <a:pPr>
              <a:spcBef>
                <a:spcPts val="1800"/>
              </a:spcBef>
            </a:pPr>
            <a:r>
              <a:rPr lang="it-IT" sz="4000" dirty="0"/>
              <a:t>Marchi dei prodotti farmaceutici (India e Cina): </a:t>
            </a:r>
            <a:r>
              <a:rPr lang="it-IT" sz="4000" dirty="0" err="1"/>
              <a:t>Mapping</a:t>
            </a:r>
            <a:r>
              <a:rPr lang="it-IT" sz="4000" dirty="0"/>
              <a:t> the </a:t>
            </a:r>
            <a:r>
              <a:rPr lang="it-IT" sz="4000" dirty="0" err="1"/>
              <a:t>economic</a:t>
            </a:r>
            <a:r>
              <a:rPr lang="it-IT" sz="4000" dirty="0"/>
              <a:t> impact of </a:t>
            </a:r>
            <a:r>
              <a:rPr lang="it-IT" sz="4000" dirty="0" err="1"/>
              <a:t>trade</a:t>
            </a:r>
            <a:r>
              <a:rPr lang="it-IT" sz="4000" dirty="0"/>
              <a:t> in </a:t>
            </a:r>
            <a:r>
              <a:rPr lang="it-IT" sz="4000" dirty="0" err="1"/>
              <a:t>counterfeit</a:t>
            </a:r>
            <a:r>
              <a:rPr lang="it-IT" sz="4000" dirty="0"/>
              <a:t> and </a:t>
            </a:r>
            <a:r>
              <a:rPr lang="it-IT" sz="4000" dirty="0" err="1"/>
              <a:t>pirated</a:t>
            </a:r>
            <a:r>
              <a:rPr lang="it-IT" sz="4000" dirty="0"/>
              <a:t> </a:t>
            </a:r>
            <a:r>
              <a:rPr lang="it-IT" sz="4000" dirty="0" err="1"/>
              <a:t>goods</a:t>
            </a:r>
            <a:r>
              <a:rPr lang="it-IT" sz="4000" dirty="0"/>
              <a:t> 2016 </a:t>
            </a:r>
          </a:p>
          <a:p>
            <a:pPr>
              <a:spcBef>
                <a:spcPts val="1800"/>
              </a:spcBef>
            </a:pPr>
            <a:r>
              <a:rPr lang="it-IT" sz="4000" dirty="0" err="1"/>
              <a:t>Trade</a:t>
            </a:r>
            <a:r>
              <a:rPr lang="it-IT" sz="4000" dirty="0"/>
              <a:t> </a:t>
            </a:r>
            <a:r>
              <a:rPr lang="it-IT" sz="4000" dirty="0" err="1"/>
              <a:t>secrets</a:t>
            </a:r>
            <a:r>
              <a:rPr lang="it-IT" sz="4000" dirty="0"/>
              <a:t> (India, Cina, Russia)</a:t>
            </a:r>
          </a:p>
          <a:p>
            <a:pPr>
              <a:spcBef>
                <a:spcPts val="1800"/>
              </a:spcBef>
            </a:pPr>
            <a:endParaRPr lang="it-IT" sz="4000" dirty="0"/>
          </a:p>
        </p:txBody>
      </p:sp>
      <p:sp>
        <p:nvSpPr>
          <p:cNvPr id="124" name="Shape 12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t>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9699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 thruBlk="1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Shape 122"/>
          <p:cNvSpPr>
            <a:spLocks noGrp="1"/>
          </p:cNvSpPr>
          <p:nvPr>
            <p:ph type="body" sz="quarter" idx="13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r>
              <a:rPr lang="it-IT" dirty="0"/>
              <a:t>L’innovazione</a:t>
            </a:r>
            <a:endParaRPr dirty="0"/>
          </a:p>
        </p:txBody>
      </p:sp>
      <p:sp>
        <p:nvSpPr>
          <p:cNvPr id="2" name="Segnaposto testo 1">
            <a:extLst>
              <a:ext uri="{FF2B5EF4-FFF2-40B4-BE49-F238E27FC236}">
                <a16:creationId xmlns:a16="http://schemas.microsoft.com/office/drawing/2014/main" id="{7ED9A2B2-45CC-0D4F-941C-5477566B9D90}"/>
              </a:ext>
            </a:extLst>
          </p:cNvPr>
          <p:cNvSpPr>
            <a:spLocks noGrp="1"/>
          </p:cNvSpPr>
          <p:nvPr>
            <p:ph type="body" idx="14"/>
          </p:nvPr>
        </p:nvSpPr>
        <p:spPr>
          <a:xfrm>
            <a:off x="816429" y="3069771"/>
            <a:ext cx="22551176" cy="9339943"/>
          </a:xfrm>
        </p:spPr>
        <p:txBody>
          <a:bodyPr>
            <a:normAutofit fontScale="85000" lnSpcReduction="10000"/>
          </a:bodyPr>
          <a:lstStyle/>
          <a:p>
            <a:r>
              <a:rPr lang="it-IT" i="1" dirty="0">
                <a:latin typeface="Lato"/>
              </a:rPr>
              <a:t>«…I </a:t>
            </a:r>
            <a:r>
              <a:rPr lang="it-IT" b="1" i="1" dirty="0">
                <a:latin typeface="Lato"/>
              </a:rPr>
              <a:t>cambi delle bici da corsa </a:t>
            </a:r>
            <a:r>
              <a:rPr lang="it-IT" i="1" dirty="0">
                <a:latin typeface="Lato"/>
              </a:rPr>
              <a:t>sono un settore tecnologicamente abbastanza avanzato, nel quale da decenni si combatte una guerra commerciale a livello mondiale. Fino a una decina di anni fa il marchio più rinomato era </a:t>
            </a:r>
            <a:r>
              <a:rPr lang="it-IT" b="1" i="1" dirty="0">
                <a:latin typeface="Lato"/>
              </a:rPr>
              <a:t>Campagnolo </a:t>
            </a:r>
            <a:r>
              <a:rPr lang="it-IT" i="1" dirty="0">
                <a:latin typeface="Lato"/>
              </a:rPr>
              <a:t>(made in </a:t>
            </a:r>
            <a:r>
              <a:rPr lang="it-IT" i="1" dirty="0" err="1">
                <a:latin typeface="Lato"/>
              </a:rPr>
              <a:t>Italy</a:t>
            </a:r>
            <a:r>
              <a:rPr lang="it-IT" i="1" dirty="0">
                <a:latin typeface="Lato"/>
              </a:rPr>
              <a:t>), poi surclassato da </a:t>
            </a:r>
            <a:r>
              <a:rPr lang="it-IT" b="1" i="1" dirty="0">
                <a:latin typeface="Lato"/>
              </a:rPr>
              <a:t>Shimano </a:t>
            </a:r>
            <a:r>
              <a:rPr lang="it-IT" i="1" dirty="0">
                <a:latin typeface="Lato"/>
              </a:rPr>
              <a:t>(made in Japan), che oggi detiene la fetta di gran lunga principale del mercato. Negli ultimi anni si è aggiunta un'azienda americana, </a:t>
            </a:r>
            <a:r>
              <a:rPr lang="it-IT" b="1" i="1" dirty="0" err="1">
                <a:latin typeface="Lato"/>
              </a:rPr>
              <a:t>Sram</a:t>
            </a:r>
            <a:r>
              <a:rPr lang="it-IT" i="1" dirty="0">
                <a:latin typeface="Lato"/>
              </a:rPr>
              <a:t>, con discreti risultati. Altri hanno cercato di affacciarsi, ma senza successo. Oggi stanno arrivando i cinesi (</a:t>
            </a:r>
            <a:r>
              <a:rPr lang="it-IT" b="1" i="1" dirty="0" err="1">
                <a:latin typeface="Lato"/>
              </a:rPr>
              <a:t>Sensah</a:t>
            </a:r>
            <a:r>
              <a:rPr lang="it-IT" i="1" dirty="0">
                <a:latin typeface="Lato"/>
              </a:rPr>
              <a:t>) e hanno messo a punto un prodotto che lascia sbalorditi. Ottima qualità, estetica al top, costo bassissimo. Ma soprattutto sono riusciti a introdurre una semplificazione radicale nel meccanismo di cambio: Campagnolo utilizza </a:t>
            </a:r>
            <a:r>
              <a:rPr lang="it-IT" b="1" i="1" dirty="0">
                <a:latin typeface="Lato"/>
              </a:rPr>
              <a:t>tre leve </a:t>
            </a:r>
            <a:r>
              <a:rPr lang="it-IT" i="1" dirty="0">
                <a:latin typeface="Lato"/>
              </a:rPr>
              <a:t>per fare tre operazioni (salire di un pignone, scendere di un pignone, frenare); Shimano solo </a:t>
            </a:r>
            <a:r>
              <a:rPr lang="it-IT" b="1" i="1" dirty="0">
                <a:latin typeface="Lato"/>
              </a:rPr>
              <a:t>due leve</a:t>
            </a:r>
            <a:r>
              <a:rPr lang="it-IT" i="1" dirty="0">
                <a:latin typeface="Lato"/>
              </a:rPr>
              <a:t>, ma con piccoli problemi di interferenze nell'uso della leva freno; </a:t>
            </a:r>
            <a:r>
              <a:rPr lang="it-IT" i="1" dirty="0" err="1">
                <a:latin typeface="Lato"/>
              </a:rPr>
              <a:t>Sram</a:t>
            </a:r>
            <a:r>
              <a:rPr lang="it-IT" i="1" dirty="0">
                <a:latin typeface="Lato"/>
              </a:rPr>
              <a:t> usa </a:t>
            </a:r>
            <a:r>
              <a:rPr lang="it-IT" b="1" i="1" dirty="0">
                <a:latin typeface="Lato"/>
              </a:rPr>
              <a:t>due leve e un sistema </a:t>
            </a:r>
            <a:r>
              <a:rPr lang="it-IT" i="1" dirty="0">
                <a:latin typeface="Lato"/>
              </a:rPr>
              <a:t>che ha eliminato le sovrapposizioni tra le operazioni di frenata e di cambiata. I cinesi di </a:t>
            </a:r>
            <a:r>
              <a:rPr lang="it-IT" b="1" i="1" dirty="0" err="1">
                <a:latin typeface="Lato"/>
              </a:rPr>
              <a:t>Sensah</a:t>
            </a:r>
            <a:r>
              <a:rPr lang="it-IT" i="1" dirty="0">
                <a:latin typeface="Lato"/>
              </a:rPr>
              <a:t>, con </a:t>
            </a:r>
            <a:r>
              <a:rPr lang="it-IT" b="1" i="1" dirty="0">
                <a:latin typeface="Lato"/>
              </a:rPr>
              <a:t>una sola leva </a:t>
            </a:r>
            <a:r>
              <a:rPr lang="it-IT" i="1" dirty="0">
                <a:latin typeface="Lato"/>
              </a:rPr>
              <a:t>sono riusciti ad eliminare del tutto le interferenze tra le operazioni di cambiata e di frenata….»</a:t>
            </a:r>
          </a:p>
          <a:p>
            <a:pPr marL="0" indent="0" algn="r">
              <a:buNone/>
            </a:pPr>
            <a:r>
              <a:rPr lang="it-IT" dirty="0">
                <a:latin typeface="Lato"/>
              </a:rPr>
              <a:t>(Longoni, I cinesi non copiano più ma vanno copiati, ITALIAOGGI 11, luglio 2018, pag. 2)</a:t>
            </a:r>
          </a:p>
          <a:p>
            <a:endParaRPr lang="it-IT" dirty="0"/>
          </a:p>
        </p:txBody>
      </p:sp>
      <p:sp>
        <p:nvSpPr>
          <p:cNvPr id="124" name="Shape 12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t>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59141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 thruBlk="1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Shape 122"/>
          <p:cNvSpPr>
            <a:spLocks noGrp="1"/>
          </p:cNvSpPr>
          <p:nvPr>
            <p:ph type="body" idx="13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it-IT" dirty="0"/>
              <a:t>La protezione</a:t>
            </a:r>
            <a:endParaRPr dirty="0"/>
          </a:p>
        </p:txBody>
      </p:sp>
      <p:sp>
        <p:nvSpPr>
          <p:cNvPr id="124" name="Shape 124"/>
          <p:cNvSpPr>
            <a:spLocks noGrp="1"/>
          </p:cNvSpPr>
          <p:nvPr>
            <p:ph type="sldNum" sz="quarter" idx="2"/>
          </p:nvPr>
        </p:nvSpPr>
        <p:spPr>
          <a:xfrm>
            <a:off x="22673642" y="13012242"/>
            <a:ext cx="283816" cy="46990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t>4</a:t>
            </a:fld>
            <a:endParaRPr/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BDFCA872-0351-6F4B-8DA9-4C533E3F86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3971" y="2655491"/>
            <a:ext cx="6890657" cy="9767564"/>
          </a:xfrm>
          <a:prstGeom prst="rect">
            <a:avLst/>
          </a:prstGeom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81148F9E-02CB-B44B-AE55-14F4A2E393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96384" y="2649763"/>
            <a:ext cx="9965763" cy="977329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 thruBlk="1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Shape 122"/>
          <p:cNvSpPr>
            <a:spLocks noGrp="1"/>
          </p:cNvSpPr>
          <p:nvPr>
            <p:ph type="body" idx="13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it-IT" dirty="0"/>
              <a:t>La protezione</a:t>
            </a:r>
            <a:endParaRPr dirty="0"/>
          </a:p>
        </p:txBody>
      </p:sp>
      <p:sp>
        <p:nvSpPr>
          <p:cNvPr id="124" name="Shape 124"/>
          <p:cNvSpPr>
            <a:spLocks noGrp="1"/>
          </p:cNvSpPr>
          <p:nvPr>
            <p:ph type="sldNum" sz="quarter" idx="2"/>
          </p:nvPr>
        </p:nvSpPr>
        <p:spPr>
          <a:xfrm>
            <a:off x="22673642" y="13012242"/>
            <a:ext cx="283816" cy="46990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t>5</a:t>
            </a:fld>
            <a:endParaRPr/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3942" y="2964872"/>
            <a:ext cx="23302266" cy="7869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521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 thruBlk="1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Shape 122"/>
          <p:cNvSpPr>
            <a:spLocks noGrp="1"/>
          </p:cNvSpPr>
          <p:nvPr>
            <p:ph type="body" idx="13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it-IT" dirty="0"/>
              <a:t>Alcuni dati, fonte WIPO</a:t>
            </a:r>
            <a:endParaRPr dirty="0"/>
          </a:p>
        </p:txBody>
      </p:sp>
      <p:sp>
        <p:nvSpPr>
          <p:cNvPr id="124" name="Shape 124"/>
          <p:cNvSpPr>
            <a:spLocks noGrp="1"/>
          </p:cNvSpPr>
          <p:nvPr>
            <p:ph type="sldNum" sz="quarter" idx="2"/>
          </p:nvPr>
        </p:nvSpPr>
        <p:spPr>
          <a:xfrm>
            <a:off x="22673642" y="13012242"/>
            <a:ext cx="283816" cy="46990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t>6</a:t>
            </a:fld>
            <a:endParaRPr/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7264" y="3474723"/>
            <a:ext cx="22437753" cy="7248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662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 thruBlk="1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Shape 122"/>
          <p:cNvSpPr>
            <a:spLocks noGrp="1"/>
          </p:cNvSpPr>
          <p:nvPr>
            <p:ph type="body" idx="13"/>
          </p:nvPr>
        </p:nvSpPr>
        <p:spPr>
          <a:xfrm>
            <a:off x="1387231" y="1017872"/>
            <a:ext cx="20828000" cy="1400154"/>
          </a:xfrm>
          <a:prstGeom prst="rect">
            <a:avLst/>
          </a:prstGeom>
        </p:spPr>
        <p:txBody>
          <a:bodyPr/>
          <a:lstStyle/>
          <a:p>
            <a:r>
              <a:rPr lang="it-IT" dirty="0"/>
              <a:t>Alcuni dati, fonte WIPO</a:t>
            </a:r>
            <a:endParaRPr dirty="0"/>
          </a:p>
        </p:txBody>
      </p:sp>
      <p:sp>
        <p:nvSpPr>
          <p:cNvPr id="124" name="Shape 124"/>
          <p:cNvSpPr>
            <a:spLocks noGrp="1"/>
          </p:cNvSpPr>
          <p:nvPr>
            <p:ph type="sldNum" sz="quarter" idx="2"/>
          </p:nvPr>
        </p:nvSpPr>
        <p:spPr>
          <a:xfrm>
            <a:off x="22673642" y="13012242"/>
            <a:ext cx="283816" cy="46990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t>7</a:t>
            </a:fld>
            <a:endParaRPr/>
          </a:p>
        </p:txBody>
      </p:sp>
      <p:sp>
        <p:nvSpPr>
          <p:cNvPr id="3" name="Rettangolo 2"/>
          <p:cNvSpPr/>
          <p:nvPr/>
        </p:nvSpPr>
        <p:spPr>
          <a:xfrm>
            <a:off x="803563" y="2418026"/>
            <a:ext cx="22582909" cy="102489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fontAlgn="base"/>
            <a:endParaRPr lang="it-IT" sz="4400" dirty="0">
              <a:solidFill>
                <a:srgbClr val="0C0C0F"/>
              </a:solidFill>
              <a:latin typeface="Lato" charset="0"/>
            </a:endParaRPr>
          </a:p>
          <a:p>
            <a:pPr algn="l" fontAlgn="base"/>
            <a:endParaRPr lang="it-IT" sz="4400" dirty="0">
              <a:solidFill>
                <a:srgbClr val="0C0C0F"/>
              </a:solidFill>
              <a:latin typeface="Lato" charset="0"/>
            </a:endParaRPr>
          </a:p>
          <a:p>
            <a:pPr algn="l" fontAlgn="base"/>
            <a:r>
              <a:rPr lang="it-IT" sz="4400" dirty="0">
                <a:solidFill>
                  <a:srgbClr val="0C0C0F"/>
                </a:solidFill>
                <a:latin typeface="Lato" charset="0"/>
              </a:rPr>
              <a:t>Secondo i dati resi disponibili dalla WIPO, nel 2016 il numero di </a:t>
            </a:r>
            <a:r>
              <a:rPr lang="it-IT" sz="4400" b="1" dirty="0">
                <a:solidFill>
                  <a:srgbClr val="0C0C0F"/>
                </a:solidFill>
                <a:latin typeface="Lato" charset="0"/>
              </a:rPr>
              <a:t>domande di brevetto </a:t>
            </a:r>
            <a:r>
              <a:rPr lang="it-IT" sz="4400" dirty="0">
                <a:solidFill>
                  <a:srgbClr val="0C0C0F"/>
                </a:solidFill>
                <a:latin typeface="Lato" charset="0"/>
              </a:rPr>
              <a:t>depositate in Cina (1.338.503 domande) è stato superiore alla somma delle domande depositate in USA (605.571 domande), Giappone, Corea del Sud e all’Ufficio Europeo Brevetti. </a:t>
            </a:r>
          </a:p>
          <a:p>
            <a:pPr algn="l" fontAlgn="base"/>
            <a:endParaRPr lang="it-IT" sz="4400" dirty="0">
              <a:solidFill>
                <a:srgbClr val="0C0C0F"/>
              </a:solidFill>
              <a:latin typeface="Lato" charset="0"/>
            </a:endParaRPr>
          </a:p>
          <a:p>
            <a:pPr algn="l" fontAlgn="base"/>
            <a:r>
              <a:rPr lang="it-IT" sz="4400" dirty="0">
                <a:solidFill>
                  <a:srgbClr val="0C0C0F"/>
                </a:solidFill>
                <a:latin typeface="Lato" charset="0"/>
              </a:rPr>
              <a:t>La Cina è al primo posto anche per il numero di </a:t>
            </a:r>
            <a:r>
              <a:rPr lang="it-IT" sz="4400" b="1" dirty="0">
                <a:solidFill>
                  <a:srgbClr val="0C0C0F"/>
                </a:solidFill>
                <a:latin typeface="Lato" charset="0"/>
              </a:rPr>
              <a:t>domande di registrazione di marchi</a:t>
            </a:r>
            <a:r>
              <a:rPr lang="it-IT" sz="4400" dirty="0">
                <a:solidFill>
                  <a:srgbClr val="0C0C0F"/>
                </a:solidFill>
                <a:latin typeface="Lato" charset="0"/>
              </a:rPr>
              <a:t> (3,697,916 domande, contro le 545,587 domande depositate allo USPTO) e di design (650,344 domande, contro le 104,522 domande depositate all'EUIPO). </a:t>
            </a:r>
          </a:p>
          <a:p>
            <a:pPr algn="l" fontAlgn="base"/>
            <a:endParaRPr lang="it-IT" sz="4400" dirty="0">
              <a:solidFill>
                <a:srgbClr val="0C0C0F"/>
              </a:solidFill>
              <a:latin typeface="Lato" charset="0"/>
            </a:endParaRPr>
          </a:p>
          <a:p>
            <a:pPr algn="l" fontAlgn="base"/>
            <a:endParaRPr lang="it-IT" sz="4400" dirty="0">
              <a:solidFill>
                <a:srgbClr val="0C0C0F"/>
              </a:solidFill>
              <a:latin typeface="Lato" charset="0"/>
            </a:endParaRPr>
          </a:p>
          <a:p>
            <a:pPr algn="l" fontAlgn="base"/>
            <a:endParaRPr lang="it-IT" sz="4400" dirty="0">
              <a:solidFill>
                <a:srgbClr val="0C0C0F"/>
              </a:solidFill>
              <a:latin typeface="Lato" charset="0"/>
            </a:endParaRPr>
          </a:p>
          <a:p>
            <a:pPr algn="l" fontAlgn="base"/>
            <a:endParaRPr lang="it-IT" sz="4400" dirty="0">
              <a:solidFill>
                <a:srgbClr val="0C0C0F"/>
              </a:solidFill>
              <a:latin typeface="Lato" charset="0"/>
            </a:endParaRPr>
          </a:p>
          <a:p>
            <a:pPr algn="l" fontAlgn="base"/>
            <a:endParaRPr lang="it-IT" sz="4400" dirty="0">
              <a:solidFill>
                <a:srgbClr val="0C0C0F"/>
              </a:solidFill>
              <a:latin typeface="Lato" charset="0"/>
            </a:endParaRPr>
          </a:p>
          <a:p>
            <a:pPr algn="l" fontAlgn="base"/>
            <a:endParaRPr lang="it-IT" sz="4400" dirty="0">
              <a:solidFill>
                <a:srgbClr val="0C0C0F"/>
              </a:solidFill>
              <a:latin typeface="Lato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3289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 thruBlk="1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Shape 122"/>
          <p:cNvSpPr>
            <a:spLocks noGrp="1"/>
          </p:cNvSpPr>
          <p:nvPr>
            <p:ph type="body" sz="quarter" idx="13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it-IT" dirty="0"/>
              <a:t>Un esempio</a:t>
            </a:r>
            <a:endParaRPr dirty="0"/>
          </a:p>
        </p:txBody>
      </p:sp>
      <p:sp>
        <p:nvSpPr>
          <p:cNvPr id="124" name="Shape 12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t>8</a:t>
            </a:fld>
            <a:endParaRPr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8950" y="2773134"/>
            <a:ext cx="18326100" cy="895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6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 thruBlk="1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Shape 122"/>
          <p:cNvSpPr>
            <a:spLocks noGrp="1"/>
          </p:cNvSpPr>
          <p:nvPr>
            <p:ph type="body" sz="quarter" idx="13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it-IT" dirty="0"/>
              <a:t>Le corti specializzate in IP</a:t>
            </a:r>
            <a:endParaRPr dirty="0"/>
          </a:p>
        </p:txBody>
      </p:sp>
      <p:sp>
        <p:nvSpPr>
          <p:cNvPr id="2" name="Segnaposto testo 1"/>
          <p:cNvSpPr>
            <a:spLocks noGrp="1"/>
          </p:cNvSpPr>
          <p:nvPr>
            <p:ph type="body" idx="14"/>
          </p:nvPr>
        </p:nvSpPr>
        <p:spPr>
          <a:xfrm>
            <a:off x="867508" y="3352700"/>
            <a:ext cx="22437969" cy="8768962"/>
          </a:xfrm>
        </p:spPr>
        <p:txBody>
          <a:bodyPr>
            <a:normAutofit fontScale="92500" lnSpcReduction="20000"/>
          </a:bodyPr>
          <a:lstStyle/>
          <a:p>
            <a:r>
              <a:rPr lang="it-IT" sz="5400" dirty="0">
                <a:solidFill>
                  <a:srgbClr val="0C0C0F"/>
                </a:solidFill>
                <a:latin typeface="Lato" charset="0"/>
              </a:rPr>
              <a:t>Alla fine del 2014 la Repubblica Popolare Cinese ha aperto tre corti specializzate in proprietà intellettuale a </a:t>
            </a:r>
            <a:r>
              <a:rPr lang="it-IT" sz="5400" b="1" dirty="0" err="1">
                <a:solidFill>
                  <a:srgbClr val="0C0C0F"/>
                </a:solidFill>
                <a:latin typeface="Lato" charset="0"/>
              </a:rPr>
              <a:t>Beijing</a:t>
            </a:r>
            <a:r>
              <a:rPr lang="it-IT" sz="5400" dirty="0">
                <a:solidFill>
                  <a:srgbClr val="0C0C0F"/>
                </a:solidFill>
                <a:latin typeface="Lato" charset="0"/>
              </a:rPr>
              <a:t>, </a:t>
            </a:r>
            <a:r>
              <a:rPr lang="it-IT" sz="5400" b="1" dirty="0">
                <a:solidFill>
                  <a:srgbClr val="0C0C0F"/>
                </a:solidFill>
                <a:latin typeface="Lato" charset="0"/>
              </a:rPr>
              <a:t>Shanghai</a:t>
            </a:r>
            <a:r>
              <a:rPr lang="it-IT" sz="5400" dirty="0">
                <a:solidFill>
                  <a:srgbClr val="0C0C0F"/>
                </a:solidFill>
                <a:latin typeface="Lato" charset="0"/>
              </a:rPr>
              <a:t> and </a:t>
            </a:r>
            <a:r>
              <a:rPr lang="it-IT" sz="5400" b="1" dirty="0">
                <a:solidFill>
                  <a:srgbClr val="0C0C0F"/>
                </a:solidFill>
                <a:latin typeface="Lato" charset="0"/>
              </a:rPr>
              <a:t>Guangzhou.</a:t>
            </a:r>
          </a:p>
          <a:p>
            <a:r>
              <a:rPr lang="it-IT" sz="5400" dirty="0">
                <a:solidFill>
                  <a:srgbClr val="0C0C0F"/>
                </a:solidFill>
                <a:latin typeface="Lato" charset="0"/>
              </a:rPr>
              <a:t>All’inizio del 2017 sono state aperti altri tribunali specializzati a </a:t>
            </a:r>
            <a:r>
              <a:rPr lang="it-IT" sz="5400" b="1" dirty="0">
                <a:solidFill>
                  <a:srgbClr val="0C0C0F"/>
                </a:solidFill>
                <a:latin typeface="Lato" charset="0"/>
              </a:rPr>
              <a:t>Nanjing</a:t>
            </a:r>
            <a:r>
              <a:rPr lang="it-IT" sz="5400" dirty="0">
                <a:solidFill>
                  <a:srgbClr val="0C0C0F"/>
                </a:solidFill>
                <a:latin typeface="Lato" charset="0"/>
              </a:rPr>
              <a:t>, </a:t>
            </a:r>
            <a:r>
              <a:rPr lang="it-IT" sz="5400" b="1" dirty="0">
                <a:solidFill>
                  <a:srgbClr val="0C0C0F"/>
                </a:solidFill>
                <a:latin typeface="Lato" charset="0"/>
              </a:rPr>
              <a:t>Suzhou</a:t>
            </a:r>
            <a:r>
              <a:rPr lang="it-IT" sz="5400" dirty="0">
                <a:solidFill>
                  <a:srgbClr val="0C0C0F"/>
                </a:solidFill>
                <a:latin typeface="Lato" charset="0"/>
              </a:rPr>
              <a:t>, </a:t>
            </a:r>
            <a:r>
              <a:rPr lang="it-IT" sz="5400" b="1" dirty="0">
                <a:solidFill>
                  <a:srgbClr val="0C0C0F"/>
                </a:solidFill>
                <a:latin typeface="Lato" charset="0"/>
              </a:rPr>
              <a:t>Chengdu </a:t>
            </a:r>
            <a:r>
              <a:rPr lang="it-IT" sz="5400" dirty="0">
                <a:solidFill>
                  <a:srgbClr val="0C0C0F"/>
                </a:solidFill>
                <a:latin typeface="Lato" charset="0"/>
              </a:rPr>
              <a:t>e </a:t>
            </a:r>
            <a:r>
              <a:rPr lang="it-IT" sz="5400" b="1" dirty="0">
                <a:solidFill>
                  <a:srgbClr val="0C0C0F"/>
                </a:solidFill>
                <a:latin typeface="Lato" charset="0"/>
              </a:rPr>
              <a:t>Wuhan</a:t>
            </a:r>
            <a:r>
              <a:rPr lang="it-IT" sz="5400" dirty="0">
                <a:solidFill>
                  <a:srgbClr val="0C0C0F"/>
                </a:solidFill>
                <a:latin typeface="Lato" charset="0"/>
              </a:rPr>
              <a:t>. L’apertura dei tribunali è continuata con </a:t>
            </a:r>
            <a:r>
              <a:rPr lang="it-IT" sz="5400" b="1" dirty="0">
                <a:solidFill>
                  <a:srgbClr val="0C0C0F"/>
                </a:solidFill>
                <a:latin typeface="Lato" charset="0"/>
              </a:rPr>
              <a:t>Hangzhou</a:t>
            </a:r>
            <a:r>
              <a:rPr lang="it-IT" sz="5400" dirty="0">
                <a:solidFill>
                  <a:srgbClr val="0C0C0F"/>
                </a:solidFill>
                <a:latin typeface="Lato" charset="0"/>
              </a:rPr>
              <a:t>, </a:t>
            </a:r>
            <a:r>
              <a:rPr lang="it-IT" sz="5400" b="1" dirty="0">
                <a:solidFill>
                  <a:srgbClr val="0C0C0F"/>
                </a:solidFill>
                <a:latin typeface="Lato" charset="0"/>
              </a:rPr>
              <a:t>Ningbo</a:t>
            </a:r>
            <a:r>
              <a:rPr lang="it-IT" sz="5400" dirty="0">
                <a:solidFill>
                  <a:srgbClr val="0C0C0F"/>
                </a:solidFill>
                <a:latin typeface="Lato" charset="0"/>
              </a:rPr>
              <a:t>, </a:t>
            </a:r>
            <a:r>
              <a:rPr lang="it-IT" sz="5400" b="1" dirty="0">
                <a:solidFill>
                  <a:srgbClr val="0C0C0F"/>
                </a:solidFill>
                <a:latin typeface="Lato" charset="0"/>
              </a:rPr>
              <a:t>Hefei</a:t>
            </a:r>
            <a:r>
              <a:rPr lang="it-IT" sz="5400" dirty="0">
                <a:solidFill>
                  <a:srgbClr val="0C0C0F"/>
                </a:solidFill>
                <a:latin typeface="Lato" charset="0"/>
              </a:rPr>
              <a:t>, </a:t>
            </a:r>
            <a:r>
              <a:rPr lang="it-IT" sz="5400" b="1" dirty="0">
                <a:solidFill>
                  <a:srgbClr val="0C0C0F"/>
                </a:solidFill>
                <a:latin typeface="Lato" charset="0"/>
              </a:rPr>
              <a:t>Fuzhou</a:t>
            </a:r>
            <a:r>
              <a:rPr lang="it-IT" sz="5400" dirty="0">
                <a:solidFill>
                  <a:srgbClr val="0C0C0F"/>
                </a:solidFill>
                <a:latin typeface="Lato" charset="0"/>
              </a:rPr>
              <a:t>, </a:t>
            </a:r>
            <a:r>
              <a:rPr lang="it-IT" sz="5400" b="1" dirty="0">
                <a:solidFill>
                  <a:srgbClr val="0C0C0F"/>
                </a:solidFill>
                <a:latin typeface="Lato" charset="0"/>
              </a:rPr>
              <a:t>Jinan</a:t>
            </a:r>
            <a:r>
              <a:rPr lang="it-IT" sz="5400" dirty="0">
                <a:solidFill>
                  <a:srgbClr val="0C0C0F"/>
                </a:solidFill>
                <a:latin typeface="Lato" charset="0"/>
              </a:rPr>
              <a:t>, </a:t>
            </a:r>
            <a:r>
              <a:rPr lang="it-IT" sz="5400" b="1" dirty="0">
                <a:solidFill>
                  <a:srgbClr val="0C0C0F"/>
                </a:solidFill>
                <a:latin typeface="Lato" charset="0"/>
              </a:rPr>
              <a:t>Qingdao </a:t>
            </a:r>
            <a:r>
              <a:rPr lang="it-IT" sz="5400" dirty="0">
                <a:solidFill>
                  <a:srgbClr val="0C0C0F"/>
                </a:solidFill>
                <a:latin typeface="Lato" charset="0"/>
              </a:rPr>
              <a:t>e </a:t>
            </a:r>
            <a:r>
              <a:rPr lang="it-IT" sz="5400" b="1" dirty="0">
                <a:solidFill>
                  <a:srgbClr val="0C0C0F"/>
                </a:solidFill>
                <a:latin typeface="Lato" charset="0"/>
              </a:rPr>
              <a:t>Shenzhen </a:t>
            </a:r>
            <a:r>
              <a:rPr lang="it-IT" sz="5400" dirty="0">
                <a:solidFill>
                  <a:srgbClr val="0C0C0F"/>
                </a:solidFill>
                <a:latin typeface="Lato" charset="0"/>
              </a:rPr>
              <a:t>finché all’inizio di marzo 2018 sono stati aperti tribunali specializzati a </a:t>
            </a:r>
            <a:r>
              <a:rPr lang="it-IT" sz="5400" b="1" dirty="0">
                <a:solidFill>
                  <a:srgbClr val="0C0C0F"/>
                </a:solidFill>
                <a:latin typeface="Lato" charset="0"/>
              </a:rPr>
              <a:t>Tianjin</a:t>
            </a:r>
            <a:r>
              <a:rPr lang="it-IT" sz="5400" dirty="0">
                <a:solidFill>
                  <a:srgbClr val="0C0C0F"/>
                </a:solidFill>
                <a:latin typeface="Lato" charset="0"/>
              </a:rPr>
              <a:t>, </a:t>
            </a:r>
            <a:r>
              <a:rPr lang="it-IT" sz="5400" b="1" dirty="0">
                <a:solidFill>
                  <a:srgbClr val="0C0C0F"/>
                </a:solidFill>
                <a:latin typeface="Lato" charset="0"/>
              </a:rPr>
              <a:t>Changsha </a:t>
            </a:r>
            <a:r>
              <a:rPr lang="it-IT" sz="5400" dirty="0">
                <a:solidFill>
                  <a:srgbClr val="0C0C0F"/>
                </a:solidFill>
                <a:latin typeface="Lato" charset="0"/>
              </a:rPr>
              <a:t>e </a:t>
            </a:r>
            <a:r>
              <a:rPr lang="it-IT" sz="5400" b="1" dirty="0">
                <a:solidFill>
                  <a:srgbClr val="0C0C0F"/>
                </a:solidFill>
                <a:latin typeface="Lato" charset="0"/>
              </a:rPr>
              <a:t>Zhengzhou</a:t>
            </a:r>
            <a:r>
              <a:rPr lang="it-IT" sz="5400" dirty="0">
                <a:solidFill>
                  <a:srgbClr val="0C0C0F"/>
                </a:solidFill>
                <a:latin typeface="Lato" charset="0"/>
              </a:rPr>
              <a:t>.</a:t>
            </a:r>
          </a:p>
          <a:p>
            <a:r>
              <a:rPr lang="it-IT" sz="5400" dirty="0">
                <a:solidFill>
                  <a:srgbClr val="0C0C0F"/>
                </a:solidFill>
                <a:latin typeface="Lato" charset="0"/>
              </a:rPr>
              <a:t>È allo studio l’apertura di una corte d’appello statale in materia IP</a:t>
            </a:r>
          </a:p>
          <a:p>
            <a:r>
              <a:rPr lang="it-IT" sz="5400" dirty="0">
                <a:solidFill>
                  <a:srgbClr val="0C0C0F"/>
                </a:solidFill>
                <a:latin typeface="Lato" charset="0"/>
              </a:rPr>
              <a:t>Secondo le statistiche, il </a:t>
            </a:r>
            <a:r>
              <a:rPr lang="it-IT" sz="5400" b="1" dirty="0">
                <a:solidFill>
                  <a:srgbClr val="0C0C0F"/>
                </a:solidFill>
                <a:latin typeface="Lato" charset="0"/>
              </a:rPr>
              <a:t>tempo medio </a:t>
            </a:r>
            <a:r>
              <a:rPr lang="it-IT" sz="5400" dirty="0">
                <a:solidFill>
                  <a:srgbClr val="0C0C0F"/>
                </a:solidFill>
                <a:latin typeface="Lato" charset="0"/>
              </a:rPr>
              <a:t>di una causa brevettuale di fronte a una corte cinese specializzata in proprietà intellettuale è di </a:t>
            </a:r>
            <a:r>
              <a:rPr lang="it-IT" sz="5400" b="1" dirty="0">
                <a:solidFill>
                  <a:srgbClr val="0C0C0F"/>
                </a:solidFill>
                <a:latin typeface="Lato" charset="0"/>
              </a:rPr>
              <a:t>sette mesi</a:t>
            </a:r>
            <a:r>
              <a:rPr lang="it-IT" sz="5400" dirty="0">
                <a:solidFill>
                  <a:srgbClr val="0C0C0F"/>
                </a:solidFill>
                <a:latin typeface="Lato" charset="0"/>
              </a:rPr>
              <a:t>, contro i quasi </a:t>
            </a:r>
            <a:r>
              <a:rPr lang="it-IT" sz="5400" b="1" dirty="0">
                <a:solidFill>
                  <a:srgbClr val="0C0C0F"/>
                </a:solidFill>
                <a:latin typeface="Lato" charset="0"/>
              </a:rPr>
              <a:t>quattro anni </a:t>
            </a:r>
            <a:r>
              <a:rPr lang="it-IT" sz="5400" dirty="0">
                <a:solidFill>
                  <a:srgbClr val="0C0C0F"/>
                </a:solidFill>
                <a:latin typeface="Lato" charset="0"/>
              </a:rPr>
              <a:t>di una causa di merito italiana. </a:t>
            </a:r>
          </a:p>
          <a:p>
            <a:endParaRPr lang="it-IT" dirty="0"/>
          </a:p>
        </p:txBody>
      </p:sp>
      <p:sp>
        <p:nvSpPr>
          <p:cNvPr id="124" name="Shape 12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t>9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7921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 thruBlk="1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Shape 122"/>
          <p:cNvSpPr>
            <a:spLocks noGrp="1"/>
          </p:cNvSpPr>
          <p:nvPr>
            <p:ph type="body" sz="quarter" idx="13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it-IT" dirty="0"/>
              <a:t>Le corti specializzate in IP</a:t>
            </a:r>
            <a:endParaRPr dirty="0"/>
          </a:p>
        </p:txBody>
      </p:sp>
      <p:sp>
        <p:nvSpPr>
          <p:cNvPr id="2" name="Segnaposto testo 1"/>
          <p:cNvSpPr>
            <a:spLocks noGrp="1"/>
          </p:cNvSpPr>
          <p:nvPr>
            <p:ph type="body" idx="14"/>
          </p:nvPr>
        </p:nvSpPr>
        <p:spPr>
          <a:xfrm>
            <a:off x="867508" y="3352700"/>
            <a:ext cx="22437969" cy="8768962"/>
          </a:xfrm>
        </p:spPr>
        <p:txBody>
          <a:bodyPr>
            <a:normAutofit fontScale="85000" lnSpcReduction="20000"/>
          </a:bodyPr>
          <a:lstStyle/>
          <a:p>
            <a:pPr>
              <a:spcBef>
                <a:spcPts val="1800"/>
              </a:spcBef>
            </a:pPr>
            <a:r>
              <a:rPr lang="it-IT" b="1" dirty="0"/>
              <a:t>Supreme </a:t>
            </a:r>
            <a:r>
              <a:rPr lang="it-IT" b="1" dirty="0" err="1"/>
              <a:t>People’s</a:t>
            </a:r>
            <a:r>
              <a:rPr lang="it-IT" b="1" dirty="0"/>
              <a:t> Court 2017 Report on the Situation </a:t>
            </a:r>
            <a:r>
              <a:rPr lang="it-IT" b="1" dirty="0" err="1"/>
              <a:t>Regarding</a:t>
            </a:r>
            <a:r>
              <a:rPr lang="it-IT" b="1" dirty="0"/>
              <a:t> </a:t>
            </a:r>
            <a:r>
              <a:rPr lang="it-IT" b="1" dirty="0" err="1"/>
              <a:t>Judicial</a:t>
            </a:r>
            <a:r>
              <a:rPr lang="it-IT" b="1" dirty="0"/>
              <a:t> </a:t>
            </a:r>
            <a:r>
              <a:rPr lang="it-IT" b="1" dirty="0" err="1"/>
              <a:t>Enforcement</a:t>
            </a:r>
            <a:r>
              <a:rPr lang="it-IT" b="1" dirty="0"/>
              <a:t> of IPR in China.</a:t>
            </a:r>
          </a:p>
          <a:p>
            <a:pPr>
              <a:spcBef>
                <a:spcPts val="1800"/>
              </a:spcBef>
            </a:pPr>
            <a:r>
              <a:rPr lang="it-IT" dirty="0"/>
              <a:t>Statistiche sulla </a:t>
            </a:r>
            <a:r>
              <a:rPr lang="it-IT" dirty="0" err="1"/>
              <a:t>litigation</a:t>
            </a:r>
            <a:r>
              <a:rPr lang="it-IT" dirty="0"/>
              <a:t> 2017: </a:t>
            </a:r>
          </a:p>
          <a:p>
            <a:pPr lvl="1">
              <a:spcBef>
                <a:spcPts val="1800"/>
              </a:spcBef>
            </a:pPr>
            <a:r>
              <a:rPr lang="it-IT" dirty="0"/>
              <a:t>237.242 cause iniziate (+33,50% sul 2016) e 225.678 cause concluse (+ 31,43% sul 2016</a:t>
            </a:r>
          </a:p>
          <a:p>
            <a:pPr lvl="1">
              <a:spcBef>
                <a:spcPts val="1800"/>
              </a:spcBef>
            </a:pPr>
            <a:r>
              <a:rPr lang="it-IT" dirty="0"/>
              <a:t>201.039 cause di primo grado (+47.24% sul 2016)</a:t>
            </a:r>
          </a:p>
          <a:p>
            <a:pPr lvl="1">
              <a:spcBef>
                <a:spcPts val="1800"/>
              </a:spcBef>
            </a:pPr>
            <a:r>
              <a:rPr lang="it-IT" dirty="0"/>
              <a:t>21.818 cause di appello (+4,92% sul 2016)</a:t>
            </a:r>
          </a:p>
          <a:p>
            <a:pPr lvl="1">
              <a:spcBef>
                <a:spcPts val="1800"/>
              </a:spcBef>
            </a:pPr>
            <a:r>
              <a:rPr lang="it-IT" dirty="0"/>
              <a:t>16.061 cause brevettuali (+29,56% sul 2016)</a:t>
            </a:r>
          </a:p>
          <a:p>
            <a:pPr lvl="1">
              <a:spcBef>
                <a:spcPts val="1800"/>
              </a:spcBef>
            </a:pPr>
            <a:r>
              <a:rPr lang="it-IT" dirty="0"/>
              <a:t>37.946 cause sui marchi (+39,58% sul 2016)</a:t>
            </a:r>
          </a:p>
          <a:p>
            <a:pPr lvl="1">
              <a:spcBef>
                <a:spcPts val="1800"/>
              </a:spcBef>
            </a:pPr>
            <a:r>
              <a:rPr lang="it-IT" dirty="0"/>
              <a:t>137.267 cause sul diritto d’autore (+57,80% sul 2016)</a:t>
            </a:r>
          </a:p>
          <a:p>
            <a:pPr lvl="1">
              <a:spcBef>
                <a:spcPts val="1800"/>
              </a:spcBef>
            </a:pPr>
            <a:r>
              <a:rPr lang="it-IT" dirty="0"/>
              <a:t>2.543 cause in materia di concorrenza, incluse 114 cause antitrust (+11.24% sul 2016)</a:t>
            </a:r>
          </a:p>
          <a:p>
            <a:pPr marL="0" indent="0">
              <a:spcBef>
                <a:spcPts val="1800"/>
              </a:spcBef>
              <a:buNone/>
            </a:pPr>
            <a:endParaRPr lang="it-IT" dirty="0"/>
          </a:p>
        </p:txBody>
      </p:sp>
      <p:sp>
        <p:nvSpPr>
          <p:cNvPr id="124" name="Shape 12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t>10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30370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 thruBlk="1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Shape 122"/>
          <p:cNvSpPr>
            <a:spLocks noGrp="1"/>
          </p:cNvSpPr>
          <p:nvPr>
            <p:ph type="body" sz="quarter" idx="13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r>
              <a:rPr lang="it-IT" dirty="0"/>
              <a:t>Cause in CINA e USA</a:t>
            </a:r>
            <a:endParaRPr dirty="0"/>
          </a:p>
        </p:txBody>
      </p:sp>
      <p:sp>
        <p:nvSpPr>
          <p:cNvPr id="124" name="Shape 12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t>11</a:t>
            </a:fld>
            <a:endParaRPr/>
          </a:p>
        </p:txBody>
      </p:sp>
      <p:graphicFrame>
        <p:nvGraphicFramePr>
          <p:cNvPr id="5" name="Tabella 4">
            <a:extLst>
              <a:ext uri="{FF2B5EF4-FFF2-40B4-BE49-F238E27FC236}">
                <a16:creationId xmlns:a16="http://schemas.microsoft.com/office/drawing/2014/main" id="{42CB2A07-185C-CB4E-B787-534E546837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9124420"/>
              </p:ext>
            </p:extLst>
          </p:nvPr>
        </p:nvGraphicFramePr>
        <p:xfrm>
          <a:off x="1574800" y="3529390"/>
          <a:ext cx="21467418" cy="38686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55806">
                  <a:extLst>
                    <a:ext uri="{9D8B030D-6E8A-4147-A177-3AD203B41FA5}">
                      <a16:colId xmlns:a16="http://schemas.microsoft.com/office/drawing/2014/main" val="495370189"/>
                    </a:ext>
                  </a:extLst>
                </a:gridCol>
                <a:gridCol w="7155806">
                  <a:extLst>
                    <a:ext uri="{9D8B030D-6E8A-4147-A177-3AD203B41FA5}">
                      <a16:colId xmlns:a16="http://schemas.microsoft.com/office/drawing/2014/main" val="635045375"/>
                    </a:ext>
                  </a:extLst>
                </a:gridCol>
                <a:gridCol w="7155806">
                  <a:extLst>
                    <a:ext uri="{9D8B030D-6E8A-4147-A177-3AD203B41FA5}">
                      <a16:colId xmlns:a16="http://schemas.microsoft.com/office/drawing/2014/main" val="3451395678"/>
                    </a:ext>
                  </a:extLst>
                </a:gridCol>
              </a:tblGrid>
              <a:tr h="967166">
                <a:tc>
                  <a:txBody>
                    <a:bodyPr/>
                    <a:lstStyle/>
                    <a:p>
                      <a:endParaRPr lang="it-IT" sz="4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4800" dirty="0"/>
                        <a:t>CINA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4800" dirty="0"/>
                        <a:t>USA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7789875"/>
                  </a:ext>
                </a:extLst>
              </a:tr>
              <a:tr h="967166">
                <a:tc>
                  <a:txBody>
                    <a:bodyPr/>
                    <a:lstStyle/>
                    <a:p>
                      <a:r>
                        <a:rPr lang="it-IT" sz="4800" b="0" dirty="0"/>
                        <a:t>brevetti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4800" b="0" dirty="0"/>
                        <a:t>16.061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4800" b="0" dirty="0"/>
                        <a:t>4.057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7690270"/>
                  </a:ext>
                </a:extLst>
              </a:tr>
              <a:tr h="967166">
                <a:tc>
                  <a:txBody>
                    <a:bodyPr/>
                    <a:lstStyle/>
                    <a:p>
                      <a:r>
                        <a:rPr lang="it-IT" sz="4800" b="0" dirty="0"/>
                        <a:t>marchi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4800" b="0" dirty="0"/>
                        <a:t>37.946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4800" b="0" dirty="0"/>
                        <a:t>3781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5223121"/>
                  </a:ext>
                </a:extLst>
              </a:tr>
              <a:tr h="967166">
                <a:tc>
                  <a:txBody>
                    <a:bodyPr/>
                    <a:lstStyle/>
                    <a:p>
                      <a:r>
                        <a:rPr lang="it-IT" sz="4800" b="0" dirty="0"/>
                        <a:t>copyright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4800" b="0" dirty="0"/>
                        <a:t>137.267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4800" b="0" dirty="0"/>
                        <a:t>1.019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304949"/>
                  </a:ext>
                </a:extLst>
              </a:tr>
            </a:tbl>
          </a:graphicData>
        </a:graphic>
      </p:graphicFrame>
      <p:sp>
        <p:nvSpPr>
          <p:cNvPr id="6" name="CasellaDiTesto 5">
            <a:extLst>
              <a:ext uri="{FF2B5EF4-FFF2-40B4-BE49-F238E27FC236}">
                <a16:creationId xmlns:a16="http://schemas.microsoft.com/office/drawing/2014/main" id="{FC991451-5ED0-AE47-9119-204A00EE8744}"/>
              </a:ext>
            </a:extLst>
          </p:cNvPr>
          <p:cNvSpPr txBox="1"/>
          <p:nvPr/>
        </p:nvSpPr>
        <p:spPr>
          <a:xfrm flipH="1">
            <a:off x="13916887" y="7937763"/>
            <a:ext cx="9125329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r>
              <a:rPr lang="it-IT" dirty="0"/>
              <a:t>Fonte: </a:t>
            </a:r>
            <a:r>
              <a:rPr lang="it-IT" dirty="0" err="1"/>
              <a:t>https</a:t>
            </a:r>
            <a:r>
              <a:rPr lang="it-IT" dirty="0"/>
              <a:t>://</a:t>
            </a:r>
            <a:r>
              <a:rPr lang="it-IT" dirty="0" err="1"/>
              <a:t>chinaipr.com</a:t>
            </a:r>
            <a:endParaRPr kumimoji="0" lang="it-IT" sz="5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+mj-ea"/>
              <a:cs typeface="+mj-cs"/>
              <a:sym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1518333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 thruBlk="1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Shape 122"/>
          <p:cNvSpPr>
            <a:spLocks noGrp="1"/>
          </p:cNvSpPr>
          <p:nvPr>
            <p:ph type="body" sz="quarter" idx="13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r>
              <a:rPr lang="it-IT" dirty="0"/>
              <a:t>Le riforme</a:t>
            </a:r>
            <a:endParaRPr dirty="0"/>
          </a:p>
        </p:txBody>
      </p:sp>
      <p:sp>
        <p:nvSpPr>
          <p:cNvPr id="2" name="Segnaposto testo 1">
            <a:extLst>
              <a:ext uri="{FF2B5EF4-FFF2-40B4-BE49-F238E27FC236}">
                <a16:creationId xmlns:a16="http://schemas.microsoft.com/office/drawing/2014/main" id="{8E0D6F71-444D-6F46-87F9-57E8F98EEC91}"/>
              </a:ext>
            </a:extLst>
          </p:cNvPr>
          <p:cNvSpPr>
            <a:spLocks noGrp="1"/>
          </p:cNvSpPr>
          <p:nvPr>
            <p:ph type="body" idx="14"/>
          </p:nvPr>
        </p:nvSpPr>
        <p:spPr>
          <a:xfrm>
            <a:off x="849086" y="2873829"/>
            <a:ext cx="22518519" cy="9895114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20000"/>
              </a:lnSpc>
              <a:spcBef>
                <a:spcPts val="1200"/>
              </a:spcBef>
            </a:pPr>
            <a:r>
              <a:rPr lang="it-IT" sz="4400" dirty="0"/>
              <a:t>China </a:t>
            </a:r>
            <a:r>
              <a:rPr lang="it-IT" sz="4400" dirty="0" err="1"/>
              <a:t>has</a:t>
            </a:r>
            <a:r>
              <a:rPr lang="it-IT" sz="4400" dirty="0"/>
              <a:t> </a:t>
            </a:r>
            <a:r>
              <a:rPr lang="it-IT" sz="4400" dirty="0" err="1"/>
              <a:t>clear</a:t>
            </a:r>
            <a:r>
              <a:rPr lang="it-IT" sz="4400" dirty="0"/>
              <a:t> </a:t>
            </a:r>
            <a:r>
              <a:rPr lang="it-IT" sz="4400" dirty="0" err="1"/>
              <a:t>objectives</a:t>
            </a:r>
            <a:r>
              <a:rPr lang="it-IT" sz="4400" dirty="0"/>
              <a:t> and a </a:t>
            </a:r>
            <a:r>
              <a:rPr lang="it-IT" sz="4400" b="1" dirty="0"/>
              <a:t>long </a:t>
            </a:r>
            <a:r>
              <a:rPr lang="it-IT" sz="4400" b="1" dirty="0" err="1"/>
              <a:t>term</a:t>
            </a:r>
            <a:r>
              <a:rPr lang="it-IT" sz="4400" b="1" dirty="0"/>
              <a:t> </a:t>
            </a:r>
            <a:r>
              <a:rPr lang="it-IT" sz="4400" b="1" dirty="0" err="1"/>
              <a:t>strategy</a:t>
            </a:r>
            <a:r>
              <a:rPr lang="it-IT" sz="4400" b="1" dirty="0"/>
              <a:t> </a:t>
            </a:r>
            <a:r>
              <a:rPr lang="it-IT" sz="4400" dirty="0"/>
              <a:t>in the </a:t>
            </a:r>
            <a:r>
              <a:rPr lang="it-IT" sz="4400" dirty="0" err="1"/>
              <a:t>field</a:t>
            </a:r>
            <a:r>
              <a:rPr lang="it-IT" sz="4400" dirty="0"/>
              <a:t> of IPR with the </a:t>
            </a:r>
            <a:r>
              <a:rPr lang="it-IT" sz="4400" dirty="0" err="1"/>
              <a:t>overall</a:t>
            </a:r>
            <a:r>
              <a:rPr lang="it-IT" sz="4400" dirty="0"/>
              <a:t> </a:t>
            </a:r>
            <a:r>
              <a:rPr lang="it-IT" sz="4400" dirty="0" err="1"/>
              <a:t>ambition</a:t>
            </a:r>
            <a:r>
              <a:rPr lang="it-IT" sz="4400" dirty="0"/>
              <a:t> to </a:t>
            </a:r>
            <a:r>
              <a:rPr lang="it-IT" sz="4400" dirty="0" err="1"/>
              <a:t>become</a:t>
            </a:r>
            <a:r>
              <a:rPr lang="it-IT" sz="4400" dirty="0"/>
              <a:t> an </a:t>
            </a:r>
            <a:r>
              <a:rPr lang="it-IT" sz="4400" dirty="0" err="1"/>
              <a:t>innovation</a:t>
            </a:r>
            <a:r>
              <a:rPr lang="it-IT" sz="4400" dirty="0"/>
              <a:t> economy by 2020. The National IP </a:t>
            </a:r>
            <a:r>
              <a:rPr lang="it-IT" sz="4400" dirty="0" err="1"/>
              <a:t>Strategy</a:t>
            </a:r>
            <a:r>
              <a:rPr lang="it-IT" sz="4400" dirty="0"/>
              <a:t> (NIPS), </a:t>
            </a:r>
            <a:r>
              <a:rPr lang="it-IT" sz="4400" dirty="0" err="1"/>
              <a:t>adopted</a:t>
            </a:r>
            <a:r>
              <a:rPr lang="it-IT" sz="4400" dirty="0"/>
              <a:t> in </a:t>
            </a:r>
            <a:r>
              <a:rPr lang="it-IT" sz="4400" dirty="0" err="1"/>
              <a:t>June</a:t>
            </a:r>
            <a:r>
              <a:rPr lang="it-IT" sz="4400" dirty="0"/>
              <a:t> 2008, </a:t>
            </a:r>
            <a:r>
              <a:rPr lang="it-IT" sz="4400" dirty="0" err="1"/>
              <a:t>remains</a:t>
            </a:r>
            <a:r>
              <a:rPr lang="it-IT" sz="4400" dirty="0"/>
              <a:t> the </a:t>
            </a:r>
            <a:r>
              <a:rPr lang="it-IT" sz="4400" dirty="0" err="1"/>
              <a:t>main</a:t>
            </a:r>
            <a:r>
              <a:rPr lang="it-IT" sz="4400" dirty="0"/>
              <a:t> </a:t>
            </a:r>
            <a:r>
              <a:rPr lang="it-IT" sz="4400" dirty="0" err="1"/>
              <a:t>reference</a:t>
            </a:r>
            <a:r>
              <a:rPr lang="it-IT" sz="4400" dirty="0"/>
              <a:t> </a:t>
            </a:r>
            <a:r>
              <a:rPr lang="it-IT" sz="4400" dirty="0" err="1"/>
              <a:t>point</a:t>
            </a:r>
            <a:r>
              <a:rPr lang="it-IT" sz="4400" dirty="0"/>
              <a:t>, and </a:t>
            </a:r>
            <a:r>
              <a:rPr lang="it-IT" sz="4400" dirty="0" err="1"/>
              <a:t>it</a:t>
            </a:r>
            <a:r>
              <a:rPr lang="it-IT" sz="4400" dirty="0"/>
              <a:t> </a:t>
            </a:r>
            <a:r>
              <a:rPr lang="it-IT" sz="4400" dirty="0" err="1"/>
              <a:t>has</a:t>
            </a:r>
            <a:r>
              <a:rPr lang="it-IT" sz="4400" dirty="0"/>
              <a:t> </a:t>
            </a:r>
            <a:r>
              <a:rPr lang="it-IT" sz="4400" dirty="0" err="1"/>
              <a:t>been</a:t>
            </a:r>
            <a:r>
              <a:rPr lang="it-IT" sz="4400" dirty="0"/>
              <a:t> </a:t>
            </a:r>
            <a:r>
              <a:rPr lang="it-IT" sz="4400" dirty="0" err="1"/>
              <a:t>complemented</a:t>
            </a:r>
            <a:r>
              <a:rPr lang="it-IT" sz="4400" dirty="0"/>
              <a:t> by the 12th </a:t>
            </a:r>
            <a:r>
              <a:rPr lang="it-IT" sz="4400" dirty="0" err="1"/>
              <a:t>Five-Year</a:t>
            </a:r>
            <a:r>
              <a:rPr lang="it-IT" sz="4400" dirty="0"/>
              <a:t> Plan in 2010 </a:t>
            </a:r>
            <a:r>
              <a:rPr lang="it-IT" sz="4400" dirty="0" err="1"/>
              <a:t>setting</a:t>
            </a:r>
            <a:r>
              <a:rPr lang="it-IT" sz="4400" dirty="0"/>
              <a:t> the </a:t>
            </a:r>
            <a:r>
              <a:rPr lang="it-IT" sz="4400" dirty="0" err="1"/>
              <a:t>objective</a:t>
            </a:r>
            <a:r>
              <a:rPr lang="it-IT" sz="4400" dirty="0"/>
              <a:t> of </a:t>
            </a:r>
            <a:r>
              <a:rPr lang="it-IT" sz="4400" dirty="0" err="1"/>
              <a:t>developing</a:t>
            </a:r>
            <a:r>
              <a:rPr lang="it-IT" sz="4400" dirty="0"/>
              <a:t> China </a:t>
            </a:r>
            <a:r>
              <a:rPr lang="it-IT" sz="4400" dirty="0" err="1"/>
              <a:t>into</a:t>
            </a:r>
            <a:r>
              <a:rPr lang="it-IT" sz="4400" dirty="0"/>
              <a:t> an innovative country. The 13th </a:t>
            </a:r>
            <a:r>
              <a:rPr lang="it-IT" sz="4400" dirty="0" err="1"/>
              <a:t>Five-Year</a:t>
            </a:r>
            <a:r>
              <a:rPr lang="it-IT" sz="4400" dirty="0"/>
              <a:t> Plan and in </a:t>
            </a:r>
            <a:r>
              <a:rPr lang="it-IT" sz="4400" dirty="0" err="1"/>
              <a:t>particular</a:t>
            </a:r>
            <a:r>
              <a:rPr lang="it-IT" sz="4400" dirty="0"/>
              <a:t> the </a:t>
            </a:r>
            <a:r>
              <a:rPr lang="it-IT" sz="4400" b="1" dirty="0"/>
              <a:t>“Made in China 2025”</a:t>
            </a:r>
            <a:r>
              <a:rPr lang="it-IT" sz="4400" dirty="0"/>
              <a:t> </a:t>
            </a:r>
            <a:r>
              <a:rPr lang="it-IT" sz="4400" dirty="0" err="1"/>
              <a:t>program</a:t>
            </a:r>
            <a:r>
              <a:rPr lang="it-IT" sz="4400" dirty="0"/>
              <a:t> of 2015 </a:t>
            </a:r>
            <a:r>
              <a:rPr lang="it-IT" sz="4400" dirty="0" err="1"/>
              <a:t>confirmed</a:t>
            </a:r>
            <a:r>
              <a:rPr lang="it-IT" sz="4400" dirty="0"/>
              <a:t> and </a:t>
            </a:r>
            <a:r>
              <a:rPr lang="it-IT" sz="4400" dirty="0" err="1"/>
              <a:t>further</a:t>
            </a:r>
            <a:r>
              <a:rPr lang="it-IT" sz="4400" dirty="0"/>
              <a:t> </a:t>
            </a:r>
            <a:r>
              <a:rPr lang="it-IT" sz="4400" dirty="0" err="1"/>
              <a:t>developed</a:t>
            </a:r>
            <a:r>
              <a:rPr lang="it-IT" sz="4400" dirty="0"/>
              <a:t> </a:t>
            </a:r>
            <a:r>
              <a:rPr lang="it-IT" sz="4400" dirty="0" err="1"/>
              <a:t>this</a:t>
            </a:r>
            <a:r>
              <a:rPr lang="it-IT" sz="4400" dirty="0"/>
              <a:t> </a:t>
            </a:r>
            <a:r>
              <a:rPr lang="it-IT" sz="4400" dirty="0" err="1"/>
              <a:t>strategic</a:t>
            </a:r>
            <a:r>
              <a:rPr lang="it-IT" sz="4400" dirty="0"/>
              <a:t> </a:t>
            </a:r>
            <a:r>
              <a:rPr lang="it-IT" sz="4400" dirty="0" err="1"/>
              <a:t>vision</a:t>
            </a:r>
            <a:r>
              <a:rPr lang="it-IT" sz="4400" dirty="0"/>
              <a:t> of IPR </a:t>
            </a:r>
            <a:r>
              <a:rPr lang="it-IT" sz="4400" dirty="0" err="1"/>
              <a:t>as</a:t>
            </a:r>
            <a:r>
              <a:rPr lang="it-IT" sz="4400" dirty="0"/>
              <a:t> a </a:t>
            </a:r>
            <a:r>
              <a:rPr lang="it-IT" sz="4400" dirty="0" err="1"/>
              <a:t>key</a:t>
            </a:r>
            <a:r>
              <a:rPr lang="it-IT" sz="4400" dirty="0"/>
              <a:t> component in </a:t>
            </a:r>
            <a:r>
              <a:rPr lang="it-IT" sz="4400" dirty="0" err="1"/>
              <a:t>China’s</a:t>
            </a:r>
            <a:r>
              <a:rPr lang="it-IT" sz="4400" dirty="0"/>
              <a:t> industrial policy. …</a:t>
            </a:r>
          </a:p>
          <a:p>
            <a:pPr>
              <a:lnSpc>
                <a:spcPct val="120000"/>
              </a:lnSpc>
              <a:spcBef>
                <a:spcPts val="1200"/>
              </a:spcBef>
            </a:pPr>
            <a:r>
              <a:rPr lang="it-IT" sz="4400" dirty="0" err="1"/>
              <a:t>Furthermore</a:t>
            </a:r>
            <a:r>
              <a:rPr lang="it-IT" sz="4400" dirty="0"/>
              <a:t>, over the last </a:t>
            </a:r>
            <a:r>
              <a:rPr lang="it-IT" sz="4400" dirty="0" err="1"/>
              <a:t>years</a:t>
            </a:r>
            <a:r>
              <a:rPr lang="it-IT" sz="4400" dirty="0"/>
              <a:t>, China </a:t>
            </a:r>
            <a:r>
              <a:rPr lang="it-IT" sz="4400" dirty="0" err="1"/>
              <a:t>has</a:t>
            </a:r>
            <a:r>
              <a:rPr lang="it-IT" sz="4400" dirty="0"/>
              <a:t> made </a:t>
            </a:r>
            <a:r>
              <a:rPr lang="it-IT" sz="4400" b="1" dirty="0" err="1"/>
              <a:t>continued</a:t>
            </a:r>
            <a:r>
              <a:rPr lang="it-IT" sz="4400" b="1" dirty="0"/>
              <a:t> </a:t>
            </a:r>
            <a:r>
              <a:rPr lang="it-IT" sz="4400" b="1" dirty="0" err="1"/>
              <a:t>efforts</a:t>
            </a:r>
            <a:r>
              <a:rPr lang="it-IT" sz="4400" b="1" dirty="0"/>
              <a:t> to </a:t>
            </a:r>
            <a:r>
              <a:rPr lang="it-IT" sz="4400" b="1" dirty="0" err="1"/>
              <a:t>review</a:t>
            </a:r>
            <a:r>
              <a:rPr lang="it-IT" sz="4400" b="1" dirty="0"/>
              <a:t> and update </a:t>
            </a:r>
            <a:r>
              <a:rPr lang="it-IT" sz="4400" b="1" dirty="0" err="1"/>
              <a:t>its</a:t>
            </a:r>
            <a:r>
              <a:rPr lang="it-IT" sz="4400" b="1" dirty="0"/>
              <a:t> IP </a:t>
            </a:r>
            <a:r>
              <a:rPr lang="it-IT" sz="4400" b="1" dirty="0" err="1"/>
              <a:t>legislation</a:t>
            </a:r>
            <a:r>
              <a:rPr lang="it-IT" sz="4400" b="1" dirty="0"/>
              <a:t> </a:t>
            </a:r>
            <a:r>
              <a:rPr lang="it-IT" sz="4400" dirty="0"/>
              <a:t>and, in </a:t>
            </a:r>
            <a:r>
              <a:rPr lang="it-IT" sz="4400" dirty="0" err="1"/>
              <a:t>that</a:t>
            </a:r>
            <a:r>
              <a:rPr lang="it-IT" sz="4400" dirty="0"/>
              <a:t> </a:t>
            </a:r>
            <a:r>
              <a:rPr lang="it-IT" sz="4400" dirty="0" err="1"/>
              <a:t>context</a:t>
            </a:r>
            <a:r>
              <a:rPr lang="it-IT" sz="4400" dirty="0"/>
              <a:t>, </a:t>
            </a:r>
            <a:r>
              <a:rPr lang="it-IT" sz="4400" dirty="0" err="1"/>
              <a:t>has</a:t>
            </a:r>
            <a:r>
              <a:rPr lang="it-IT" sz="4400" dirty="0"/>
              <a:t> </a:t>
            </a:r>
            <a:r>
              <a:rPr lang="it-IT" sz="4400" dirty="0" err="1"/>
              <a:t>given</a:t>
            </a:r>
            <a:r>
              <a:rPr lang="it-IT" sz="4400" dirty="0"/>
              <a:t> </a:t>
            </a:r>
            <a:r>
              <a:rPr lang="it-IT" sz="4400" dirty="0" err="1"/>
              <a:t>external</a:t>
            </a:r>
            <a:r>
              <a:rPr lang="it-IT" sz="4400" dirty="0"/>
              <a:t> </a:t>
            </a:r>
            <a:r>
              <a:rPr lang="it-IT" sz="4400" dirty="0" err="1"/>
              <a:t>stakeholders</a:t>
            </a:r>
            <a:r>
              <a:rPr lang="it-IT" sz="4400" dirty="0"/>
              <a:t>, </a:t>
            </a:r>
            <a:r>
              <a:rPr lang="it-IT" sz="4400" dirty="0" err="1"/>
              <a:t>such</a:t>
            </a:r>
            <a:r>
              <a:rPr lang="it-IT" sz="4400" dirty="0"/>
              <a:t> </a:t>
            </a:r>
            <a:r>
              <a:rPr lang="it-IT" sz="4400" dirty="0" err="1"/>
              <a:t>as</a:t>
            </a:r>
            <a:r>
              <a:rPr lang="it-IT" sz="4400" dirty="0"/>
              <a:t> the EU, the </a:t>
            </a:r>
            <a:r>
              <a:rPr lang="it-IT" sz="4400" dirty="0" err="1"/>
              <a:t>possibility</a:t>
            </a:r>
            <a:r>
              <a:rPr lang="it-IT" sz="4400" dirty="0"/>
              <a:t> to </a:t>
            </a:r>
            <a:r>
              <a:rPr lang="it-IT" sz="4400" b="1" dirty="0" err="1"/>
              <a:t>comment</a:t>
            </a:r>
            <a:r>
              <a:rPr lang="it-IT" sz="4400" b="1" dirty="0"/>
              <a:t> on </a:t>
            </a:r>
            <a:r>
              <a:rPr lang="it-IT" sz="4400" b="1" dirty="0" err="1"/>
              <a:t>draft</a:t>
            </a:r>
            <a:r>
              <a:rPr lang="it-IT" sz="4400" b="1" dirty="0"/>
              <a:t> </a:t>
            </a:r>
            <a:r>
              <a:rPr lang="it-IT" sz="4400" b="1" dirty="0" err="1"/>
              <a:t>legislation</a:t>
            </a:r>
            <a:r>
              <a:rPr lang="it-IT" sz="4400" b="1" dirty="0"/>
              <a:t> </a:t>
            </a:r>
            <a:r>
              <a:rPr lang="it-IT" sz="4400" dirty="0" err="1"/>
              <a:t>during</a:t>
            </a:r>
            <a:r>
              <a:rPr lang="it-IT" sz="4400" dirty="0"/>
              <a:t> public </a:t>
            </a:r>
            <a:r>
              <a:rPr lang="it-IT" sz="4400" dirty="0" err="1"/>
              <a:t>consultations</a:t>
            </a:r>
            <a:r>
              <a:rPr lang="it-IT" sz="4400" dirty="0"/>
              <a:t>. China </a:t>
            </a:r>
            <a:r>
              <a:rPr lang="it-IT" sz="4400" dirty="0" err="1"/>
              <a:t>has</a:t>
            </a:r>
            <a:r>
              <a:rPr lang="it-IT" sz="4400" dirty="0"/>
              <a:t> </a:t>
            </a:r>
            <a:r>
              <a:rPr lang="it-IT" sz="4400" dirty="0" err="1"/>
              <a:t>launched</a:t>
            </a:r>
            <a:r>
              <a:rPr lang="it-IT" sz="4400" dirty="0"/>
              <a:t> </a:t>
            </a:r>
            <a:r>
              <a:rPr lang="it-IT" sz="4400" dirty="0" err="1"/>
              <a:t>several</a:t>
            </a:r>
            <a:r>
              <a:rPr lang="it-IT" sz="4400" dirty="0"/>
              <a:t> legislative </a:t>
            </a:r>
            <a:r>
              <a:rPr lang="it-IT" sz="4400" dirty="0" err="1"/>
              <a:t>amendments</a:t>
            </a:r>
            <a:r>
              <a:rPr lang="it-IT" sz="4400" dirty="0"/>
              <a:t>, in </a:t>
            </a:r>
            <a:r>
              <a:rPr lang="it-IT" sz="4400" dirty="0" err="1"/>
              <a:t>particular</a:t>
            </a:r>
            <a:r>
              <a:rPr lang="it-IT" sz="4400" dirty="0"/>
              <a:t> in the </a:t>
            </a:r>
            <a:r>
              <a:rPr lang="it-IT" sz="4400" dirty="0" err="1"/>
              <a:t>areas</a:t>
            </a:r>
            <a:r>
              <a:rPr lang="it-IT" sz="4400" dirty="0"/>
              <a:t> of </a:t>
            </a:r>
            <a:r>
              <a:rPr lang="it-IT" sz="4400" b="1" dirty="0" err="1"/>
              <a:t>patents</a:t>
            </a:r>
            <a:r>
              <a:rPr lang="it-IT" sz="4400" dirty="0"/>
              <a:t>, service </a:t>
            </a:r>
            <a:r>
              <a:rPr lang="it-IT" sz="4400" dirty="0" err="1"/>
              <a:t>inventions</a:t>
            </a:r>
            <a:r>
              <a:rPr lang="it-IT" sz="4400" dirty="0"/>
              <a:t>, </a:t>
            </a:r>
            <a:r>
              <a:rPr lang="it-IT" sz="4400" b="1" dirty="0"/>
              <a:t>copyright</a:t>
            </a:r>
            <a:r>
              <a:rPr lang="it-IT" sz="4400" dirty="0"/>
              <a:t>, </a:t>
            </a:r>
            <a:r>
              <a:rPr lang="it-IT" sz="4400" b="1" dirty="0" err="1"/>
              <a:t>unfair</a:t>
            </a:r>
            <a:r>
              <a:rPr lang="it-IT" sz="4400" b="1" dirty="0"/>
              <a:t> </a:t>
            </a:r>
            <a:r>
              <a:rPr lang="it-IT" sz="4400" b="1" dirty="0" err="1"/>
              <a:t>competition</a:t>
            </a:r>
            <a:r>
              <a:rPr lang="it-IT" sz="4400" b="1" dirty="0"/>
              <a:t> </a:t>
            </a:r>
            <a:r>
              <a:rPr lang="it-IT" sz="4400" dirty="0"/>
              <a:t>and </a:t>
            </a:r>
            <a:r>
              <a:rPr lang="it-IT" sz="4400" b="1" dirty="0"/>
              <a:t>e-commerce law</a:t>
            </a:r>
            <a:r>
              <a:rPr lang="it-IT" sz="4400" dirty="0"/>
              <a:t>. </a:t>
            </a:r>
            <a:r>
              <a:rPr lang="it-IT" sz="4400" dirty="0" err="1"/>
              <a:t>However</a:t>
            </a:r>
            <a:r>
              <a:rPr lang="it-IT" sz="4400" dirty="0"/>
              <a:t>, with the </a:t>
            </a:r>
            <a:r>
              <a:rPr lang="it-IT" sz="4400" dirty="0" err="1"/>
              <a:t>exception</a:t>
            </a:r>
            <a:r>
              <a:rPr lang="it-IT" sz="4400" dirty="0"/>
              <a:t> of the </a:t>
            </a:r>
            <a:r>
              <a:rPr lang="it-IT" sz="4400" dirty="0" err="1"/>
              <a:t>trademarks</a:t>
            </a:r>
            <a:r>
              <a:rPr lang="it-IT" sz="4400" dirty="0"/>
              <a:t> law of 2014, none of </a:t>
            </a:r>
            <a:r>
              <a:rPr lang="it-IT" sz="4400" dirty="0" err="1"/>
              <a:t>these</a:t>
            </a:r>
            <a:r>
              <a:rPr lang="it-IT" sz="4400" dirty="0"/>
              <a:t> </a:t>
            </a:r>
            <a:r>
              <a:rPr lang="it-IT" sz="4400" dirty="0" err="1"/>
              <a:t>reviews</a:t>
            </a:r>
            <a:r>
              <a:rPr lang="it-IT" sz="4400" dirty="0"/>
              <a:t>, </a:t>
            </a:r>
            <a:r>
              <a:rPr lang="it-IT" sz="4400" dirty="0" err="1"/>
              <a:t>including</a:t>
            </a:r>
            <a:r>
              <a:rPr lang="it-IT" sz="4400" dirty="0"/>
              <a:t> the long </a:t>
            </a:r>
            <a:r>
              <a:rPr lang="it-IT" sz="4400" dirty="0" err="1"/>
              <a:t>awaited</a:t>
            </a:r>
            <a:r>
              <a:rPr lang="it-IT" sz="4400" dirty="0"/>
              <a:t> </a:t>
            </a:r>
            <a:r>
              <a:rPr lang="it-IT" sz="4400" dirty="0" err="1"/>
              <a:t>amendments</a:t>
            </a:r>
            <a:r>
              <a:rPr lang="it-IT" sz="4400" dirty="0"/>
              <a:t> of the </a:t>
            </a:r>
            <a:r>
              <a:rPr lang="it-IT" sz="4400" dirty="0" err="1"/>
              <a:t>patent</a:t>
            </a:r>
            <a:r>
              <a:rPr lang="it-IT" sz="4400" dirty="0"/>
              <a:t> and copyright </a:t>
            </a:r>
            <a:r>
              <a:rPr lang="it-IT" sz="4400" dirty="0" err="1"/>
              <a:t>laws</a:t>
            </a:r>
            <a:r>
              <a:rPr lang="it-IT" sz="4400" dirty="0"/>
              <a:t>, </a:t>
            </a:r>
            <a:r>
              <a:rPr lang="it-IT" sz="4400" dirty="0" err="1"/>
              <a:t>have</a:t>
            </a:r>
            <a:r>
              <a:rPr lang="it-IT" sz="4400" dirty="0"/>
              <a:t> </a:t>
            </a:r>
            <a:r>
              <a:rPr lang="it-IT" sz="4400" dirty="0" err="1"/>
              <a:t>been</a:t>
            </a:r>
            <a:r>
              <a:rPr lang="it-IT" sz="4400" dirty="0"/>
              <a:t> </a:t>
            </a:r>
            <a:r>
              <a:rPr lang="it-IT" sz="4400" dirty="0" err="1"/>
              <a:t>completed</a:t>
            </a:r>
            <a:r>
              <a:rPr lang="it-IT" sz="4400" dirty="0"/>
              <a:t>. </a:t>
            </a:r>
          </a:p>
        </p:txBody>
      </p:sp>
      <p:sp>
        <p:nvSpPr>
          <p:cNvPr id="124" name="Shape 12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t>12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17060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 thruBlk="1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Shape 122"/>
          <p:cNvSpPr>
            <a:spLocks noGrp="1"/>
          </p:cNvSpPr>
          <p:nvPr>
            <p:ph type="body" sz="quarter" idx="13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r>
              <a:rPr lang="it-IT" dirty="0"/>
              <a:t>Le riforme</a:t>
            </a:r>
            <a:endParaRPr dirty="0"/>
          </a:p>
        </p:txBody>
      </p:sp>
      <p:sp>
        <p:nvSpPr>
          <p:cNvPr id="2" name="Segnaposto testo 1">
            <a:extLst>
              <a:ext uri="{FF2B5EF4-FFF2-40B4-BE49-F238E27FC236}">
                <a16:creationId xmlns:a16="http://schemas.microsoft.com/office/drawing/2014/main" id="{8E0D6F71-444D-6F46-87F9-57E8F98EEC91}"/>
              </a:ext>
            </a:extLst>
          </p:cNvPr>
          <p:cNvSpPr>
            <a:spLocks noGrp="1"/>
          </p:cNvSpPr>
          <p:nvPr>
            <p:ph type="body" idx="14"/>
          </p:nvPr>
        </p:nvSpPr>
        <p:spPr>
          <a:xfrm>
            <a:off x="849086" y="2873829"/>
            <a:ext cx="22518519" cy="9895114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  <a:spcBef>
                <a:spcPts val="1200"/>
              </a:spcBef>
            </a:pPr>
            <a:r>
              <a:rPr lang="it-IT" sz="4400" dirty="0"/>
              <a:t>Legge brevetti (</a:t>
            </a:r>
            <a:r>
              <a:rPr lang="it-IT" sz="4400" dirty="0" err="1"/>
              <a:t>draft</a:t>
            </a:r>
            <a:r>
              <a:rPr lang="it-IT" sz="4400" dirty="0"/>
              <a:t> 2015)</a:t>
            </a:r>
          </a:p>
          <a:p>
            <a:pPr>
              <a:lnSpc>
                <a:spcPct val="120000"/>
              </a:lnSpc>
              <a:spcBef>
                <a:spcPts val="1200"/>
              </a:spcBef>
            </a:pPr>
            <a:r>
              <a:rPr lang="it-IT" sz="4400" dirty="0"/>
              <a:t>Art. 2: chiarisce che design protegge anche una parte della forma</a:t>
            </a:r>
          </a:p>
          <a:p>
            <a:pPr>
              <a:lnSpc>
                <a:spcPct val="120000"/>
              </a:lnSpc>
              <a:spcBef>
                <a:spcPts val="1200"/>
              </a:spcBef>
            </a:pPr>
            <a:r>
              <a:rPr lang="it-IT" sz="4400" dirty="0"/>
              <a:t>Art. 3: chiarisce le competenze dell’Ufficio Brevetti e delle articolazioni territoriali</a:t>
            </a:r>
          </a:p>
          <a:p>
            <a:pPr>
              <a:lnSpc>
                <a:spcPct val="120000"/>
              </a:lnSpc>
              <a:spcBef>
                <a:spcPts val="1200"/>
              </a:spcBef>
            </a:pPr>
            <a:r>
              <a:rPr lang="it-IT" sz="4400" dirty="0"/>
              <a:t>Art. 6: disciplina delle invenzioni dei dipendenti: invenzioni di servizio eseguite nell’adempimento dei doveri del dipendente, diritto al brevetto del datore di lavoro; invenzioni non-di-servizio; invenzioni non-di-servizio eseguite utilizzando materiali e strutture del datore (serve contratto)</a:t>
            </a:r>
          </a:p>
          <a:p>
            <a:pPr>
              <a:lnSpc>
                <a:spcPct val="120000"/>
              </a:lnSpc>
              <a:spcBef>
                <a:spcPts val="1200"/>
              </a:spcBef>
            </a:pPr>
            <a:r>
              <a:rPr lang="it-IT" sz="4400" dirty="0"/>
              <a:t>Art. 14: </a:t>
            </a:r>
            <a:r>
              <a:rPr lang="it-IT" sz="4400" dirty="0" err="1"/>
              <a:t>Those</a:t>
            </a:r>
            <a:r>
              <a:rPr lang="it-IT" sz="4400" dirty="0"/>
              <a:t> </a:t>
            </a:r>
            <a:r>
              <a:rPr lang="it-IT" sz="4400" dirty="0" err="1"/>
              <a:t>who</a:t>
            </a:r>
            <a:r>
              <a:rPr lang="it-IT" sz="4400" dirty="0"/>
              <a:t> </a:t>
            </a:r>
            <a:r>
              <a:rPr lang="it-IT" sz="4400" dirty="0" err="1"/>
              <a:t>apply</a:t>
            </a:r>
            <a:r>
              <a:rPr lang="it-IT" sz="4400" dirty="0"/>
              <a:t> for </a:t>
            </a:r>
            <a:r>
              <a:rPr lang="it-IT" sz="4400" dirty="0" err="1"/>
              <a:t>patent</a:t>
            </a:r>
            <a:r>
              <a:rPr lang="it-IT" sz="4400" dirty="0"/>
              <a:t> and </a:t>
            </a:r>
            <a:r>
              <a:rPr lang="it-IT" sz="4400" dirty="0" err="1"/>
              <a:t>exercise</a:t>
            </a:r>
            <a:r>
              <a:rPr lang="it-IT" sz="4400" dirty="0"/>
              <a:t> </a:t>
            </a:r>
            <a:r>
              <a:rPr lang="it-IT" sz="4400" dirty="0" err="1"/>
              <a:t>patent</a:t>
            </a:r>
            <a:r>
              <a:rPr lang="it-IT" sz="4400" dirty="0"/>
              <a:t> right </a:t>
            </a:r>
            <a:r>
              <a:rPr lang="it-IT" sz="4400" dirty="0" err="1"/>
              <a:t>shall</a:t>
            </a:r>
            <a:r>
              <a:rPr lang="it-IT" sz="4400" dirty="0"/>
              <a:t> </a:t>
            </a:r>
            <a:r>
              <a:rPr lang="it-IT" sz="4400" dirty="0" err="1"/>
              <a:t>follow</a:t>
            </a:r>
            <a:r>
              <a:rPr lang="it-IT" sz="4400" dirty="0"/>
              <a:t> the </a:t>
            </a:r>
            <a:r>
              <a:rPr lang="it-IT" sz="4400" dirty="0" err="1"/>
              <a:t>good</a:t>
            </a:r>
            <a:r>
              <a:rPr lang="it-IT" sz="4400" dirty="0"/>
              <a:t> </a:t>
            </a:r>
            <a:r>
              <a:rPr lang="it-IT" sz="4400" dirty="0" err="1"/>
              <a:t>faith</a:t>
            </a:r>
            <a:r>
              <a:rPr lang="it-IT" sz="4400" dirty="0"/>
              <a:t> </a:t>
            </a:r>
            <a:r>
              <a:rPr lang="it-IT" sz="4400" dirty="0" err="1"/>
              <a:t>principle</a:t>
            </a:r>
            <a:r>
              <a:rPr lang="it-IT" sz="4400" dirty="0"/>
              <a:t> </a:t>
            </a:r>
            <a:r>
              <a:rPr lang="it-IT" sz="4400" dirty="0" err="1"/>
              <a:t>rather</a:t>
            </a:r>
            <a:r>
              <a:rPr lang="it-IT" sz="4400" dirty="0"/>
              <a:t> </a:t>
            </a:r>
            <a:r>
              <a:rPr lang="it-IT" sz="4400" dirty="0" err="1"/>
              <a:t>than</a:t>
            </a:r>
            <a:r>
              <a:rPr lang="it-IT" sz="4400" dirty="0"/>
              <a:t> </a:t>
            </a:r>
            <a:r>
              <a:rPr lang="it-IT" sz="4400" dirty="0" err="1"/>
              <a:t>abuse</a:t>
            </a:r>
            <a:r>
              <a:rPr lang="it-IT" sz="4400" dirty="0"/>
              <a:t> the </a:t>
            </a:r>
            <a:r>
              <a:rPr lang="it-IT" sz="4400" dirty="0" err="1"/>
              <a:t>patent</a:t>
            </a:r>
            <a:r>
              <a:rPr lang="it-IT" sz="4400" dirty="0"/>
              <a:t> right to </a:t>
            </a:r>
            <a:r>
              <a:rPr lang="it-IT" sz="4400" dirty="0" err="1"/>
              <a:t>damage</a:t>
            </a:r>
            <a:r>
              <a:rPr lang="it-IT" sz="4400" dirty="0"/>
              <a:t> public </a:t>
            </a:r>
            <a:r>
              <a:rPr lang="it-IT" sz="4400" dirty="0" err="1"/>
              <a:t>interests</a:t>
            </a:r>
            <a:r>
              <a:rPr lang="it-IT" sz="4400" dirty="0"/>
              <a:t> or </a:t>
            </a:r>
            <a:r>
              <a:rPr lang="it-IT" sz="4400" dirty="0" err="1"/>
              <a:t>unreasonably</a:t>
            </a:r>
            <a:r>
              <a:rPr lang="it-IT" sz="4400" dirty="0"/>
              <a:t> </a:t>
            </a:r>
            <a:r>
              <a:rPr lang="it-IT" sz="4400" dirty="0" err="1"/>
              <a:t>exclude</a:t>
            </a:r>
            <a:r>
              <a:rPr lang="it-IT" sz="4400" dirty="0"/>
              <a:t> or </a:t>
            </a:r>
            <a:r>
              <a:rPr lang="it-IT" sz="4400" dirty="0" err="1"/>
              <a:t>restrict</a:t>
            </a:r>
            <a:r>
              <a:rPr lang="it-IT" sz="4400" dirty="0"/>
              <a:t> </a:t>
            </a:r>
            <a:r>
              <a:rPr lang="it-IT" sz="4400" dirty="0" err="1"/>
              <a:t>competition</a:t>
            </a:r>
            <a:r>
              <a:rPr lang="it-IT" sz="4400" dirty="0"/>
              <a:t>. </a:t>
            </a:r>
          </a:p>
        </p:txBody>
      </p:sp>
      <p:sp>
        <p:nvSpPr>
          <p:cNvPr id="124" name="Shape 12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t>13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50097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 thruBlk="1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Shape 122"/>
          <p:cNvSpPr>
            <a:spLocks noGrp="1"/>
          </p:cNvSpPr>
          <p:nvPr>
            <p:ph type="body" sz="quarter" idx="13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r>
              <a:rPr lang="it-IT" dirty="0"/>
              <a:t>La riforma della legge brevetti</a:t>
            </a:r>
            <a:endParaRPr dirty="0"/>
          </a:p>
        </p:txBody>
      </p:sp>
      <p:sp>
        <p:nvSpPr>
          <p:cNvPr id="2" name="Segnaposto testo 1">
            <a:extLst>
              <a:ext uri="{FF2B5EF4-FFF2-40B4-BE49-F238E27FC236}">
                <a16:creationId xmlns:a16="http://schemas.microsoft.com/office/drawing/2014/main" id="{8E0D6F71-444D-6F46-87F9-57E8F98EEC91}"/>
              </a:ext>
            </a:extLst>
          </p:cNvPr>
          <p:cNvSpPr>
            <a:spLocks noGrp="1"/>
          </p:cNvSpPr>
          <p:nvPr>
            <p:ph type="body" idx="14"/>
          </p:nvPr>
        </p:nvSpPr>
        <p:spPr>
          <a:xfrm>
            <a:off x="849086" y="2873829"/>
            <a:ext cx="22518519" cy="9895114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20000"/>
              </a:lnSpc>
              <a:spcBef>
                <a:spcPts val="1200"/>
              </a:spcBef>
            </a:pPr>
            <a:r>
              <a:rPr lang="en-US" dirty="0"/>
              <a:t>Intensify patent protection to safeguard the legitimate rights and interests of right holders</a:t>
            </a:r>
            <a:r>
              <a:rPr lang="it-IT" sz="4400" dirty="0"/>
              <a:t> </a:t>
            </a:r>
          </a:p>
          <a:p>
            <a:pPr>
              <a:lnSpc>
                <a:spcPct val="120000"/>
              </a:lnSpc>
              <a:spcBef>
                <a:spcPts val="1200"/>
              </a:spcBef>
            </a:pPr>
            <a:r>
              <a:rPr lang="it-IT" sz="4400" dirty="0"/>
              <a:t>The </a:t>
            </a:r>
            <a:r>
              <a:rPr lang="it-IT" sz="4400" dirty="0" err="1"/>
              <a:t>main</a:t>
            </a:r>
            <a:r>
              <a:rPr lang="it-IT" sz="4400" dirty="0"/>
              <a:t> </a:t>
            </a:r>
            <a:r>
              <a:rPr lang="it-IT" sz="4400" dirty="0" err="1"/>
              <a:t>proposals</a:t>
            </a:r>
            <a:r>
              <a:rPr lang="it-IT" sz="4400" dirty="0"/>
              <a:t> include the </a:t>
            </a:r>
            <a:r>
              <a:rPr lang="it-IT" sz="4400" dirty="0" err="1"/>
              <a:t>following</a:t>
            </a:r>
            <a:r>
              <a:rPr lang="it-IT" sz="4400" dirty="0"/>
              <a:t>: </a:t>
            </a:r>
            <a:r>
              <a:rPr lang="it-IT" sz="4400" dirty="0" err="1"/>
              <a:t>improve</a:t>
            </a:r>
            <a:r>
              <a:rPr lang="it-IT" sz="4400" dirty="0"/>
              <a:t> </a:t>
            </a:r>
            <a:r>
              <a:rPr lang="it-IT" sz="4400" dirty="0" err="1"/>
              <a:t>relevant</a:t>
            </a:r>
            <a:r>
              <a:rPr lang="it-IT" sz="4400" dirty="0"/>
              <a:t> </a:t>
            </a:r>
            <a:r>
              <a:rPr lang="it-IT" sz="4400" dirty="0" err="1"/>
              <a:t>evidence</a:t>
            </a:r>
            <a:r>
              <a:rPr lang="it-IT" sz="4400" dirty="0"/>
              <a:t> </a:t>
            </a:r>
            <a:r>
              <a:rPr lang="it-IT" sz="4400" dirty="0" err="1"/>
              <a:t>rule</a:t>
            </a:r>
            <a:r>
              <a:rPr lang="it-IT" sz="4400" dirty="0"/>
              <a:t> to </a:t>
            </a:r>
            <a:r>
              <a:rPr lang="it-IT" sz="4400" dirty="0" err="1"/>
              <a:t>address</a:t>
            </a:r>
            <a:r>
              <a:rPr lang="it-IT" sz="4400" dirty="0"/>
              <a:t> the </a:t>
            </a:r>
            <a:r>
              <a:rPr lang="it-IT" sz="4400" dirty="0" err="1"/>
              <a:t>problem</a:t>
            </a:r>
            <a:r>
              <a:rPr lang="it-IT" sz="4400" dirty="0"/>
              <a:t> of “</a:t>
            </a:r>
            <a:r>
              <a:rPr lang="it-IT" sz="4400" b="1" dirty="0" err="1"/>
              <a:t>difficult</a:t>
            </a:r>
            <a:r>
              <a:rPr lang="it-IT" sz="4400" b="1" dirty="0"/>
              <a:t> </a:t>
            </a:r>
            <a:r>
              <a:rPr lang="it-IT" sz="4400" b="1" dirty="0" err="1"/>
              <a:t>adduction</a:t>
            </a:r>
            <a:r>
              <a:rPr lang="it-IT" sz="4400" b="1" dirty="0"/>
              <a:t> of </a:t>
            </a:r>
            <a:r>
              <a:rPr lang="it-IT" sz="4400" b="1" dirty="0" err="1"/>
              <a:t>evidences</a:t>
            </a:r>
            <a:r>
              <a:rPr lang="it-IT" sz="4400" dirty="0"/>
              <a:t>”; </a:t>
            </a:r>
            <a:r>
              <a:rPr lang="it-IT" sz="4400" dirty="0" err="1"/>
              <a:t>clarify</a:t>
            </a:r>
            <a:r>
              <a:rPr lang="it-IT" sz="4400" dirty="0"/>
              <a:t> the </a:t>
            </a:r>
            <a:r>
              <a:rPr lang="it-IT" sz="4400" dirty="0" err="1"/>
              <a:t>effectiveness</a:t>
            </a:r>
            <a:r>
              <a:rPr lang="it-IT" sz="4400" dirty="0"/>
              <a:t> of </a:t>
            </a:r>
            <a:r>
              <a:rPr lang="it-IT" sz="4400" dirty="0" err="1"/>
              <a:t>administrative</a:t>
            </a:r>
            <a:r>
              <a:rPr lang="it-IT" sz="4400" dirty="0"/>
              <a:t> </a:t>
            </a:r>
            <a:r>
              <a:rPr lang="it-IT" sz="4400" dirty="0" err="1"/>
              <a:t>mediation</a:t>
            </a:r>
            <a:r>
              <a:rPr lang="it-IT" sz="4400" dirty="0"/>
              <a:t> </a:t>
            </a:r>
            <a:r>
              <a:rPr lang="it-IT" sz="4400" dirty="0" err="1"/>
              <a:t>agreement</a:t>
            </a:r>
            <a:r>
              <a:rPr lang="it-IT" sz="4400" dirty="0"/>
              <a:t> to </a:t>
            </a:r>
            <a:r>
              <a:rPr lang="it-IT" sz="4400" dirty="0" err="1"/>
              <a:t>address</a:t>
            </a:r>
            <a:r>
              <a:rPr lang="it-IT" sz="4400" dirty="0"/>
              <a:t> the </a:t>
            </a:r>
            <a:r>
              <a:rPr lang="it-IT" sz="4400" dirty="0" err="1"/>
              <a:t>problem</a:t>
            </a:r>
            <a:r>
              <a:rPr lang="it-IT" sz="4400" dirty="0"/>
              <a:t> of “long </a:t>
            </a:r>
            <a:r>
              <a:rPr lang="it-IT" sz="4400" dirty="0" err="1"/>
              <a:t>period</a:t>
            </a:r>
            <a:r>
              <a:rPr lang="it-IT" sz="4400" dirty="0"/>
              <a:t>”; </a:t>
            </a:r>
            <a:r>
              <a:rPr lang="it-IT" sz="4400" dirty="0" err="1"/>
              <a:t>add</a:t>
            </a:r>
            <a:r>
              <a:rPr lang="it-IT" sz="4400" dirty="0"/>
              <a:t> the </a:t>
            </a:r>
            <a:r>
              <a:rPr lang="it-IT" sz="4400" dirty="0" err="1"/>
              <a:t>system</a:t>
            </a:r>
            <a:r>
              <a:rPr lang="it-IT" sz="4400" dirty="0"/>
              <a:t> of </a:t>
            </a:r>
            <a:r>
              <a:rPr lang="it-IT" sz="4400" b="1" dirty="0"/>
              <a:t>punitive </a:t>
            </a:r>
            <a:r>
              <a:rPr lang="it-IT" sz="4400" b="1" dirty="0" err="1"/>
              <a:t>damages</a:t>
            </a:r>
            <a:r>
              <a:rPr lang="it-IT" sz="4400" b="1" dirty="0"/>
              <a:t> for </a:t>
            </a:r>
            <a:r>
              <a:rPr lang="it-IT" sz="4400" b="1" dirty="0" err="1"/>
              <a:t>intentional</a:t>
            </a:r>
            <a:r>
              <a:rPr lang="it-IT" sz="4400" b="1" dirty="0"/>
              <a:t> </a:t>
            </a:r>
            <a:r>
              <a:rPr lang="it-IT" sz="4400" b="1" dirty="0" err="1"/>
              <a:t>infringement</a:t>
            </a:r>
            <a:r>
              <a:rPr lang="it-IT" sz="4400" b="1" dirty="0"/>
              <a:t> </a:t>
            </a:r>
            <a:r>
              <a:rPr lang="it-IT" sz="4400" dirty="0"/>
              <a:t>to </a:t>
            </a:r>
            <a:r>
              <a:rPr lang="it-IT" sz="4400" dirty="0" err="1"/>
              <a:t>address</a:t>
            </a:r>
            <a:r>
              <a:rPr lang="it-IT" sz="4400" dirty="0"/>
              <a:t> the </a:t>
            </a:r>
            <a:r>
              <a:rPr lang="it-IT" sz="4400" b="1" dirty="0" err="1"/>
              <a:t>problem</a:t>
            </a:r>
            <a:r>
              <a:rPr lang="it-IT" sz="4400" b="1" dirty="0"/>
              <a:t> of “</a:t>
            </a:r>
            <a:r>
              <a:rPr lang="it-IT" sz="4400" b="1" dirty="0" err="1"/>
              <a:t>low</a:t>
            </a:r>
            <a:r>
              <a:rPr lang="it-IT" sz="4400" b="1" dirty="0"/>
              <a:t> </a:t>
            </a:r>
            <a:r>
              <a:rPr lang="it-IT" sz="4400" b="1" dirty="0" err="1"/>
              <a:t>compensation</a:t>
            </a:r>
            <a:r>
              <a:rPr lang="it-IT" sz="4400" b="1" dirty="0"/>
              <a:t>”</a:t>
            </a:r>
            <a:r>
              <a:rPr lang="it-IT" sz="4400" dirty="0"/>
              <a:t>; </a:t>
            </a:r>
            <a:r>
              <a:rPr lang="it-IT" sz="4400" dirty="0" err="1"/>
              <a:t>increase</a:t>
            </a:r>
            <a:r>
              <a:rPr lang="it-IT" sz="4400" dirty="0"/>
              <a:t> the </a:t>
            </a:r>
            <a:r>
              <a:rPr lang="it-IT" sz="4400" b="1" dirty="0" err="1"/>
              <a:t>investigation</a:t>
            </a:r>
            <a:r>
              <a:rPr lang="it-IT" sz="4400" b="1" dirty="0"/>
              <a:t> and </a:t>
            </a:r>
            <a:r>
              <a:rPr lang="it-IT" sz="4400" b="1" dirty="0" err="1"/>
              <a:t>punishment</a:t>
            </a:r>
            <a:r>
              <a:rPr lang="it-IT" sz="4400" b="1" dirty="0"/>
              <a:t> of </a:t>
            </a:r>
            <a:r>
              <a:rPr lang="it-IT" sz="4400" b="1" dirty="0" err="1"/>
              <a:t>acts</a:t>
            </a:r>
            <a:r>
              <a:rPr lang="it-IT" sz="4400" b="1" dirty="0"/>
              <a:t> of </a:t>
            </a:r>
            <a:r>
              <a:rPr lang="it-IT" sz="4400" b="1" dirty="0" err="1"/>
              <a:t>intentional</a:t>
            </a:r>
            <a:r>
              <a:rPr lang="it-IT" sz="4400" b="1" dirty="0"/>
              <a:t> </a:t>
            </a:r>
            <a:r>
              <a:rPr lang="it-IT" sz="4400" b="1" dirty="0" err="1"/>
              <a:t>infringement</a:t>
            </a:r>
            <a:r>
              <a:rPr lang="it-IT" sz="4400" dirty="0"/>
              <a:t>, </a:t>
            </a:r>
            <a:r>
              <a:rPr lang="it-IT" sz="4400" dirty="0" err="1"/>
              <a:t>including</a:t>
            </a:r>
            <a:r>
              <a:rPr lang="it-IT" sz="4400" dirty="0"/>
              <a:t> </a:t>
            </a:r>
            <a:r>
              <a:rPr lang="it-IT" sz="4400" dirty="0" err="1"/>
              <a:t>group</a:t>
            </a:r>
            <a:r>
              <a:rPr lang="it-IT" sz="4400" dirty="0"/>
              <a:t> </a:t>
            </a:r>
            <a:r>
              <a:rPr lang="it-IT" sz="4400" dirty="0" err="1"/>
              <a:t>infringement</a:t>
            </a:r>
            <a:r>
              <a:rPr lang="it-IT" sz="4400" dirty="0"/>
              <a:t> and </a:t>
            </a:r>
            <a:r>
              <a:rPr lang="it-IT" sz="4400" dirty="0" err="1"/>
              <a:t>repeated</a:t>
            </a:r>
            <a:r>
              <a:rPr lang="it-IT" sz="4400" dirty="0"/>
              <a:t> </a:t>
            </a:r>
            <a:r>
              <a:rPr lang="it-IT" sz="4400" dirty="0" err="1"/>
              <a:t>infringement</a:t>
            </a:r>
            <a:r>
              <a:rPr lang="it-IT" sz="4400" dirty="0"/>
              <a:t>, </a:t>
            </a:r>
            <a:r>
              <a:rPr lang="it-IT" sz="4400" b="1" dirty="0" err="1"/>
              <a:t>intensify</a:t>
            </a:r>
            <a:r>
              <a:rPr lang="it-IT" sz="4400" b="1" dirty="0"/>
              <a:t> the </a:t>
            </a:r>
            <a:r>
              <a:rPr lang="it-IT" sz="4400" b="1" dirty="0" err="1"/>
              <a:t>punishment</a:t>
            </a:r>
            <a:r>
              <a:rPr lang="it-IT" sz="4400" b="1" dirty="0"/>
              <a:t> of false </a:t>
            </a:r>
            <a:r>
              <a:rPr lang="it-IT" sz="4400" b="1" dirty="0" err="1"/>
              <a:t>patent</a:t>
            </a:r>
            <a:r>
              <a:rPr lang="it-IT" sz="4400" dirty="0"/>
              <a:t>, </a:t>
            </a:r>
            <a:r>
              <a:rPr lang="it-IT" sz="4400" dirty="0" err="1"/>
              <a:t>improve</a:t>
            </a:r>
            <a:r>
              <a:rPr lang="it-IT" sz="4400" dirty="0"/>
              <a:t> the </a:t>
            </a:r>
            <a:r>
              <a:rPr lang="it-IT" sz="4400" dirty="0" err="1"/>
              <a:t>means</a:t>
            </a:r>
            <a:r>
              <a:rPr lang="it-IT" sz="4400" dirty="0"/>
              <a:t> of </a:t>
            </a:r>
            <a:r>
              <a:rPr lang="it-IT" sz="4400" dirty="0" err="1"/>
              <a:t>administrative</a:t>
            </a:r>
            <a:r>
              <a:rPr lang="it-IT" sz="4400" dirty="0"/>
              <a:t> law </a:t>
            </a:r>
            <a:r>
              <a:rPr lang="it-IT" sz="4400" dirty="0" err="1"/>
              <a:t>enforcement</a:t>
            </a:r>
            <a:r>
              <a:rPr lang="it-IT" sz="4400" dirty="0"/>
              <a:t>, </a:t>
            </a:r>
            <a:r>
              <a:rPr lang="it-IT" sz="4400" dirty="0" err="1"/>
              <a:t>identify</a:t>
            </a:r>
            <a:r>
              <a:rPr lang="it-IT" sz="4400" dirty="0"/>
              <a:t> the </a:t>
            </a:r>
            <a:r>
              <a:rPr lang="it-IT" sz="4400" b="1" dirty="0" err="1"/>
              <a:t>responsibility</a:t>
            </a:r>
            <a:r>
              <a:rPr lang="it-IT" sz="4400" b="1" dirty="0"/>
              <a:t> for </a:t>
            </a:r>
            <a:r>
              <a:rPr lang="it-IT" sz="4400" b="1" dirty="0" err="1"/>
              <a:t>indirect</a:t>
            </a:r>
            <a:r>
              <a:rPr lang="it-IT" sz="4400" b="1" dirty="0"/>
              <a:t> </a:t>
            </a:r>
            <a:r>
              <a:rPr lang="it-IT" sz="4400" b="1" dirty="0" err="1"/>
              <a:t>infringement</a:t>
            </a:r>
            <a:r>
              <a:rPr lang="it-IT" sz="4400" b="1" dirty="0"/>
              <a:t> </a:t>
            </a:r>
            <a:r>
              <a:rPr lang="it-IT" sz="4400" dirty="0"/>
              <a:t>and the </a:t>
            </a:r>
            <a:r>
              <a:rPr lang="it-IT" sz="4400" dirty="0" err="1"/>
              <a:t>legal</a:t>
            </a:r>
            <a:r>
              <a:rPr lang="it-IT" sz="4400" dirty="0"/>
              <a:t> </a:t>
            </a:r>
            <a:r>
              <a:rPr lang="it-IT" sz="4400" b="1" dirty="0" err="1"/>
              <a:t>responsibility</a:t>
            </a:r>
            <a:r>
              <a:rPr lang="it-IT" sz="4400" b="1" dirty="0"/>
              <a:t> of Internet service providers</a:t>
            </a:r>
            <a:r>
              <a:rPr lang="it-IT" sz="4400" dirty="0"/>
              <a:t>, set up credit information </a:t>
            </a:r>
            <a:r>
              <a:rPr lang="it-IT" sz="4400" dirty="0" err="1"/>
              <a:t>files</a:t>
            </a:r>
            <a:r>
              <a:rPr lang="it-IT" sz="4400" dirty="0"/>
              <a:t> for </a:t>
            </a:r>
            <a:r>
              <a:rPr lang="it-IT" sz="4400" dirty="0" err="1"/>
              <a:t>protection</a:t>
            </a:r>
            <a:r>
              <a:rPr lang="it-IT" sz="4400" dirty="0"/>
              <a:t> of </a:t>
            </a:r>
            <a:r>
              <a:rPr lang="it-IT" sz="4400" dirty="0" err="1"/>
              <a:t>patent</a:t>
            </a:r>
            <a:r>
              <a:rPr lang="it-IT" sz="4400" dirty="0"/>
              <a:t> right to </a:t>
            </a:r>
            <a:r>
              <a:rPr lang="it-IT" sz="4400" dirty="0" err="1"/>
              <a:t>address</a:t>
            </a:r>
            <a:r>
              <a:rPr lang="it-IT" sz="4400" dirty="0"/>
              <a:t> the </a:t>
            </a:r>
            <a:r>
              <a:rPr lang="it-IT" sz="4400" dirty="0" err="1"/>
              <a:t>problem</a:t>
            </a:r>
            <a:r>
              <a:rPr lang="it-IT" sz="4400" dirty="0"/>
              <a:t> of “high </a:t>
            </a:r>
            <a:r>
              <a:rPr lang="it-IT" sz="4400" dirty="0" err="1"/>
              <a:t>cost</a:t>
            </a:r>
            <a:r>
              <a:rPr lang="it-IT" sz="4400" dirty="0"/>
              <a:t> and </a:t>
            </a:r>
            <a:r>
              <a:rPr lang="it-IT" sz="4400" dirty="0" err="1"/>
              <a:t>poor</a:t>
            </a:r>
            <a:r>
              <a:rPr lang="it-IT" sz="4400" dirty="0"/>
              <a:t> </a:t>
            </a:r>
            <a:r>
              <a:rPr lang="it-IT" sz="4400" dirty="0" err="1"/>
              <a:t>effect</a:t>
            </a:r>
            <a:r>
              <a:rPr lang="it-IT" sz="4400" dirty="0"/>
              <a:t>”. (</a:t>
            </a:r>
            <a:r>
              <a:rPr lang="it-IT" sz="4400" dirty="0" err="1"/>
              <a:t>Articles</a:t>
            </a:r>
            <a:r>
              <a:rPr lang="it-IT" sz="4400" dirty="0"/>
              <a:t> 60 ~ 63, </a:t>
            </a:r>
            <a:r>
              <a:rPr lang="it-IT" sz="4400" dirty="0" err="1"/>
              <a:t>Articles</a:t>
            </a:r>
            <a:r>
              <a:rPr lang="it-IT" sz="4400" dirty="0"/>
              <a:t> 66~ 68, </a:t>
            </a:r>
            <a:r>
              <a:rPr lang="it-IT" sz="4400" dirty="0" err="1"/>
              <a:t>Article</a:t>
            </a:r>
            <a:r>
              <a:rPr lang="it-IT" sz="4400" dirty="0"/>
              <a:t> 74) </a:t>
            </a:r>
          </a:p>
          <a:p>
            <a:pPr marL="0" indent="0" algn="r">
              <a:lnSpc>
                <a:spcPct val="120000"/>
              </a:lnSpc>
              <a:spcBef>
                <a:spcPts val="1200"/>
              </a:spcBef>
              <a:buNone/>
            </a:pPr>
            <a:r>
              <a:rPr lang="it-IT" sz="4400" b="1" dirty="0"/>
              <a:t>(SIPO </a:t>
            </a:r>
            <a:r>
              <a:rPr lang="it-IT" sz="4400" b="1" dirty="0" err="1"/>
              <a:t>Explanations</a:t>
            </a:r>
            <a:r>
              <a:rPr lang="it-IT" sz="4400" b="1" dirty="0"/>
              <a:t> </a:t>
            </a:r>
            <a:r>
              <a:rPr lang="it-IT" sz="4400" b="1" dirty="0" err="1"/>
              <a:t>about</a:t>
            </a:r>
            <a:r>
              <a:rPr lang="it-IT" sz="4400" b="1" dirty="0"/>
              <a:t> </a:t>
            </a:r>
            <a:r>
              <a:rPr lang="it-IT" sz="4400" b="1" dirty="0" err="1"/>
              <a:t>Draft</a:t>
            </a:r>
            <a:r>
              <a:rPr lang="it-IT" sz="4400" b="1" dirty="0"/>
              <a:t> </a:t>
            </a:r>
            <a:r>
              <a:rPr lang="it-IT" sz="4400" b="1" dirty="0" err="1"/>
              <a:t>Amendment</a:t>
            </a:r>
            <a:r>
              <a:rPr lang="it-IT" sz="4400" b="1" dirty="0"/>
              <a:t> to the </a:t>
            </a:r>
            <a:r>
              <a:rPr lang="it-IT" sz="4400" b="1" dirty="0" err="1"/>
              <a:t>Patent</a:t>
            </a:r>
            <a:r>
              <a:rPr lang="it-IT" sz="4400" b="1" dirty="0"/>
              <a:t> Law of the P.R.C.)</a:t>
            </a:r>
          </a:p>
        </p:txBody>
      </p:sp>
      <p:sp>
        <p:nvSpPr>
          <p:cNvPr id="124" name="Shape 12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t>14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31383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 thruBlk="1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Shape 156"/>
          <p:cNvSpPr>
            <a:spLocks noGrp="1"/>
          </p:cNvSpPr>
          <p:nvPr>
            <p:ph type="body" idx="13"/>
          </p:nvPr>
        </p:nvSpPr>
        <p:spPr>
          <a:xfrm>
            <a:off x="3527821" y="3517899"/>
            <a:ext cx="17328358" cy="2146301"/>
          </a:xfrm>
          <a:prstGeom prst="rect">
            <a:avLst/>
          </a:prstGeom>
        </p:spPr>
        <p:txBody>
          <a:bodyPr/>
          <a:lstStyle/>
          <a:p>
            <a:pPr marL="0" indent="0" algn="ctr">
              <a:spcBef>
                <a:spcPts val="0"/>
              </a:spcBef>
              <a:buSzTx/>
              <a:buNone/>
              <a:defRPr sz="6900"/>
            </a:pPr>
            <a:endParaRPr/>
          </a:p>
          <a:p>
            <a:pPr marL="0" indent="0" algn="ctr">
              <a:spcBef>
                <a:spcPts val="0"/>
              </a:spcBef>
              <a:buSzTx/>
              <a:buNone/>
              <a:defRPr sz="6500" b="1">
                <a:latin typeface="+mn-lt"/>
                <a:ea typeface="+mn-ea"/>
                <a:cs typeface="+mn-cs"/>
                <a:sym typeface="Helvetica"/>
              </a:defRPr>
            </a:pPr>
            <a:r>
              <a:t>Grazie per l’attenzione</a:t>
            </a:r>
          </a:p>
        </p:txBody>
      </p:sp>
      <p:sp>
        <p:nvSpPr>
          <p:cNvPr id="157" name="Shape 157"/>
          <p:cNvSpPr>
            <a:spLocks noGrp="1"/>
          </p:cNvSpPr>
          <p:nvPr>
            <p:ph type="body" idx="14"/>
          </p:nvPr>
        </p:nvSpPr>
        <p:spPr>
          <a:prstGeom prst="rect">
            <a:avLst/>
          </a:prstGeom>
        </p:spPr>
        <p:txBody>
          <a:bodyPr/>
          <a:lstStyle/>
          <a:p>
            <a:r>
              <a:t>Avv. Donato Nitti</a:t>
            </a:r>
          </a:p>
        </p:txBody>
      </p:sp>
      <p:sp>
        <p:nvSpPr>
          <p:cNvPr id="158" name="Shape 158"/>
          <p:cNvSpPr>
            <a:spLocks noGrp="1"/>
          </p:cNvSpPr>
          <p:nvPr>
            <p:ph type="body" idx="15"/>
          </p:nvPr>
        </p:nvSpPr>
        <p:spPr>
          <a:prstGeom prst="rect">
            <a:avLst/>
          </a:prstGeom>
        </p:spPr>
        <p:txBody>
          <a:bodyPr/>
          <a:lstStyle/>
          <a:p>
            <a:r>
              <a:t>Dottore di ricerca in diritto privato comparato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 thruBlk="1"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"/>
        <a:ea typeface="Helvetica"/>
        <a:cs typeface="Helvetica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j-lt"/>
            <a:ea typeface="+mj-ea"/>
            <a:cs typeface="+mj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0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  <a:extLst>
    <a:ext uri="{05A4C25C-085E-4340-85A3-A5531E510DB2}">
      <thm15:themeFamily xmlns:thm15="http://schemas.microsoft.com/office/thememl/2012/main" name="Keis-modello" id="{B0BE7301-6FB7-C644-B3DA-DF83429B1D86}" vid="{806898C3-FAB2-B741-B477-D9D1436E8522}"/>
    </a:ext>
  </a:extLst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"/>
        <a:ea typeface="Helvetica"/>
        <a:cs typeface="Helvetica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j-lt"/>
            <a:ea typeface="+mj-ea"/>
            <a:cs typeface="+mj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0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modello KEIS</Template>
  <TotalTime>2674</TotalTime>
  <Words>1194</Words>
  <Application>Microsoft Macintosh PowerPoint</Application>
  <PresentationFormat>Personalizzato</PresentationFormat>
  <Paragraphs>83</Paragraphs>
  <Slides>15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15</vt:i4>
      </vt:variant>
    </vt:vector>
  </HeadingPairs>
  <TitlesOfParts>
    <vt:vector size="20" baseType="lpstr">
      <vt:lpstr>Helvetica</vt:lpstr>
      <vt:lpstr>Helvetica Light</vt:lpstr>
      <vt:lpstr>Helvetica Neue</vt:lpstr>
      <vt:lpstr>Lato</vt:lpstr>
      <vt:lpstr>White</vt:lpstr>
      <vt:lpstr>La proprietà Intellettuale in CINA Firenze, 11 luglio 2018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16.0013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di PowerPoint</dc:title>
  <dc:creator>Donato Nitti</dc:creator>
  <cp:lastModifiedBy>Donato Nitti</cp:lastModifiedBy>
  <cp:revision>54</cp:revision>
  <dcterms:created xsi:type="dcterms:W3CDTF">2017-03-31T06:30:39Z</dcterms:created>
  <dcterms:modified xsi:type="dcterms:W3CDTF">2018-07-11T07:36:19Z</dcterms:modified>
</cp:coreProperties>
</file>