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317" r:id="rId2"/>
    <p:sldId id="398" r:id="rId3"/>
    <p:sldId id="361" r:id="rId4"/>
    <p:sldId id="259" r:id="rId5"/>
    <p:sldId id="399" r:id="rId6"/>
    <p:sldId id="318" r:id="rId7"/>
    <p:sldId id="319" r:id="rId8"/>
    <p:sldId id="320" r:id="rId9"/>
    <p:sldId id="321" r:id="rId10"/>
    <p:sldId id="322" r:id="rId11"/>
    <p:sldId id="323" r:id="rId12"/>
    <p:sldId id="324" r:id="rId13"/>
    <p:sldId id="325" r:id="rId14"/>
    <p:sldId id="315" r:id="rId15"/>
    <p:sldId id="326" r:id="rId16"/>
    <p:sldId id="327" r:id="rId17"/>
    <p:sldId id="332" r:id="rId18"/>
    <p:sldId id="328" r:id="rId19"/>
    <p:sldId id="329" r:id="rId20"/>
    <p:sldId id="263" r:id="rId21"/>
    <p:sldId id="269" r:id="rId22"/>
  </p:sldIdLst>
  <p:sldSz cx="9144000" cy="6858000" type="screen4x3"/>
  <p:notesSz cx="7099300" cy="10234613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3">
          <p15:clr>
            <a:srgbClr val="A4A3A4"/>
          </p15:clr>
        </p15:guide>
        <p15:guide id="2" pos="223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728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856" y="1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4" d="100"/>
        <a:sy n="84" d="100"/>
      </p:scale>
      <p:origin x="0" y="1170"/>
    </p:cViewPr>
  </p:sorterViewPr>
  <p:notesViewPr>
    <p:cSldViewPr snapToGrid="0">
      <p:cViewPr varScale="1">
        <p:scale>
          <a:sx n="60" d="100"/>
          <a:sy n="60" d="100"/>
        </p:scale>
        <p:origin x="-3366" y="-90"/>
      </p:cViewPr>
      <p:guideLst>
        <p:guide orient="horz" pos="3223"/>
        <p:guide pos="2236"/>
      </p:guideLst>
    </p:cSldViewPr>
  </p:notes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>
            <a:extLst>
              <a:ext uri="{FF2B5EF4-FFF2-40B4-BE49-F238E27FC236}">
                <a16:creationId xmlns:a16="http://schemas.microsoft.com/office/drawing/2014/main" id="{5BD0F62F-28D3-4EB3-A536-BB476E684889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defRPr sz="1200">
                <a:latin typeface="Verdana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4515" name="Rectangle 3">
            <a:extLst>
              <a:ext uri="{FF2B5EF4-FFF2-40B4-BE49-F238E27FC236}">
                <a16:creationId xmlns:a16="http://schemas.microsoft.com/office/drawing/2014/main" id="{5A730C55-5A1E-47A9-89F6-7994D43D32F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20000"/>
              </a:spcBef>
              <a:defRPr sz="1200"/>
            </a:lvl1pPr>
          </a:lstStyle>
          <a:p>
            <a:pPr>
              <a:defRPr/>
            </a:pPr>
            <a:fld id="{AD023C46-72B4-1347-B3A6-B44999683B93}" type="datetime1">
              <a:rPr lang="it-IT" altLang="it-IT"/>
              <a:pPr>
                <a:defRPr/>
              </a:pPr>
              <a:t>18/12/18</a:t>
            </a:fld>
            <a:endParaRPr lang="it-IT" altLang="it-IT"/>
          </a:p>
        </p:txBody>
      </p:sp>
      <p:sp>
        <p:nvSpPr>
          <p:cNvPr id="64516" name="Rectangle 4">
            <a:extLst>
              <a:ext uri="{FF2B5EF4-FFF2-40B4-BE49-F238E27FC236}">
                <a16:creationId xmlns:a16="http://schemas.microsoft.com/office/drawing/2014/main" id="{7318E938-1D1F-4B9A-905D-F070863F22C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defRPr sz="1200">
                <a:latin typeface="Verdana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4517" name="Rectangle 5">
            <a:extLst>
              <a:ext uri="{FF2B5EF4-FFF2-40B4-BE49-F238E27FC236}">
                <a16:creationId xmlns:a16="http://schemas.microsoft.com/office/drawing/2014/main" id="{7FAEBA2C-EF5D-4A90-A1F1-7E75FC2F64A6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20000"/>
              </a:spcBef>
              <a:defRPr sz="1200"/>
            </a:lvl1pPr>
          </a:lstStyle>
          <a:p>
            <a:pPr>
              <a:defRPr/>
            </a:pPr>
            <a:fld id="{98ACB99C-0B89-2D4C-A776-19DF817301F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026">
            <a:extLst>
              <a:ext uri="{FF2B5EF4-FFF2-40B4-BE49-F238E27FC236}">
                <a16:creationId xmlns:a16="http://schemas.microsoft.com/office/drawing/2014/main" id="{42463595-C05D-4593-BA6F-6B9B80055A4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>
              <a:spcBef>
                <a:spcPct val="0"/>
              </a:spcBef>
              <a:defRPr sz="1300">
                <a:latin typeface="Times" pitchFamily="68" charset="0"/>
                <a:ea typeface="ＭＳ Ｐゴシック" pitchFamily="68" charset="-128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7411" name="Rectangle 1027">
            <a:extLst>
              <a:ext uri="{FF2B5EF4-FFF2-40B4-BE49-F238E27FC236}">
                <a16:creationId xmlns:a16="http://schemas.microsoft.com/office/drawing/2014/main" id="{D6AA1301-2379-4E63-9C7F-B39674F5D18A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spcBef>
                <a:spcPct val="0"/>
              </a:spcBef>
              <a:defRPr sz="1300">
                <a:latin typeface="Times" panose="02020603050405020304" pitchFamily="18" charset="0"/>
              </a:defRPr>
            </a:lvl1pPr>
          </a:lstStyle>
          <a:p>
            <a:pPr>
              <a:defRPr/>
            </a:pPr>
            <a:fld id="{F89D80F8-8E35-0A4F-B550-1F2133078CFF}" type="datetime1">
              <a:rPr lang="it-IT" altLang="it-IT"/>
              <a:pPr>
                <a:defRPr/>
              </a:pPr>
              <a:t>18/12/18</a:t>
            </a:fld>
            <a:endParaRPr lang="it-IT" altLang="it-IT"/>
          </a:p>
        </p:txBody>
      </p:sp>
      <p:sp>
        <p:nvSpPr>
          <p:cNvPr id="9220" name="Rectangle 1028">
            <a:extLst>
              <a:ext uri="{FF2B5EF4-FFF2-40B4-BE49-F238E27FC236}">
                <a16:creationId xmlns:a16="http://schemas.microsoft.com/office/drawing/2014/main" id="{CC25B24F-7AD0-B849-8EFF-F6009A2BCA53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8350"/>
            <a:ext cx="5118100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3" name="Rectangle 1029">
            <a:extLst>
              <a:ext uri="{FF2B5EF4-FFF2-40B4-BE49-F238E27FC236}">
                <a16:creationId xmlns:a16="http://schemas.microsoft.com/office/drawing/2014/main" id="{05CBEF5F-5AC4-4529-B637-A80EB40614ED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/>
              <a:t>Fare clic per modificare gli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17414" name="Rectangle 1030">
            <a:extLst>
              <a:ext uri="{FF2B5EF4-FFF2-40B4-BE49-F238E27FC236}">
                <a16:creationId xmlns:a16="http://schemas.microsoft.com/office/drawing/2014/main" id="{4AE02234-243C-4820-9804-EBA53BE09E9C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>
              <a:spcBef>
                <a:spcPct val="0"/>
              </a:spcBef>
              <a:defRPr sz="1300">
                <a:latin typeface="Times" pitchFamily="68" charset="0"/>
                <a:ea typeface="ＭＳ Ｐゴシック" pitchFamily="68" charset="-128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7415" name="Rectangle 1031">
            <a:extLst>
              <a:ext uri="{FF2B5EF4-FFF2-40B4-BE49-F238E27FC236}">
                <a16:creationId xmlns:a16="http://schemas.microsoft.com/office/drawing/2014/main" id="{2F3E6196-DF3F-432D-BCCB-618583A26E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spcBef>
                <a:spcPct val="0"/>
              </a:spcBef>
              <a:defRPr sz="1300">
                <a:latin typeface="Times" panose="02020603050405020304" pitchFamily="18" charset="0"/>
              </a:defRPr>
            </a:lvl1pPr>
          </a:lstStyle>
          <a:p>
            <a:pPr>
              <a:defRPr/>
            </a:pPr>
            <a:fld id="{9E03969E-80C6-1B4C-9556-7C0AD46794A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MS PGothic" pitchFamily="34" charset="-128"/>
        <a:cs typeface="MS PGothic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MS PGothic" pitchFamily="34" charset="-128"/>
        <a:cs typeface="MS PGothic" charset="0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MS PGothic" pitchFamily="34" charset="-128"/>
        <a:cs typeface="MS PGothic" charset="0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MS PGothic" pitchFamily="34" charset="-128"/>
        <a:cs typeface="MS PGothic" charset="0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MS PGothic" pitchFamily="34" charset="-128"/>
        <a:cs typeface="MS PGothic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B4331A3A-F952-344B-8592-D79EB1FC4DB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416A3C72-4567-B942-A07F-A624D9D3FB6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228510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026">
            <a:extLst>
              <a:ext uri="{FF2B5EF4-FFF2-40B4-BE49-F238E27FC236}">
                <a16:creationId xmlns:a16="http://schemas.microsoft.com/office/drawing/2014/main" id="{B1AAD785-7519-834E-BD84-4FC724F7624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13315" name="Rectangle 1027">
            <a:extLst>
              <a:ext uri="{FF2B5EF4-FFF2-40B4-BE49-F238E27FC236}">
                <a16:creationId xmlns:a16="http://schemas.microsoft.com/office/drawing/2014/main" id="{23FFECCC-2375-6940-8FDE-531E44512A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026">
            <a:extLst>
              <a:ext uri="{FF2B5EF4-FFF2-40B4-BE49-F238E27FC236}">
                <a16:creationId xmlns:a16="http://schemas.microsoft.com/office/drawing/2014/main" id="{B1AAD785-7519-834E-BD84-4FC724F7624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13315" name="Rectangle 1027">
            <a:extLst>
              <a:ext uri="{FF2B5EF4-FFF2-40B4-BE49-F238E27FC236}">
                <a16:creationId xmlns:a16="http://schemas.microsoft.com/office/drawing/2014/main" id="{23FFECCC-2375-6940-8FDE-531E44512A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378871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026">
            <a:extLst>
              <a:ext uri="{FF2B5EF4-FFF2-40B4-BE49-F238E27FC236}">
                <a16:creationId xmlns:a16="http://schemas.microsoft.com/office/drawing/2014/main" id="{990F5443-5A1B-874D-BE9F-F02067958B8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15363" name="Rectangle 1027">
            <a:extLst>
              <a:ext uri="{FF2B5EF4-FFF2-40B4-BE49-F238E27FC236}">
                <a16:creationId xmlns:a16="http://schemas.microsoft.com/office/drawing/2014/main" id="{40A7BE6A-FA5A-8A46-8A6A-8113BEABC8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026">
            <a:extLst>
              <a:ext uri="{FF2B5EF4-FFF2-40B4-BE49-F238E27FC236}">
                <a16:creationId xmlns:a16="http://schemas.microsoft.com/office/drawing/2014/main" id="{699D013A-760F-1340-A0EF-0AEE1BFCAE9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17411" name="Rectangle 1027">
            <a:extLst>
              <a:ext uri="{FF2B5EF4-FFF2-40B4-BE49-F238E27FC236}">
                <a16:creationId xmlns:a16="http://schemas.microsoft.com/office/drawing/2014/main" id="{E94B4AA9-4EE7-484D-93DF-B22962049D9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026">
            <a:extLst>
              <a:ext uri="{FF2B5EF4-FFF2-40B4-BE49-F238E27FC236}">
                <a16:creationId xmlns:a16="http://schemas.microsoft.com/office/drawing/2014/main" id="{FCBBB46E-193D-914D-8C7D-0A3B36CC9B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19459" name="Rectangle 1027">
            <a:extLst>
              <a:ext uri="{FF2B5EF4-FFF2-40B4-BE49-F238E27FC236}">
                <a16:creationId xmlns:a16="http://schemas.microsoft.com/office/drawing/2014/main" id="{EF2F01E0-36F1-F24E-BBE3-9FE0F3ACE0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026">
            <a:extLst>
              <a:ext uri="{FF2B5EF4-FFF2-40B4-BE49-F238E27FC236}">
                <a16:creationId xmlns:a16="http://schemas.microsoft.com/office/drawing/2014/main" id="{182F4B7B-0FF5-D346-BB40-17CE29E2DD8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21507" name="Rectangle 1027">
            <a:extLst>
              <a:ext uri="{FF2B5EF4-FFF2-40B4-BE49-F238E27FC236}">
                <a16:creationId xmlns:a16="http://schemas.microsoft.com/office/drawing/2014/main" id="{3E193DEF-A0ED-4B42-993E-A45E09D660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026">
            <a:extLst>
              <a:ext uri="{FF2B5EF4-FFF2-40B4-BE49-F238E27FC236}">
                <a16:creationId xmlns:a16="http://schemas.microsoft.com/office/drawing/2014/main" id="{18895769-0316-5746-9F1B-51243271B14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23555" name="Rectangle 1027">
            <a:extLst>
              <a:ext uri="{FF2B5EF4-FFF2-40B4-BE49-F238E27FC236}">
                <a16:creationId xmlns:a16="http://schemas.microsoft.com/office/drawing/2014/main" id="{7D5BED90-1A7D-694A-8956-5758E52C78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026">
            <a:extLst>
              <a:ext uri="{FF2B5EF4-FFF2-40B4-BE49-F238E27FC236}">
                <a16:creationId xmlns:a16="http://schemas.microsoft.com/office/drawing/2014/main" id="{9D330842-FF41-D84F-A76C-67B53FA49E8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25603" name="Rectangle 1027">
            <a:extLst>
              <a:ext uri="{FF2B5EF4-FFF2-40B4-BE49-F238E27FC236}">
                <a16:creationId xmlns:a16="http://schemas.microsoft.com/office/drawing/2014/main" id="{F47DBF1F-CF27-ED45-AE7B-2CDC9694BD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026">
            <a:extLst>
              <a:ext uri="{FF2B5EF4-FFF2-40B4-BE49-F238E27FC236}">
                <a16:creationId xmlns:a16="http://schemas.microsoft.com/office/drawing/2014/main" id="{748F465E-45EE-8C40-9112-3C18810A59A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27651" name="Rectangle 1027">
            <a:extLst>
              <a:ext uri="{FF2B5EF4-FFF2-40B4-BE49-F238E27FC236}">
                <a16:creationId xmlns:a16="http://schemas.microsoft.com/office/drawing/2014/main" id="{5261CD65-C92F-A440-8C8E-267664AE27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026">
            <a:extLst>
              <a:ext uri="{FF2B5EF4-FFF2-40B4-BE49-F238E27FC236}">
                <a16:creationId xmlns:a16="http://schemas.microsoft.com/office/drawing/2014/main" id="{D6310E65-2EFF-634C-BF10-5A2301555C0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29699" name="Rectangle 1027">
            <a:extLst>
              <a:ext uri="{FF2B5EF4-FFF2-40B4-BE49-F238E27FC236}">
                <a16:creationId xmlns:a16="http://schemas.microsoft.com/office/drawing/2014/main" id="{1830DEAC-23D8-EF49-A2F6-F9726E80C4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A78DB976-B05D-414D-ACCC-4BD9DD89619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C07FCE40-3462-474F-BF00-247F5A6F70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7C0CDB10-B7A6-D240-92B0-79E2B3B13E1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E433225C-870C-E645-BC24-84438EDA5A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7EB3B278-7D16-2949-9E14-95522D391E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FE2D10F5-D527-F14B-B53A-79569B56C2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E4BD2CA7-4862-1B4A-839C-C82A20E745C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43011" name="Rectangle 3">
            <a:extLst>
              <a:ext uri="{FF2B5EF4-FFF2-40B4-BE49-F238E27FC236}">
                <a16:creationId xmlns:a16="http://schemas.microsoft.com/office/drawing/2014/main" id="{8966B2F2-8EC5-F54E-86C0-A733163BD1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068840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F60944AC-20A5-914D-A000-2FB5ECCF801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5F3E8AC7-BDA7-6F4D-B301-F60E81B22FE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1282664B-1977-8148-B524-E5E31D1D74B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0ADA5263-3B3A-6A44-B027-B2BEC35634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630088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CFACF59A-33F9-8B48-BBC7-39A591C8FA3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4EC3DD08-3BBD-7242-8002-839053883E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00D7D3A-B2D7-E543-903F-EAD1CA1AD41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4E94D-86CF-BC4C-B8A0-88ADE06213AD}" type="datetime1">
              <a:rPr lang="it-IT" altLang="it-IT"/>
              <a:pPr>
                <a:defRPr/>
              </a:pPr>
              <a:t>18/12/18</a:t>
            </a:fld>
            <a:endParaRPr lang="it-IT" alt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0E5A3F8-D29E-364F-B576-F8F824C9908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082925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2CB266E-CFE3-D349-AD7E-D3B3E9B120B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A827E6-2D42-FC48-A79C-761A3AE0A12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68042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3A8F40D-2EBB-0C49-9924-C772EE17555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CD0D75-20E4-E040-AD6C-C897E3CB3974}" type="datetime1">
              <a:rPr lang="it-IT" altLang="it-IT"/>
              <a:pPr>
                <a:defRPr/>
              </a:pPr>
              <a:t>18/12/18</a:t>
            </a:fld>
            <a:endParaRPr lang="it-IT" alt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C028C5A-11D3-BF40-829F-946F9F1129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6268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F9218D8-CB42-BA4A-ABE9-C0B2E6C25F9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F0F2F-6799-9E4A-ADDC-458F64BB7E0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34134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84AEFB5-0E04-4F40-8C38-9A4FC7E4812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7F67A-8BAC-EE41-AFBD-9FBD6A8E16AB}" type="datetime1">
              <a:rPr lang="it-IT" altLang="it-IT"/>
              <a:pPr>
                <a:defRPr/>
              </a:pPr>
              <a:t>18/12/18</a:t>
            </a:fld>
            <a:endParaRPr lang="it-IT" alt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76BB90-A827-A746-BBF4-07B7913CC34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7538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791EBA6-3EDB-1040-AB03-D241F879728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5C1921-5AE0-F948-9B8B-7784DA88FC4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89129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3A37783-F2D2-CA4F-9CBE-3F5E166375B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C1A94-0AE4-F842-AD62-39C7A5D6ADE3}" type="datetime1">
              <a:rPr lang="it-IT" altLang="it-IT"/>
              <a:pPr>
                <a:defRPr/>
              </a:pPr>
              <a:t>18/12/18</a:t>
            </a:fld>
            <a:endParaRPr lang="it-IT" alt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9C0B01B-8094-5047-A765-A1CDDBED96F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6268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E870B13-E659-4E47-9B89-5F795B177C2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D473B5-5461-5C49-A515-9BD14082E52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04809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BEBD4E3A-25A6-A143-8CFD-6612B283194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DDB73-6153-2B42-94CC-CDB95FAF932F}" type="datetime1">
              <a:rPr lang="it-IT" altLang="it-IT"/>
              <a:pPr>
                <a:defRPr/>
              </a:pPr>
              <a:t>18/12/18</a:t>
            </a:fld>
            <a:endParaRPr lang="it-IT" altLang="it-IT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1FB0254C-002B-FB4F-ACB9-2FC125F7555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6268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3E9E09EC-AE51-4249-A337-04C04FC7A5B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61A8FC-C0F8-404B-894A-9C36EEE2041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23028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9">
            <a:extLst>
              <a:ext uri="{FF2B5EF4-FFF2-40B4-BE49-F238E27FC236}">
                <a16:creationId xmlns:a16="http://schemas.microsoft.com/office/drawing/2014/main" id="{EC9400CB-D3A8-AC44-A9B4-9976D84D4E5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23975" y="0"/>
            <a:ext cx="7820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r">
              <a:spcBef>
                <a:spcPct val="20000"/>
              </a:spcBef>
              <a:defRPr/>
            </a:pPr>
            <a:r>
              <a:rPr lang="it-IT" altLang="it-IT" sz="1400">
                <a:solidFill>
                  <a:srgbClr val="063074"/>
                </a:solidFill>
              </a:rPr>
              <a:t>INDESIT SpA - Reindustrializzazione Impianti di Brembate e Refrontolo</a:t>
            </a: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0006577-B5C9-A345-99C1-812AA9257E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BA73B3-DC10-914D-942E-3EA1374ACEB6}" type="datetime1">
              <a:rPr lang="it-IT" altLang="it-IT"/>
              <a:pPr>
                <a:defRPr/>
              </a:pPr>
              <a:t>18/12/18</a:t>
            </a:fld>
            <a:endParaRPr lang="it-IT" alt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5C914DE-B902-B84D-9A08-ABF0A3AB6E6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3411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2911C47-6F89-0743-AE85-ACE8D7A27FB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AE0A18-58FA-6047-A475-57DA3E8A71D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77483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7">
            <a:extLst>
              <a:ext uri="{FF2B5EF4-FFF2-40B4-BE49-F238E27FC236}">
                <a16:creationId xmlns:a16="http://schemas.microsoft.com/office/drawing/2014/main" id="{425A4507-D67F-3D44-98D7-BCC41F01A8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200" y="6162675"/>
            <a:ext cx="1355725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4">
            <a:extLst>
              <a:ext uri="{FF2B5EF4-FFF2-40B4-BE49-F238E27FC236}">
                <a16:creationId xmlns:a16="http://schemas.microsoft.com/office/drawing/2014/main" id="{F19A4569-7D50-5142-A9E6-DE2046B3291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37A99-95B7-4E40-8181-EBCA2297D101}" type="datetime1">
              <a:rPr lang="it-IT" altLang="it-IT"/>
              <a:pPr>
                <a:defRPr/>
              </a:pPr>
              <a:t>18/12/18</a:t>
            </a:fld>
            <a:endParaRPr lang="it-IT" altLang="it-IT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4179BFF-CD6D-9744-B5F1-E1A7D0C1FE51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395501-5FDC-FF48-875E-EB35CE6A6BD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8539E51-FDD0-B941-97B1-6EA9F4824277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xfrm>
            <a:off x="3243263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60410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A1F695F-8BDD-494B-9ECA-25B8D225ED5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561DA7-433A-8E43-B3B8-13E464D61A73}" type="datetime1">
              <a:rPr lang="it-IT" altLang="it-IT"/>
              <a:pPr>
                <a:defRPr/>
              </a:pPr>
              <a:t>18/12/18</a:t>
            </a:fld>
            <a:endParaRPr lang="it-IT" alt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428828C-5470-2F4F-8CB7-B6973443C96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CAC7B7E-CBE3-2944-994B-23D599F4F41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092379-1B3A-A347-8042-16D10A7CAE7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84568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A3F25D-B994-DF46-AAB9-68FC8720E09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1DD9D4-A809-3140-836E-F20AED3E560A}" type="datetime1">
              <a:rPr lang="it-IT" altLang="it-IT"/>
              <a:pPr>
                <a:defRPr/>
              </a:pPr>
              <a:t>18/12/18</a:t>
            </a:fld>
            <a:endParaRPr lang="it-IT" alt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E1AF952-327E-4840-88E7-597FC20A68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D731B4E-4B51-9642-8DE4-659AC4AAD1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DBD685-D74D-004E-93B9-D1FBF99CD92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80850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4B4E57C-C981-1844-8CBF-EEE8DB222D2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BFCF43-9A20-A449-818F-01C8F158AC2B}" type="datetime1">
              <a:rPr lang="it-IT" altLang="it-IT"/>
              <a:pPr>
                <a:defRPr/>
              </a:pPr>
              <a:t>18/12/18</a:t>
            </a:fld>
            <a:endParaRPr lang="it-IT" alt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72D5DF9-B7C5-3F46-91FB-1CF440DCDB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416B11E-81B5-DB4A-A3AC-77FC632A7EC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6F07E0-7122-BA41-9AF5-72956E15EB5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78545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BB0B0FB-7A1A-FF45-9199-460D4192100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67F476-477E-BB49-9D35-9514A9C2D7AD}" type="datetime1">
              <a:rPr lang="it-IT" altLang="it-IT"/>
              <a:pPr>
                <a:defRPr/>
              </a:pPr>
              <a:t>18/12/18</a:t>
            </a:fld>
            <a:endParaRPr lang="it-IT" alt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CB291AD-6F47-834D-A1C8-A8B722B7C13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B59B27D-D449-7D48-92AC-14CBEF17137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B9A1D-9BCF-6540-8FC7-98D08DD6F43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38529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A20EAE76-2E62-4646-9DFF-BDB6FA18B57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679E9991-6559-CC45-9616-B7210EF96B7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Click to edit Master text styles</a:t>
            </a:r>
          </a:p>
          <a:p>
            <a:pPr lvl="1"/>
            <a:r>
              <a:rPr lang="it-IT" altLang="it-IT"/>
              <a:t>Second level</a:t>
            </a:r>
          </a:p>
          <a:p>
            <a:pPr lvl="2"/>
            <a:r>
              <a:rPr lang="it-IT" altLang="it-IT"/>
              <a:t>Third level</a:t>
            </a:r>
          </a:p>
          <a:p>
            <a:pPr lvl="3"/>
            <a:r>
              <a:rPr lang="it-IT" altLang="it-IT"/>
              <a:t>Fourth level</a:t>
            </a:r>
          </a:p>
          <a:p>
            <a:pPr lvl="4"/>
            <a:r>
              <a:rPr lang="it-IT" altLang="it-IT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129A0FD4-BD81-4624-A50A-675B65B099A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>
                <a:latin typeface="Times" panose="02020603050405020304" pitchFamily="18" charset="0"/>
              </a:defRPr>
            </a:lvl1pPr>
          </a:lstStyle>
          <a:p>
            <a:pPr>
              <a:defRPr/>
            </a:pPr>
            <a:fld id="{40CF73D1-4D41-A545-ADDE-8D51D626D7ED}" type="datetime1">
              <a:rPr lang="it-IT" altLang="it-IT"/>
              <a:pPr>
                <a:defRPr/>
              </a:pPr>
              <a:t>18/12/18</a:t>
            </a:fld>
            <a:endParaRPr lang="it-IT" altLang="it-IT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0121699-1308-4FC4-A9F1-76D4CD5FB99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>
                <a:latin typeface="Times" pitchFamily="68" charset="0"/>
                <a:ea typeface="ＭＳ Ｐゴシック" pitchFamily="68" charset="-128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7D1863E8-82A4-4DE7-A846-8120CC1FA7B2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>
                <a:latin typeface="Times" panose="02020603050405020304" pitchFamily="18" charset="0"/>
              </a:defRPr>
            </a:lvl1pPr>
          </a:lstStyle>
          <a:p>
            <a:pPr>
              <a:defRPr/>
            </a:pPr>
            <a:fld id="{14275053-C35F-EB40-B9DC-76414103473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pic>
        <p:nvPicPr>
          <p:cNvPr id="1031" name="Immagine 8" descr="Sernet ADVISORY marchio.jpg">
            <a:extLst>
              <a:ext uri="{FF2B5EF4-FFF2-40B4-BE49-F238E27FC236}">
                <a16:creationId xmlns:a16="http://schemas.microsoft.com/office/drawing/2014/main" id="{D5B6D368-AC30-AE41-B024-4B8CCBB6C819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"/>
            <a:ext cx="140493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301" r:id="rId1"/>
    <p:sldLayoutId id="2147484302" r:id="rId2"/>
    <p:sldLayoutId id="2147484303" r:id="rId3"/>
    <p:sldLayoutId id="2147484304" r:id="rId4"/>
    <p:sldLayoutId id="2147484305" r:id="rId5"/>
    <p:sldLayoutId id="2147484306" r:id="rId6"/>
    <p:sldLayoutId id="2147484307" r:id="rId7"/>
    <p:sldLayoutId id="2147484297" r:id="rId8"/>
    <p:sldLayoutId id="2147484298" r:id="rId9"/>
    <p:sldLayoutId id="2147484299" r:id="rId10"/>
    <p:sldLayoutId id="2147484300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MS PGothic" pitchFamily="34" charset="-128"/>
          <a:cs typeface="MS PGothic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68" charset="0"/>
          <a:ea typeface="MS PGothic" pitchFamily="34" charset="-128"/>
          <a:cs typeface="MS PGothic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68" charset="0"/>
          <a:ea typeface="MS PGothic" pitchFamily="34" charset="-128"/>
          <a:cs typeface="MS PGothic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68" charset="0"/>
          <a:ea typeface="MS PGothic" pitchFamily="34" charset="-128"/>
          <a:cs typeface="MS PGothic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68" charset="0"/>
          <a:ea typeface="MS PGothic" pitchFamily="34" charset="-128"/>
          <a:cs typeface="MS PGothic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6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6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6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6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68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68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68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68" charset="-128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11.emf"/><Relationship Id="rId7" Type="http://schemas.openxmlformats.org/officeDocument/2006/relationships/image" Target="../media/image15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14.emf"/><Relationship Id="rId7" Type="http://schemas.openxmlformats.org/officeDocument/2006/relationships/image" Target="../media/image13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5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7" Type="http://schemas.openxmlformats.org/officeDocument/2006/relationships/image" Target="../media/image24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emf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emf"/><Relationship Id="rId4" Type="http://schemas.openxmlformats.org/officeDocument/2006/relationships/image" Target="../media/image22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emf"/><Relationship Id="rId3" Type="http://schemas.openxmlformats.org/officeDocument/2006/relationships/image" Target="../media/image26.emf"/><Relationship Id="rId7" Type="http://schemas.openxmlformats.org/officeDocument/2006/relationships/image" Target="../media/image30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emf"/><Relationship Id="rId11" Type="http://schemas.openxmlformats.org/officeDocument/2006/relationships/image" Target="../media/image34.emf"/><Relationship Id="rId5" Type="http://schemas.openxmlformats.org/officeDocument/2006/relationships/image" Target="../media/image28.emf"/><Relationship Id="rId10" Type="http://schemas.openxmlformats.org/officeDocument/2006/relationships/image" Target="../media/image33.emf"/><Relationship Id="rId4" Type="http://schemas.openxmlformats.org/officeDocument/2006/relationships/image" Target="../media/image27.emf"/><Relationship Id="rId9" Type="http://schemas.openxmlformats.org/officeDocument/2006/relationships/image" Target="../media/image32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emf"/><Relationship Id="rId5" Type="http://schemas.openxmlformats.org/officeDocument/2006/relationships/image" Target="../media/image37.emf"/><Relationship Id="rId4" Type="http://schemas.openxmlformats.org/officeDocument/2006/relationships/image" Target="../media/image36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net.it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7">
            <a:extLst>
              <a:ext uri="{FF2B5EF4-FFF2-40B4-BE49-F238E27FC236}">
                <a16:creationId xmlns:a16="http://schemas.microsoft.com/office/drawing/2014/main" id="{AF657A7C-F024-E549-8762-DC097B9A1C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52850" y="-538163"/>
            <a:ext cx="723900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en-US" altLang="it-IT" sz="1300" i="1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altLang="it-IT" sz="13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68" name="Rettangolo 9">
            <a:extLst>
              <a:ext uri="{FF2B5EF4-FFF2-40B4-BE49-F238E27FC236}">
                <a16:creationId xmlns:a16="http://schemas.microsoft.com/office/drawing/2014/main" id="{01D1C6B7-ABD4-8941-BAB3-60E97CF46C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3870" y="334963"/>
            <a:ext cx="704537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it-IT" altLang="it-IT" sz="2400" b="1" dirty="0" err="1">
                <a:solidFill>
                  <a:srgbClr val="063074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Bekaert</a:t>
            </a:r>
            <a:r>
              <a:rPr lang="it-IT" altLang="it-IT" sz="2400" b="1" dirty="0">
                <a:solidFill>
                  <a:srgbClr val="063074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Figline </a:t>
            </a:r>
            <a:r>
              <a:rPr lang="it-IT" altLang="it-IT" sz="2400" b="1" dirty="0" err="1">
                <a:solidFill>
                  <a:srgbClr val="063074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SpA</a:t>
            </a:r>
            <a:endParaRPr lang="it-IT" altLang="it-IT" sz="2400" b="1" dirty="0">
              <a:solidFill>
                <a:srgbClr val="063074"/>
              </a:solidFill>
              <a:latin typeface="Verdana" panose="020B060403050404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it-IT" altLang="it-IT" sz="1600" b="1" dirty="0">
                <a:solidFill>
                  <a:srgbClr val="063074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Sito di via Petrarca 104, Figline Valdarno (Firenze), Italia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it-IT" altLang="it-IT" sz="1600" b="1" dirty="0">
              <a:solidFill>
                <a:srgbClr val="063074"/>
              </a:solidFill>
              <a:latin typeface="Verdana" panose="020B060403050404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it-IT" altLang="it-IT" sz="1600" b="1" dirty="0">
                <a:solidFill>
                  <a:srgbClr val="063074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Booklet informativo per la reindustrializzazione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it-IT" altLang="it-IT" sz="1200" i="1" dirty="0">
                <a:solidFill>
                  <a:srgbClr val="063074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Dicembre 2018</a:t>
            </a:r>
          </a:p>
        </p:txBody>
      </p:sp>
      <p:pic>
        <p:nvPicPr>
          <p:cNvPr id="11269" name="Immagine 2">
            <a:extLst>
              <a:ext uri="{FF2B5EF4-FFF2-40B4-BE49-F238E27FC236}">
                <a16:creationId xmlns:a16="http://schemas.microsoft.com/office/drawing/2014/main" id="{99370B54-EF8B-4448-AD6C-DDBDD35089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026" b="10100"/>
          <a:stretch>
            <a:fillRect/>
          </a:stretch>
        </p:blipFill>
        <p:spPr bwMode="auto">
          <a:xfrm>
            <a:off x="0" y="1862138"/>
            <a:ext cx="9144000" cy="371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Freeform 1692">
            <a:extLst>
              <a:ext uri="{FF2B5EF4-FFF2-40B4-BE49-F238E27FC236}">
                <a16:creationId xmlns:a16="http://schemas.microsoft.com/office/drawing/2014/main" id="{269160A5-69D2-4DB7-99D5-2DD01E170C2B}"/>
              </a:ext>
            </a:extLst>
          </p:cNvPr>
          <p:cNvSpPr>
            <a:spLocks/>
          </p:cNvSpPr>
          <p:nvPr/>
        </p:nvSpPr>
        <p:spPr bwMode="auto">
          <a:xfrm>
            <a:off x="7186613" y="4514850"/>
            <a:ext cx="1806575" cy="2117725"/>
          </a:xfrm>
          <a:custGeom>
            <a:avLst/>
            <a:gdLst>
              <a:gd name="T0" fmla="*/ 179617653 w 2160"/>
              <a:gd name="T1" fmla="*/ 2147483647 h 1214"/>
              <a:gd name="T2" fmla="*/ 193969307 w 2160"/>
              <a:gd name="T3" fmla="*/ 2024963335 h 1214"/>
              <a:gd name="T4" fmla="*/ 200058188 w 2160"/>
              <a:gd name="T5" fmla="*/ 1963089847 h 1214"/>
              <a:gd name="T6" fmla="*/ 195273890 w 2160"/>
              <a:gd name="T7" fmla="*/ 1858091393 h 1214"/>
              <a:gd name="T8" fmla="*/ 189620283 w 2160"/>
              <a:gd name="T9" fmla="*/ 1846842021 h 1214"/>
              <a:gd name="T10" fmla="*/ 193969307 w 2160"/>
              <a:gd name="T11" fmla="*/ 1762468495 h 1214"/>
              <a:gd name="T12" fmla="*/ 200928117 w 2160"/>
              <a:gd name="T13" fmla="*/ 1659345152 h 1214"/>
              <a:gd name="T14" fmla="*/ 223543164 w 2160"/>
              <a:gd name="T15" fmla="*/ 1794342794 h 1214"/>
              <a:gd name="T16" fmla="*/ 232676486 w 2160"/>
              <a:gd name="T17" fmla="*/ 1794342794 h 1214"/>
              <a:gd name="T18" fmla="*/ 226152950 w 2160"/>
              <a:gd name="T19" fmla="*/ 1636845114 h 1214"/>
              <a:gd name="T20" fmla="*/ 218324211 w 2160"/>
              <a:gd name="T21" fmla="*/ 1625595742 h 1214"/>
              <a:gd name="T22" fmla="*/ 193969307 w 2160"/>
              <a:gd name="T23" fmla="*/ 1458723801 h 1214"/>
              <a:gd name="T24" fmla="*/ 178312449 w 2160"/>
              <a:gd name="T25" fmla="*/ 1363100902 h 1214"/>
              <a:gd name="T26" fmla="*/ 179617653 w 2160"/>
              <a:gd name="T27" fmla="*/ 1301226120 h 1214"/>
              <a:gd name="T28" fmla="*/ 155697403 w 2160"/>
              <a:gd name="T29" fmla="*/ 1207478333 h 1214"/>
              <a:gd name="T30" fmla="*/ 145694773 w 2160"/>
              <a:gd name="T31" fmla="*/ 1132479068 h 1214"/>
              <a:gd name="T32" fmla="*/ 120469939 w 2160"/>
              <a:gd name="T33" fmla="*/ 796860074 h 1214"/>
              <a:gd name="T34" fmla="*/ 115685641 w 2160"/>
              <a:gd name="T35" fmla="*/ 545614607 h 1214"/>
              <a:gd name="T36" fmla="*/ 109162106 w 2160"/>
              <a:gd name="T37" fmla="*/ 451866819 h 1214"/>
              <a:gd name="T38" fmla="*/ 128298058 w 2160"/>
              <a:gd name="T39" fmla="*/ 367493293 h 1214"/>
              <a:gd name="T40" fmla="*/ 137431380 w 2160"/>
              <a:gd name="T41" fmla="*/ 200621352 h 1214"/>
              <a:gd name="T42" fmla="*/ 116990224 w 2160"/>
              <a:gd name="T43" fmla="*/ 114372715 h 1214"/>
              <a:gd name="T44" fmla="*/ 113511129 w 2160"/>
              <a:gd name="T45" fmla="*/ 43123672 h 1214"/>
              <a:gd name="T46" fmla="*/ 83937272 w 2160"/>
              <a:gd name="T47" fmla="*/ 9374261 h 1214"/>
              <a:gd name="T48" fmla="*/ 69150344 w 2160"/>
              <a:gd name="T49" fmla="*/ 148122125 h 1214"/>
              <a:gd name="T50" fmla="*/ 56537927 w 2160"/>
              <a:gd name="T51" fmla="*/ 136872753 h 1214"/>
              <a:gd name="T52" fmla="*/ 41750999 w 2160"/>
              <a:gd name="T53" fmla="*/ 168747052 h 1214"/>
              <a:gd name="T54" fmla="*/ 36532046 w 2160"/>
              <a:gd name="T55" fmla="*/ 84373526 h 1214"/>
              <a:gd name="T56" fmla="*/ 27399345 w 2160"/>
              <a:gd name="T57" fmla="*/ 168747052 h 1214"/>
              <a:gd name="T58" fmla="*/ 5653606 w 2160"/>
              <a:gd name="T59" fmla="*/ 230620540 h 1214"/>
              <a:gd name="T60" fmla="*/ 2174512 w 2160"/>
              <a:gd name="T61" fmla="*/ 378742665 h 1214"/>
              <a:gd name="T62" fmla="*/ 0 w 2160"/>
              <a:gd name="T63" fmla="*/ 513740307 h 1214"/>
              <a:gd name="T64" fmla="*/ 9133322 w 2160"/>
              <a:gd name="T65" fmla="*/ 566239534 h 1214"/>
              <a:gd name="T66" fmla="*/ 16091511 w 2160"/>
              <a:gd name="T67" fmla="*/ 682487360 h 1214"/>
              <a:gd name="T68" fmla="*/ 38707179 w 2160"/>
              <a:gd name="T69" fmla="*/ 575615089 h 1214"/>
              <a:gd name="T70" fmla="*/ 60017643 w 2160"/>
              <a:gd name="T71" fmla="*/ 744362142 h 1214"/>
              <a:gd name="T72" fmla="*/ 69150344 w 2160"/>
              <a:gd name="T73" fmla="*/ 965607127 h 1214"/>
              <a:gd name="T74" fmla="*/ 86547059 w 2160"/>
              <a:gd name="T75" fmla="*/ 1093105618 h 1214"/>
              <a:gd name="T76" fmla="*/ 106987594 w 2160"/>
              <a:gd name="T77" fmla="*/ 1310601676 h 1214"/>
              <a:gd name="T78" fmla="*/ 140910474 w 2160"/>
              <a:gd name="T79" fmla="*/ 1520597288 h 1214"/>
              <a:gd name="T80" fmla="*/ 150913104 w 2160"/>
              <a:gd name="T81" fmla="*/ 1584345887 h 1214"/>
              <a:gd name="T82" fmla="*/ 159176497 w 2160"/>
              <a:gd name="T83" fmla="*/ 1732468012 h 1214"/>
              <a:gd name="T84" fmla="*/ 172658843 w 2160"/>
              <a:gd name="T85" fmla="*/ 1762468495 h 1214"/>
              <a:gd name="T86" fmla="*/ 177007866 w 2160"/>
              <a:gd name="T87" fmla="*/ 1951839181 h 1214"/>
              <a:gd name="T88" fmla="*/ 173528772 w 2160"/>
              <a:gd name="T89" fmla="*/ 2088711933 h 1214"/>
              <a:gd name="T90" fmla="*/ 170484331 w 2160"/>
              <a:gd name="T91" fmla="*/ 2147483647 h 1214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160"/>
              <a:gd name="T139" fmla="*/ 0 h 1214"/>
              <a:gd name="T140" fmla="*/ 2160 w 2160"/>
              <a:gd name="T141" fmla="*/ 1214 h 1214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160" h="1214">
                <a:moveTo>
                  <a:pt x="1564" y="1198"/>
                </a:moveTo>
                <a:lnTo>
                  <a:pt x="1595" y="1214"/>
                </a:lnTo>
                <a:lnTo>
                  <a:pt x="1649" y="1198"/>
                </a:lnTo>
                <a:lnTo>
                  <a:pt x="1711" y="1152"/>
                </a:lnTo>
                <a:lnTo>
                  <a:pt x="1752" y="1091"/>
                </a:lnTo>
                <a:lnTo>
                  <a:pt x="1783" y="1080"/>
                </a:lnTo>
                <a:lnTo>
                  <a:pt x="1805" y="1091"/>
                </a:lnTo>
                <a:lnTo>
                  <a:pt x="1846" y="1075"/>
                </a:lnTo>
                <a:lnTo>
                  <a:pt x="1836" y="1047"/>
                </a:lnTo>
                <a:lnTo>
                  <a:pt x="1857" y="1024"/>
                </a:lnTo>
                <a:lnTo>
                  <a:pt x="1846" y="1013"/>
                </a:lnTo>
                <a:lnTo>
                  <a:pt x="1794" y="991"/>
                </a:lnTo>
                <a:lnTo>
                  <a:pt x="1763" y="991"/>
                </a:lnTo>
                <a:lnTo>
                  <a:pt x="1783" y="980"/>
                </a:lnTo>
                <a:lnTo>
                  <a:pt x="1743" y="985"/>
                </a:lnTo>
                <a:lnTo>
                  <a:pt x="1711" y="973"/>
                </a:lnTo>
                <a:lnTo>
                  <a:pt x="1711" y="962"/>
                </a:lnTo>
                <a:lnTo>
                  <a:pt x="1783" y="940"/>
                </a:lnTo>
                <a:lnTo>
                  <a:pt x="1814" y="924"/>
                </a:lnTo>
                <a:lnTo>
                  <a:pt x="1814" y="890"/>
                </a:lnTo>
                <a:lnTo>
                  <a:pt x="1846" y="885"/>
                </a:lnTo>
                <a:lnTo>
                  <a:pt x="1962" y="906"/>
                </a:lnTo>
                <a:lnTo>
                  <a:pt x="2004" y="918"/>
                </a:lnTo>
                <a:lnTo>
                  <a:pt x="2055" y="957"/>
                </a:lnTo>
                <a:lnTo>
                  <a:pt x="2076" y="973"/>
                </a:lnTo>
                <a:lnTo>
                  <a:pt x="2107" y="973"/>
                </a:lnTo>
                <a:lnTo>
                  <a:pt x="2138" y="957"/>
                </a:lnTo>
                <a:lnTo>
                  <a:pt x="2160" y="934"/>
                </a:lnTo>
                <a:lnTo>
                  <a:pt x="2118" y="896"/>
                </a:lnTo>
                <a:lnTo>
                  <a:pt x="2076" y="873"/>
                </a:lnTo>
                <a:lnTo>
                  <a:pt x="2035" y="873"/>
                </a:lnTo>
                <a:lnTo>
                  <a:pt x="2035" y="867"/>
                </a:lnTo>
                <a:lnTo>
                  <a:pt x="2004" y="867"/>
                </a:lnTo>
                <a:lnTo>
                  <a:pt x="1899" y="811"/>
                </a:lnTo>
                <a:lnTo>
                  <a:pt x="1846" y="817"/>
                </a:lnTo>
                <a:lnTo>
                  <a:pt x="1783" y="778"/>
                </a:lnTo>
                <a:lnTo>
                  <a:pt x="1743" y="773"/>
                </a:lnTo>
                <a:lnTo>
                  <a:pt x="1669" y="739"/>
                </a:lnTo>
                <a:lnTo>
                  <a:pt x="1638" y="727"/>
                </a:lnTo>
                <a:lnTo>
                  <a:pt x="1658" y="716"/>
                </a:lnTo>
                <a:lnTo>
                  <a:pt x="1689" y="711"/>
                </a:lnTo>
                <a:lnTo>
                  <a:pt x="1649" y="694"/>
                </a:lnTo>
                <a:lnTo>
                  <a:pt x="1595" y="706"/>
                </a:lnTo>
                <a:lnTo>
                  <a:pt x="1555" y="694"/>
                </a:lnTo>
                <a:lnTo>
                  <a:pt x="1430" y="644"/>
                </a:lnTo>
                <a:lnTo>
                  <a:pt x="1419" y="627"/>
                </a:lnTo>
                <a:lnTo>
                  <a:pt x="1376" y="621"/>
                </a:lnTo>
                <a:lnTo>
                  <a:pt x="1336" y="604"/>
                </a:lnTo>
                <a:lnTo>
                  <a:pt x="1220" y="481"/>
                </a:lnTo>
                <a:lnTo>
                  <a:pt x="1189" y="465"/>
                </a:lnTo>
                <a:lnTo>
                  <a:pt x="1106" y="425"/>
                </a:lnTo>
                <a:lnTo>
                  <a:pt x="1001" y="353"/>
                </a:lnTo>
                <a:lnTo>
                  <a:pt x="1001" y="307"/>
                </a:lnTo>
                <a:lnTo>
                  <a:pt x="1063" y="291"/>
                </a:lnTo>
                <a:lnTo>
                  <a:pt x="1063" y="269"/>
                </a:lnTo>
                <a:lnTo>
                  <a:pt x="1021" y="252"/>
                </a:lnTo>
                <a:lnTo>
                  <a:pt x="1001" y="241"/>
                </a:lnTo>
                <a:lnTo>
                  <a:pt x="1001" y="224"/>
                </a:lnTo>
                <a:lnTo>
                  <a:pt x="1052" y="213"/>
                </a:lnTo>
                <a:lnTo>
                  <a:pt x="1179" y="196"/>
                </a:lnTo>
                <a:lnTo>
                  <a:pt x="1242" y="179"/>
                </a:lnTo>
                <a:lnTo>
                  <a:pt x="1273" y="156"/>
                </a:lnTo>
                <a:lnTo>
                  <a:pt x="1262" y="107"/>
                </a:lnTo>
                <a:lnTo>
                  <a:pt x="1273" y="84"/>
                </a:lnTo>
                <a:lnTo>
                  <a:pt x="1211" y="79"/>
                </a:lnTo>
                <a:lnTo>
                  <a:pt x="1074" y="61"/>
                </a:lnTo>
                <a:lnTo>
                  <a:pt x="1052" y="45"/>
                </a:lnTo>
                <a:lnTo>
                  <a:pt x="1043" y="40"/>
                </a:lnTo>
                <a:lnTo>
                  <a:pt x="1043" y="23"/>
                </a:lnTo>
                <a:lnTo>
                  <a:pt x="1032" y="5"/>
                </a:lnTo>
                <a:lnTo>
                  <a:pt x="949" y="0"/>
                </a:lnTo>
                <a:lnTo>
                  <a:pt x="771" y="5"/>
                </a:lnTo>
                <a:lnTo>
                  <a:pt x="739" y="28"/>
                </a:lnTo>
                <a:lnTo>
                  <a:pt x="677" y="33"/>
                </a:lnTo>
                <a:lnTo>
                  <a:pt x="636" y="79"/>
                </a:lnTo>
                <a:lnTo>
                  <a:pt x="636" y="90"/>
                </a:lnTo>
                <a:lnTo>
                  <a:pt x="594" y="79"/>
                </a:lnTo>
                <a:lnTo>
                  <a:pt x="520" y="73"/>
                </a:lnTo>
                <a:lnTo>
                  <a:pt x="489" y="84"/>
                </a:lnTo>
                <a:lnTo>
                  <a:pt x="449" y="112"/>
                </a:lnTo>
                <a:lnTo>
                  <a:pt x="384" y="90"/>
                </a:lnTo>
                <a:lnTo>
                  <a:pt x="395" y="61"/>
                </a:lnTo>
                <a:lnTo>
                  <a:pt x="375" y="40"/>
                </a:lnTo>
                <a:lnTo>
                  <a:pt x="333" y="45"/>
                </a:lnTo>
                <a:lnTo>
                  <a:pt x="322" y="73"/>
                </a:lnTo>
                <a:lnTo>
                  <a:pt x="290" y="90"/>
                </a:lnTo>
                <a:lnTo>
                  <a:pt x="250" y="90"/>
                </a:lnTo>
                <a:lnTo>
                  <a:pt x="103" y="79"/>
                </a:lnTo>
                <a:lnTo>
                  <a:pt x="51" y="95"/>
                </a:lnTo>
                <a:lnTo>
                  <a:pt x="51" y="123"/>
                </a:lnTo>
                <a:lnTo>
                  <a:pt x="71" y="146"/>
                </a:lnTo>
                <a:lnTo>
                  <a:pt x="0" y="179"/>
                </a:lnTo>
                <a:lnTo>
                  <a:pt x="20" y="202"/>
                </a:lnTo>
                <a:lnTo>
                  <a:pt x="31" y="213"/>
                </a:lnTo>
                <a:lnTo>
                  <a:pt x="0" y="241"/>
                </a:lnTo>
                <a:lnTo>
                  <a:pt x="0" y="274"/>
                </a:lnTo>
                <a:lnTo>
                  <a:pt x="20" y="291"/>
                </a:lnTo>
                <a:lnTo>
                  <a:pt x="51" y="291"/>
                </a:lnTo>
                <a:lnTo>
                  <a:pt x="82" y="302"/>
                </a:lnTo>
                <a:lnTo>
                  <a:pt x="103" y="330"/>
                </a:lnTo>
                <a:lnTo>
                  <a:pt x="103" y="358"/>
                </a:lnTo>
                <a:lnTo>
                  <a:pt x="145" y="364"/>
                </a:lnTo>
                <a:lnTo>
                  <a:pt x="176" y="358"/>
                </a:lnTo>
                <a:lnTo>
                  <a:pt x="301" y="297"/>
                </a:lnTo>
                <a:lnTo>
                  <a:pt x="353" y="307"/>
                </a:lnTo>
                <a:lnTo>
                  <a:pt x="458" y="336"/>
                </a:lnTo>
                <a:lnTo>
                  <a:pt x="542" y="364"/>
                </a:lnTo>
                <a:lnTo>
                  <a:pt x="552" y="397"/>
                </a:lnTo>
                <a:lnTo>
                  <a:pt x="594" y="420"/>
                </a:lnTo>
                <a:lnTo>
                  <a:pt x="614" y="453"/>
                </a:lnTo>
                <a:lnTo>
                  <a:pt x="636" y="515"/>
                </a:lnTo>
                <a:lnTo>
                  <a:pt x="668" y="543"/>
                </a:lnTo>
                <a:lnTo>
                  <a:pt x="708" y="565"/>
                </a:lnTo>
                <a:lnTo>
                  <a:pt x="793" y="583"/>
                </a:lnTo>
                <a:lnTo>
                  <a:pt x="855" y="638"/>
                </a:lnTo>
                <a:lnTo>
                  <a:pt x="918" y="678"/>
                </a:lnTo>
                <a:lnTo>
                  <a:pt x="981" y="699"/>
                </a:lnTo>
                <a:lnTo>
                  <a:pt x="1106" y="773"/>
                </a:lnTo>
                <a:lnTo>
                  <a:pt x="1189" y="773"/>
                </a:lnTo>
                <a:lnTo>
                  <a:pt x="1293" y="811"/>
                </a:lnTo>
                <a:lnTo>
                  <a:pt x="1293" y="857"/>
                </a:lnTo>
                <a:lnTo>
                  <a:pt x="1325" y="867"/>
                </a:lnTo>
                <a:lnTo>
                  <a:pt x="1387" y="845"/>
                </a:lnTo>
                <a:lnTo>
                  <a:pt x="1398" y="867"/>
                </a:lnTo>
                <a:lnTo>
                  <a:pt x="1398" y="896"/>
                </a:lnTo>
                <a:lnTo>
                  <a:pt x="1461" y="924"/>
                </a:lnTo>
                <a:lnTo>
                  <a:pt x="1481" y="940"/>
                </a:lnTo>
                <a:lnTo>
                  <a:pt x="1575" y="929"/>
                </a:lnTo>
                <a:lnTo>
                  <a:pt x="1586" y="940"/>
                </a:lnTo>
                <a:lnTo>
                  <a:pt x="1575" y="980"/>
                </a:lnTo>
                <a:lnTo>
                  <a:pt x="1617" y="1013"/>
                </a:lnTo>
                <a:lnTo>
                  <a:pt x="1627" y="1041"/>
                </a:lnTo>
                <a:lnTo>
                  <a:pt x="1649" y="1069"/>
                </a:lnTo>
                <a:lnTo>
                  <a:pt x="1638" y="1091"/>
                </a:lnTo>
                <a:lnTo>
                  <a:pt x="1595" y="1114"/>
                </a:lnTo>
                <a:lnTo>
                  <a:pt x="1586" y="1136"/>
                </a:lnTo>
                <a:lnTo>
                  <a:pt x="1555" y="1170"/>
                </a:lnTo>
                <a:lnTo>
                  <a:pt x="1564" y="1198"/>
                </a:lnTo>
                <a:close/>
              </a:path>
            </a:pathLst>
          </a:custGeom>
          <a:solidFill>
            <a:srgbClr val="BEC8DC"/>
          </a:solidFill>
          <a:ln>
            <a:noFill/>
          </a:ln>
          <a:effectLst>
            <a:outerShdw blurRad="50800" dist="38100" dir="2700000" algn="tl" rotWithShape="0">
              <a:srgbClr val="000000">
                <a:alpha val="39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20000"/>
              </a:spcBef>
              <a:defRPr/>
            </a:pPr>
            <a:endParaRPr lang="it-IT"/>
          </a:p>
        </p:txBody>
      </p:sp>
      <p:grpSp>
        <p:nvGrpSpPr>
          <p:cNvPr id="7" name="Group 283">
            <a:extLst>
              <a:ext uri="{FF2B5EF4-FFF2-40B4-BE49-F238E27FC236}">
                <a16:creationId xmlns:a16="http://schemas.microsoft.com/office/drawing/2014/main" id="{F0AD562A-172F-4F19-B9AD-3C88516398E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778110" y="5256102"/>
            <a:ext cx="136873" cy="156169"/>
            <a:chOff x="5075" y="2217"/>
            <a:chExt cx="498" cy="49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8" name="Group 284">
              <a:extLst>
                <a:ext uri="{FF2B5EF4-FFF2-40B4-BE49-F238E27FC236}">
                  <a16:creationId xmlns:a16="http://schemas.microsoft.com/office/drawing/2014/main" id="{169578C3-4A70-473E-8680-AFE6E225BB46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5075" y="2217"/>
              <a:ext cx="498" cy="498"/>
              <a:chOff x="2190" y="3618"/>
              <a:chExt cx="447" cy="447"/>
            </a:xfrm>
          </p:grpSpPr>
          <p:sp>
            <p:nvSpPr>
              <p:cNvPr id="13" name="AutoShape 285">
                <a:extLst>
                  <a:ext uri="{FF2B5EF4-FFF2-40B4-BE49-F238E27FC236}">
                    <a16:creationId xmlns:a16="http://schemas.microsoft.com/office/drawing/2014/main" id="{C0F66428-6FDB-40EA-BAF6-B35E04BBEB9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gray">
              <a:xfrm>
                <a:off x="2190" y="3618"/>
                <a:ext cx="447" cy="447"/>
              </a:xfrm>
              <a:prstGeom prst="roundRect">
                <a:avLst>
                  <a:gd name="adj" fmla="val 11407"/>
                </a:avLst>
              </a:prstGeom>
              <a:gradFill rotWithShape="1">
                <a:gsLst>
                  <a:gs pos="0">
                    <a:srgbClr val="DDDDDD"/>
                  </a:gs>
                  <a:gs pos="100000">
                    <a:srgbClr val="8B8B8B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spcBef>
                    <a:spcPct val="20000"/>
                  </a:spcBef>
                  <a:defRPr/>
                </a:pPr>
                <a:endParaRPr lang="en-CA" sz="1000">
                  <a:solidFill>
                    <a:srgbClr val="415378"/>
                  </a:solidFill>
                </a:endParaRPr>
              </a:p>
            </p:txBody>
          </p:sp>
          <p:sp>
            <p:nvSpPr>
              <p:cNvPr id="14" name="AutoShape 286">
                <a:extLst>
                  <a:ext uri="{FF2B5EF4-FFF2-40B4-BE49-F238E27FC236}">
                    <a16:creationId xmlns:a16="http://schemas.microsoft.com/office/drawing/2014/main" id="{962F9089-20E6-4EC0-BCBC-4BAE0F9A241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gray">
              <a:xfrm>
                <a:off x="2213" y="3641"/>
                <a:ext cx="400" cy="400"/>
              </a:xfrm>
              <a:prstGeom prst="roundRect">
                <a:avLst>
                  <a:gd name="adj" fmla="val 11407"/>
                </a:avLst>
              </a:prstGeom>
              <a:gradFill rotWithShape="1">
                <a:gsLst>
                  <a:gs pos="0">
                    <a:srgbClr val="8B8B8B"/>
                  </a:gs>
                  <a:gs pos="100000">
                    <a:srgbClr val="EAEAEA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spcBef>
                    <a:spcPct val="20000"/>
                  </a:spcBef>
                  <a:defRPr/>
                </a:pPr>
                <a:endParaRPr lang="en-CA" sz="1000">
                  <a:solidFill>
                    <a:srgbClr val="415378"/>
                  </a:solidFill>
                </a:endParaRPr>
              </a:p>
            </p:txBody>
          </p:sp>
          <p:sp>
            <p:nvSpPr>
              <p:cNvPr id="15" name="AutoShape 287">
                <a:extLst>
                  <a:ext uri="{FF2B5EF4-FFF2-40B4-BE49-F238E27FC236}">
                    <a16:creationId xmlns:a16="http://schemas.microsoft.com/office/drawing/2014/main" id="{6420C134-A9DA-4551-83D2-1C392B2C770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gray">
              <a:xfrm>
                <a:off x="2229" y="3657"/>
                <a:ext cx="368" cy="368"/>
              </a:xfrm>
              <a:prstGeom prst="roundRect">
                <a:avLst>
                  <a:gd name="adj" fmla="val 11407"/>
                </a:avLst>
              </a:prstGeom>
              <a:gradFill rotWithShape="1">
                <a:gsLst>
                  <a:gs pos="0">
                    <a:srgbClr val="DDDDDD"/>
                  </a:gs>
                  <a:gs pos="100000">
                    <a:srgbClr val="8B8B8B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spcBef>
                    <a:spcPct val="20000"/>
                  </a:spcBef>
                  <a:defRPr/>
                </a:pPr>
                <a:endParaRPr lang="en-CA" sz="1000">
                  <a:solidFill>
                    <a:srgbClr val="415378"/>
                  </a:solidFill>
                </a:endParaRPr>
              </a:p>
            </p:txBody>
          </p:sp>
          <p:sp>
            <p:nvSpPr>
              <p:cNvPr id="16" name="AutoShape 288">
                <a:extLst>
                  <a:ext uri="{FF2B5EF4-FFF2-40B4-BE49-F238E27FC236}">
                    <a16:creationId xmlns:a16="http://schemas.microsoft.com/office/drawing/2014/main" id="{21002232-0566-4EF8-BE26-1E996864CA9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gray">
              <a:xfrm>
                <a:off x="2229" y="3657"/>
                <a:ext cx="368" cy="191"/>
              </a:xfrm>
              <a:prstGeom prst="roundRect">
                <a:avLst>
                  <a:gd name="adj" fmla="val 11407"/>
                </a:avLst>
              </a:prstGeom>
              <a:gradFill rotWithShape="1">
                <a:gsLst>
                  <a:gs pos="0">
                    <a:srgbClr val="FFFFFF"/>
                  </a:gs>
                  <a:gs pos="100000">
                    <a:srgbClr val="FFFFFF">
                      <a:gamma/>
                      <a:shade val="78824"/>
                      <a:invGamma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spcBef>
                    <a:spcPct val="20000"/>
                  </a:spcBef>
                  <a:defRPr/>
                </a:pPr>
                <a:endParaRPr lang="en-CA" sz="1000">
                  <a:solidFill>
                    <a:srgbClr val="415378"/>
                  </a:solidFill>
                </a:endParaRPr>
              </a:p>
            </p:txBody>
          </p:sp>
        </p:grpSp>
        <p:grpSp>
          <p:nvGrpSpPr>
            <p:cNvPr id="9" name="Group 289">
              <a:extLst>
                <a:ext uri="{FF2B5EF4-FFF2-40B4-BE49-F238E27FC236}">
                  <a16:creationId xmlns:a16="http://schemas.microsoft.com/office/drawing/2014/main" id="{242A24A5-10F8-4C67-8874-AE2B6A629689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5168" y="2291"/>
              <a:ext cx="311" cy="349"/>
              <a:chOff x="5120" y="1088"/>
              <a:chExt cx="349" cy="392"/>
            </a:xfrm>
          </p:grpSpPr>
          <p:sp>
            <p:nvSpPr>
              <p:cNvPr id="10" name="Rectangle 290">
                <a:extLst>
                  <a:ext uri="{FF2B5EF4-FFF2-40B4-BE49-F238E27FC236}">
                    <a16:creationId xmlns:a16="http://schemas.microsoft.com/office/drawing/2014/main" id="{CFC98D65-1A4A-41EC-A55E-0110A0F9EE8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gray">
              <a:xfrm>
                <a:off x="5157" y="1375"/>
                <a:ext cx="274" cy="67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Bef>
                    <a:spcPct val="20000"/>
                  </a:spcBef>
                  <a:defRPr/>
                </a:pPr>
                <a:endParaRPr lang="en-CA" sz="1000">
                  <a:solidFill>
                    <a:srgbClr val="415378"/>
                  </a:solidFill>
                </a:endParaRPr>
              </a:p>
            </p:txBody>
          </p:sp>
          <p:sp>
            <p:nvSpPr>
              <p:cNvPr id="11" name="Freeform 291">
                <a:extLst>
                  <a:ext uri="{FF2B5EF4-FFF2-40B4-BE49-F238E27FC236}">
                    <a16:creationId xmlns:a16="http://schemas.microsoft.com/office/drawing/2014/main" id="{64CF3328-76A4-474D-82A4-699998746A06}"/>
                  </a:ext>
                </a:extLst>
              </p:cNvPr>
              <p:cNvSpPr>
                <a:spLocks noChangeAspect="1" noEditPoints="1"/>
              </p:cNvSpPr>
              <p:nvPr/>
            </p:nvSpPr>
            <p:spPr bwMode="gray">
              <a:xfrm>
                <a:off x="5120" y="1213"/>
                <a:ext cx="349" cy="267"/>
              </a:xfrm>
              <a:custGeom>
                <a:avLst/>
                <a:gdLst/>
                <a:ahLst/>
                <a:cxnLst>
                  <a:cxn ang="0">
                    <a:pos x="2649" y="1184"/>
                  </a:cxn>
                  <a:cxn ang="0">
                    <a:pos x="2510" y="1186"/>
                  </a:cxn>
                  <a:cxn ang="0">
                    <a:pos x="2510" y="696"/>
                  </a:cxn>
                  <a:cxn ang="0">
                    <a:pos x="1873" y="1186"/>
                  </a:cxn>
                  <a:cxn ang="0">
                    <a:pos x="1873" y="646"/>
                  </a:cxn>
                  <a:cxn ang="0">
                    <a:pos x="1171" y="1186"/>
                  </a:cxn>
                  <a:cxn ang="0">
                    <a:pos x="1171" y="598"/>
                  </a:cxn>
                  <a:cxn ang="0">
                    <a:pos x="408" y="1186"/>
                  </a:cxn>
                  <a:cxn ang="0">
                    <a:pos x="408" y="0"/>
                  </a:cxn>
                  <a:cxn ang="0">
                    <a:pos x="156" y="0"/>
                  </a:cxn>
                  <a:cxn ang="0">
                    <a:pos x="57" y="104"/>
                  </a:cxn>
                  <a:cxn ang="0">
                    <a:pos x="0" y="1987"/>
                  </a:cxn>
                  <a:cxn ang="0">
                    <a:pos x="99" y="2091"/>
                  </a:cxn>
                  <a:cxn ang="0">
                    <a:pos x="2634" y="2091"/>
                  </a:cxn>
                  <a:cxn ang="0">
                    <a:pos x="2733" y="1987"/>
                  </a:cxn>
                  <a:cxn ang="0">
                    <a:pos x="2649" y="1184"/>
                  </a:cxn>
                  <a:cxn ang="0">
                    <a:pos x="629" y="1622"/>
                  </a:cxn>
                  <a:cxn ang="0">
                    <a:pos x="448" y="1622"/>
                  </a:cxn>
                  <a:cxn ang="0">
                    <a:pos x="448" y="1393"/>
                  </a:cxn>
                  <a:cxn ang="0">
                    <a:pos x="629" y="1393"/>
                  </a:cxn>
                  <a:cxn ang="0">
                    <a:pos x="629" y="1622"/>
                  </a:cxn>
                  <a:cxn ang="0">
                    <a:pos x="944" y="1622"/>
                  </a:cxn>
                  <a:cxn ang="0">
                    <a:pos x="764" y="1622"/>
                  </a:cxn>
                  <a:cxn ang="0">
                    <a:pos x="764" y="1393"/>
                  </a:cxn>
                  <a:cxn ang="0">
                    <a:pos x="944" y="1393"/>
                  </a:cxn>
                  <a:cxn ang="0">
                    <a:pos x="944" y="1622"/>
                  </a:cxn>
                  <a:cxn ang="0">
                    <a:pos x="1259" y="1622"/>
                  </a:cxn>
                  <a:cxn ang="0">
                    <a:pos x="1079" y="1622"/>
                  </a:cxn>
                  <a:cxn ang="0">
                    <a:pos x="1079" y="1393"/>
                  </a:cxn>
                  <a:cxn ang="0">
                    <a:pos x="1259" y="1393"/>
                  </a:cxn>
                  <a:cxn ang="0">
                    <a:pos x="1259" y="1622"/>
                  </a:cxn>
                  <a:cxn ang="0">
                    <a:pos x="1574" y="1622"/>
                  </a:cxn>
                  <a:cxn ang="0">
                    <a:pos x="1394" y="1622"/>
                  </a:cxn>
                  <a:cxn ang="0">
                    <a:pos x="1394" y="1393"/>
                  </a:cxn>
                  <a:cxn ang="0">
                    <a:pos x="1574" y="1393"/>
                  </a:cxn>
                  <a:cxn ang="0">
                    <a:pos x="1574" y="1622"/>
                  </a:cxn>
                  <a:cxn ang="0">
                    <a:pos x="1889" y="1622"/>
                  </a:cxn>
                  <a:cxn ang="0">
                    <a:pos x="1709" y="1622"/>
                  </a:cxn>
                  <a:cxn ang="0">
                    <a:pos x="1709" y="1393"/>
                  </a:cxn>
                  <a:cxn ang="0">
                    <a:pos x="1889" y="1393"/>
                  </a:cxn>
                  <a:cxn ang="0">
                    <a:pos x="1889" y="1622"/>
                  </a:cxn>
                  <a:cxn ang="0">
                    <a:pos x="2204" y="1622"/>
                  </a:cxn>
                  <a:cxn ang="0">
                    <a:pos x="2024" y="1622"/>
                  </a:cxn>
                  <a:cxn ang="0">
                    <a:pos x="2024" y="1393"/>
                  </a:cxn>
                  <a:cxn ang="0">
                    <a:pos x="2204" y="1393"/>
                  </a:cxn>
                  <a:cxn ang="0">
                    <a:pos x="2204" y="1622"/>
                  </a:cxn>
                </a:cxnLst>
                <a:rect l="0" t="0" r="r" b="b"/>
                <a:pathLst>
                  <a:path w="2733" h="2091">
                    <a:moveTo>
                      <a:pt x="2649" y="1184"/>
                    </a:moveTo>
                    <a:cubicBezTo>
                      <a:pt x="2510" y="1186"/>
                      <a:pt x="2510" y="1186"/>
                      <a:pt x="2510" y="1186"/>
                    </a:cubicBezTo>
                    <a:cubicBezTo>
                      <a:pt x="2510" y="696"/>
                      <a:pt x="2510" y="696"/>
                      <a:pt x="2510" y="696"/>
                    </a:cubicBezTo>
                    <a:cubicBezTo>
                      <a:pt x="1873" y="1186"/>
                      <a:pt x="1873" y="1186"/>
                      <a:pt x="1873" y="1186"/>
                    </a:cubicBezTo>
                    <a:cubicBezTo>
                      <a:pt x="1873" y="646"/>
                      <a:pt x="1873" y="646"/>
                      <a:pt x="1873" y="646"/>
                    </a:cubicBezTo>
                    <a:cubicBezTo>
                      <a:pt x="1171" y="1186"/>
                      <a:pt x="1171" y="1186"/>
                      <a:pt x="1171" y="1186"/>
                    </a:cubicBezTo>
                    <a:cubicBezTo>
                      <a:pt x="1171" y="598"/>
                      <a:pt x="1171" y="598"/>
                      <a:pt x="1171" y="598"/>
                    </a:cubicBezTo>
                    <a:cubicBezTo>
                      <a:pt x="408" y="1186"/>
                      <a:pt x="408" y="1186"/>
                      <a:pt x="408" y="1186"/>
                    </a:cubicBezTo>
                    <a:cubicBezTo>
                      <a:pt x="408" y="0"/>
                      <a:pt x="408" y="0"/>
                      <a:pt x="408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02" y="0"/>
                      <a:pt x="57" y="47"/>
                      <a:pt x="57" y="104"/>
                    </a:cubicBezTo>
                    <a:cubicBezTo>
                      <a:pt x="0" y="1987"/>
                      <a:pt x="0" y="1987"/>
                      <a:pt x="0" y="1987"/>
                    </a:cubicBezTo>
                    <a:cubicBezTo>
                      <a:pt x="0" y="2044"/>
                      <a:pt x="44" y="2091"/>
                      <a:pt x="99" y="2091"/>
                    </a:cubicBezTo>
                    <a:cubicBezTo>
                      <a:pt x="2634" y="2091"/>
                      <a:pt x="2634" y="2091"/>
                      <a:pt x="2634" y="2091"/>
                    </a:cubicBezTo>
                    <a:cubicBezTo>
                      <a:pt x="2689" y="2091"/>
                      <a:pt x="2733" y="2044"/>
                      <a:pt x="2733" y="1987"/>
                    </a:cubicBezTo>
                    <a:lnTo>
                      <a:pt x="2649" y="1184"/>
                    </a:lnTo>
                    <a:close/>
                    <a:moveTo>
                      <a:pt x="629" y="1622"/>
                    </a:moveTo>
                    <a:cubicBezTo>
                      <a:pt x="448" y="1622"/>
                      <a:pt x="448" y="1622"/>
                      <a:pt x="448" y="1622"/>
                    </a:cubicBezTo>
                    <a:cubicBezTo>
                      <a:pt x="448" y="1393"/>
                      <a:pt x="448" y="1393"/>
                      <a:pt x="448" y="1393"/>
                    </a:cubicBezTo>
                    <a:cubicBezTo>
                      <a:pt x="629" y="1393"/>
                      <a:pt x="629" y="1393"/>
                      <a:pt x="629" y="1393"/>
                    </a:cubicBezTo>
                    <a:lnTo>
                      <a:pt x="629" y="1622"/>
                    </a:lnTo>
                    <a:close/>
                    <a:moveTo>
                      <a:pt x="944" y="1622"/>
                    </a:moveTo>
                    <a:cubicBezTo>
                      <a:pt x="764" y="1622"/>
                      <a:pt x="764" y="1622"/>
                      <a:pt x="764" y="1622"/>
                    </a:cubicBezTo>
                    <a:cubicBezTo>
                      <a:pt x="764" y="1393"/>
                      <a:pt x="764" y="1393"/>
                      <a:pt x="764" y="1393"/>
                    </a:cubicBezTo>
                    <a:cubicBezTo>
                      <a:pt x="944" y="1393"/>
                      <a:pt x="944" y="1393"/>
                      <a:pt x="944" y="1393"/>
                    </a:cubicBezTo>
                    <a:lnTo>
                      <a:pt x="944" y="1622"/>
                    </a:lnTo>
                    <a:close/>
                    <a:moveTo>
                      <a:pt x="1259" y="1622"/>
                    </a:moveTo>
                    <a:cubicBezTo>
                      <a:pt x="1079" y="1622"/>
                      <a:pt x="1079" y="1622"/>
                      <a:pt x="1079" y="1622"/>
                    </a:cubicBezTo>
                    <a:cubicBezTo>
                      <a:pt x="1079" y="1393"/>
                      <a:pt x="1079" y="1393"/>
                      <a:pt x="1079" y="1393"/>
                    </a:cubicBezTo>
                    <a:cubicBezTo>
                      <a:pt x="1259" y="1393"/>
                      <a:pt x="1259" y="1393"/>
                      <a:pt x="1259" y="1393"/>
                    </a:cubicBezTo>
                    <a:lnTo>
                      <a:pt x="1259" y="1622"/>
                    </a:lnTo>
                    <a:close/>
                    <a:moveTo>
                      <a:pt x="1574" y="1622"/>
                    </a:moveTo>
                    <a:cubicBezTo>
                      <a:pt x="1394" y="1622"/>
                      <a:pt x="1394" y="1622"/>
                      <a:pt x="1394" y="1622"/>
                    </a:cubicBezTo>
                    <a:cubicBezTo>
                      <a:pt x="1394" y="1393"/>
                      <a:pt x="1394" y="1393"/>
                      <a:pt x="1394" y="1393"/>
                    </a:cubicBezTo>
                    <a:cubicBezTo>
                      <a:pt x="1574" y="1393"/>
                      <a:pt x="1574" y="1393"/>
                      <a:pt x="1574" y="1393"/>
                    </a:cubicBezTo>
                    <a:lnTo>
                      <a:pt x="1574" y="1622"/>
                    </a:lnTo>
                    <a:close/>
                    <a:moveTo>
                      <a:pt x="1889" y="1622"/>
                    </a:moveTo>
                    <a:cubicBezTo>
                      <a:pt x="1709" y="1622"/>
                      <a:pt x="1709" y="1622"/>
                      <a:pt x="1709" y="1622"/>
                    </a:cubicBezTo>
                    <a:cubicBezTo>
                      <a:pt x="1709" y="1393"/>
                      <a:pt x="1709" y="1393"/>
                      <a:pt x="1709" y="1393"/>
                    </a:cubicBezTo>
                    <a:cubicBezTo>
                      <a:pt x="1889" y="1393"/>
                      <a:pt x="1889" y="1393"/>
                      <a:pt x="1889" y="1393"/>
                    </a:cubicBezTo>
                    <a:lnTo>
                      <a:pt x="1889" y="1622"/>
                    </a:lnTo>
                    <a:close/>
                    <a:moveTo>
                      <a:pt x="2204" y="1622"/>
                    </a:moveTo>
                    <a:cubicBezTo>
                      <a:pt x="2024" y="1622"/>
                      <a:pt x="2024" y="1622"/>
                      <a:pt x="2024" y="1622"/>
                    </a:cubicBezTo>
                    <a:cubicBezTo>
                      <a:pt x="2024" y="1393"/>
                      <a:pt x="2024" y="1393"/>
                      <a:pt x="2024" y="1393"/>
                    </a:cubicBezTo>
                    <a:cubicBezTo>
                      <a:pt x="2204" y="1393"/>
                      <a:pt x="2204" y="1393"/>
                      <a:pt x="2204" y="1393"/>
                    </a:cubicBezTo>
                    <a:lnTo>
                      <a:pt x="2204" y="162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spcBef>
                    <a:spcPct val="20000"/>
                  </a:spcBef>
                  <a:defRPr/>
                </a:pPr>
                <a:endParaRPr lang="en-CA" sz="1000">
                  <a:solidFill>
                    <a:srgbClr val="415378"/>
                  </a:solidFill>
                </a:endParaRPr>
              </a:p>
            </p:txBody>
          </p:sp>
          <p:sp>
            <p:nvSpPr>
              <p:cNvPr id="12" name="Freeform 292">
                <a:extLst>
                  <a:ext uri="{FF2B5EF4-FFF2-40B4-BE49-F238E27FC236}">
                    <a16:creationId xmlns:a16="http://schemas.microsoft.com/office/drawing/2014/main" id="{05EDB795-33CA-4674-80CF-0963C06F4992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125" y="1088"/>
                <a:ext cx="283" cy="120"/>
              </a:xfrm>
              <a:custGeom>
                <a:avLst/>
                <a:gdLst/>
                <a:ahLst/>
                <a:cxnLst>
                  <a:cxn ang="0">
                    <a:pos x="166" y="934"/>
                  </a:cxn>
                  <a:cxn ang="0">
                    <a:pos x="128" y="879"/>
                  </a:cxn>
                  <a:cxn ang="0">
                    <a:pos x="71" y="816"/>
                  </a:cxn>
                  <a:cxn ang="0">
                    <a:pos x="41" y="722"/>
                  </a:cxn>
                  <a:cxn ang="0">
                    <a:pos x="4" y="614"/>
                  </a:cxn>
                  <a:cxn ang="0">
                    <a:pos x="96" y="455"/>
                  </a:cxn>
                  <a:cxn ang="0">
                    <a:pos x="231" y="378"/>
                  </a:cxn>
                  <a:cxn ang="0">
                    <a:pos x="636" y="250"/>
                  </a:cxn>
                  <a:cxn ang="0">
                    <a:pos x="817" y="278"/>
                  </a:cxn>
                  <a:cxn ang="0">
                    <a:pos x="834" y="274"/>
                  </a:cxn>
                  <a:cxn ang="0">
                    <a:pos x="879" y="232"/>
                  </a:cxn>
                  <a:cxn ang="0">
                    <a:pos x="1085" y="195"/>
                  </a:cxn>
                  <a:cxn ang="0">
                    <a:pos x="1342" y="53"/>
                  </a:cxn>
                  <a:cxn ang="0">
                    <a:pos x="1673" y="49"/>
                  </a:cxn>
                  <a:cxn ang="0">
                    <a:pos x="1751" y="144"/>
                  </a:cxn>
                  <a:cxn ang="0">
                    <a:pos x="1897" y="191"/>
                  </a:cxn>
                  <a:cxn ang="0">
                    <a:pos x="2057" y="246"/>
                  </a:cxn>
                  <a:cxn ang="0">
                    <a:pos x="2157" y="423"/>
                  </a:cxn>
                  <a:cxn ang="0">
                    <a:pos x="1935" y="568"/>
                  </a:cxn>
                  <a:cxn ang="0">
                    <a:pos x="1434" y="660"/>
                  </a:cxn>
                  <a:cxn ang="0">
                    <a:pos x="1279" y="645"/>
                  </a:cxn>
                  <a:cxn ang="0">
                    <a:pos x="962" y="619"/>
                  </a:cxn>
                  <a:cxn ang="0">
                    <a:pos x="788" y="641"/>
                  </a:cxn>
                  <a:cxn ang="0">
                    <a:pos x="684" y="727"/>
                  </a:cxn>
                  <a:cxn ang="0">
                    <a:pos x="315" y="703"/>
                  </a:cxn>
                  <a:cxn ang="0">
                    <a:pos x="282" y="760"/>
                  </a:cxn>
                  <a:cxn ang="0">
                    <a:pos x="200" y="930"/>
                  </a:cxn>
                </a:cxnLst>
                <a:rect l="0" t="0" r="r" b="b"/>
                <a:pathLst>
                  <a:path w="2212" h="934">
                    <a:moveTo>
                      <a:pt x="166" y="934"/>
                    </a:moveTo>
                    <a:cubicBezTo>
                      <a:pt x="134" y="928"/>
                      <a:pt x="138" y="902"/>
                      <a:pt x="128" y="879"/>
                    </a:cubicBezTo>
                    <a:cubicBezTo>
                      <a:pt x="117" y="853"/>
                      <a:pt x="77" y="843"/>
                      <a:pt x="71" y="816"/>
                    </a:cubicBezTo>
                    <a:cubicBezTo>
                      <a:pt x="64" y="779"/>
                      <a:pt x="61" y="756"/>
                      <a:pt x="41" y="722"/>
                    </a:cubicBezTo>
                    <a:cubicBezTo>
                      <a:pt x="19" y="687"/>
                      <a:pt x="0" y="656"/>
                      <a:pt x="4" y="614"/>
                    </a:cubicBezTo>
                    <a:cubicBezTo>
                      <a:pt x="9" y="560"/>
                      <a:pt x="45" y="487"/>
                      <a:pt x="96" y="455"/>
                    </a:cubicBezTo>
                    <a:cubicBezTo>
                      <a:pt x="141" y="428"/>
                      <a:pt x="189" y="411"/>
                      <a:pt x="231" y="378"/>
                    </a:cubicBezTo>
                    <a:cubicBezTo>
                      <a:pt x="265" y="205"/>
                      <a:pt x="494" y="227"/>
                      <a:pt x="636" y="250"/>
                    </a:cubicBezTo>
                    <a:cubicBezTo>
                      <a:pt x="694" y="260"/>
                      <a:pt x="758" y="280"/>
                      <a:pt x="817" y="278"/>
                    </a:cubicBezTo>
                    <a:cubicBezTo>
                      <a:pt x="823" y="278"/>
                      <a:pt x="830" y="278"/>
                      <a:pt x="834" y="274"/>
                    </a:cubicBezTo>
                    <a:cubicBezTo>
                      <a:pt x="853" y="256"/>
                      <a:pt x="850" y="245"/>
                      <a:pt x="879" y="232"/>
                    </a:cubicBezTo>
                    <a:cubicBezTo>
                      <a:pt x="945" y="202"/>
                      <a:pt x="1007" y="186"/>
                      <a:pt x="1085" y="195"/>
                    </a:cubicBezTo>
                    <a:cubicBezTo>
                      <a:pt x="1139" y="120"/>
                      <a:pt x="1253" y="79"/>
                      <a:pt x="1342" y="53"/>
                    </a:cubicBezTo>
                    <a:cubicBezTo>
                      <a:pt x="1443" y="24"/>
                      <a:pt x="1575" y="0"/>
                      <a:pt x="1673" y="49"/>
                    </a:cubicBezTo>
                    <a:cubicBezTo>
                      <a:pt x="1717" y="71"/>
                      <a:pt x="1733" y="104"/>
                      <a:pt x="1751" y="144"/>
                    </a:cubicBezTo>
                    <a:cubicBezTo>
                      <a:pt x="1776" y="199"/>
                      <a:pt x="1843" y="193"/>
                      <a:pt x="1897" y="191"/>
                    </a:cubicBezTo>
                    <a:cubicBezTo>
                      <a:pt x="1967" y="188"/>
                      <a:pt x="2009" y="198"/>
                      <a:pt x="2057" y="246"/>
                    </a:cubicBezTo>
                    <a:cubicBezTo>
                      <a:pt x="2101" y="292"/>
                      <a:pt x="2165" y="357"/>
                      <a:pt x="2157" y="423"/>
                    </a:cubicBezTo>
                    <a:cubicBezTo>
                      <a:pt x="2212" y="489"/>
                      <a:pt x="1970" y="558"/>
                      <a:pt x="1935" y="568"/>
                    </a:cubicBezTo>
                    <a:cubicBezTo>
                      <a:pt x="1774" y="617"/>
                      <a:pt x="1603" y="652"/>
                      <a:pt x="1434" y="660"/>
                    </a:cubicBezTo>
                    <a:cubicBezTo>
                      <a:pt x="1385" y="662"/>
                      <a:pt x="1323" y="666"/>
                      <a:pt x="1279" y="645"/>
                    </a:cubicBezTo>
                    <a:cubicBezTo>
                      <a:pt x="1168" y="591"/>
                      <a:pt x="1080" y="596"/>
                      <a:pt x="962" y="619"/>
                    </a:cubicBezTo>
                    <a:cubicBezTo>
                      <a:pt x="908" y="629"/>
                      <a:pt x="837" y="621"/>
                      <a:pt x="788" y="641"/>
                    </a:cubicBezTo>
                    <a:cubicBezTo>
                      <a:pt x="744" y="659"/>
                      <a:pt x="722" y="703"/>
                      <a:pt x="684" y="727"/>
                    </a:cubicBezTo>
                    <a:cubicBezTo>
                      <a:pt x="571" y="797"/>
                      <a:pt x="436" y="687"/>
                      <a:pt x="315" y="703"/>
                    </a:cubicBezTo>
                    <a:cubicBezTo>
                      <a:pt x="302" y="716"/>
                      <a:pt x="287" y="759"/>
                      <a:pt x="282" y="760"/>
                    </a:cubicBezTo>
                    <a:cubicBezTo>
                      <a:pt x="229" y="826"/>
                      <a:pt x="297" y="891"/>
                      <a:pt x="200" y="930"/>
                    </a:cubicBezTo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spcBef>
                    <a:spcPct val="20000"/>
                  </a:spcBef>
                  <a:defRPr/>
                </a:pPr>
                <a:endParaRPr lang="en-CA" sz="1000">
                  <a:solidFill>
                    <a:srgbClr val="415378"/>
                  </a:solidFill>
                </a:endParaRPr>
              </a:p>
            </p:txBody>
          </p:sp>
        </p:grp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>
            <a:extLst>
              <a:ext uri="{FF2B5EF4-FFF2-40B4-BE49-F238E27FC236}">
                <a16:creationId xmlns:a16="http://schemas.microsoft.com/office/drawing/2014/main" id="{19F6E2DB-F0BB-E441-A486-88EE868F5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5875" y="5495925"/>
            <a:ext cx="1447800" cy="1362075"/>
          </a:xfrm>
          <a:prstGeom prst="rect">
            <a:avLst/>
          </a:prstGeom>
          <a:solidFill>
            <a:srgbClr val="06307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12291" name="Text Box 15">
            <a:extLst>
              <a:ext uri="{FF2B5EF4-FFF2-40B4-BE49-F238E27FC236}">
                <a16:creationId xmlns:a16="http://schemas.microsoft.com/office/drawing/2014/main" id="{9727AD8A-E225-414F-99E0-941B12B0CE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352425"/>
            <a:ext cx="6172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2400" b="1">
                <a:solidFill>
                  <a:srgbClr val="063074"/>
                </a:solidFill>
                <a:latin typeface="Verdana" panose="020B0604030504040204" pitchFamily="34" charset="0"/>
              </a:rPr>
              <a:t>Indice</a:t>
            </a:r>
            <a:endParaRPr lang="it-IT" altLang="it-IT" sz="2400" b="1" dirty="0">
              <a:solidFill>
                <a:srgbClr val="063074"/>
              </a:solidFill>
              <a:latin typeface="Verdana" panose="020B0604030504040204" pitchFamily="34" charset="0"/>
            </a:endParaRPr>
          </a:p>
        </p:txBody>
      </p:sp>
      <p:sp>
        <p:nvSpPr>
          <p:cNvPr id="12292" name="Segnaposto numero diapositiva 1">
            <a:extLst>
              <a:ext uri="{FF2B5EF4-FFF2-40B4-BE49-F238E27FC236}">
                <a16:creationId xmlns:a16="http://schemas.microsoft.com/office/drawing/2014/main" id="{1B363B15-4823-874E-9C58-B54FA8EE12B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547CE85-E21F-FB41-B5C8-D354E22F580E}" type="slidenum">
              <a:rPr lang="it-IT" altLang="it-IT" sz="1000" smtClean="0">
                <a:latin typeface="Verdana" panose="020B0604030504040204" pitchFamily="34" charset="0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it-IT" altLang="it-IT" sz="1000" dirty="0">
              <a:latin typeface="Verdana" panose="020B0604030504040204" pitchFamily="34" charset="0"/>
            </a:endParaRPr>
          </a:p>
        </p:txBody>
      </p:sp>
      <p:sp>
        <p:nvSpPr>
          <p:cNvPr id="12293" name="Rectangle 5">
            <a:extLst>
              <a:ext uri="{FF2B5EF4-FFF2-40B4-BE49-F238E27FC236}">
                <a16:creationId xmlns:a16="http://schemas.microsoft.com/office/drawing/2014/main" id="{2E4182CD-C4DB-5F4F-BA13-7E79EDF0D7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7563" y="1519238"/>
            <a:ext cx="7777162" cy="2708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914400" indent="-45720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 defTabSz="762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 typeface="Times" pitchFamily="2" charset="0"/>
              <a:buAutoNum type="arabicPeriod"/>
            </a:pPr>
            <a:r>
              <a:rPr lang="it-IT" altLang="it-IT" sz="2000" dirty="0">
                <a:solidFill>
                  <a:srgbClr val="002060"/>
                </a:solidFill>
                <a:latin typeface="Verdana" panose="020B0604030504040204" pitchFamily="34" charset="0"/>
              </a:rPr>
              <a:t>Scopo del booklet</a:t>
            </a:r>
          </a:p>
          <a:p>
            <a:pPr>
              <a:spcBef>
                <a:spcPct val="50000"/>
              </a:spcBef>
              <a:buFont typeface="Times" pitchFamily="2" charset="0"/>
              <a:buAutoNum type="arabicPeriod"/>
            </a:pPr>
            <a:r>
              <a:rPr lang="it-IT" altLang="it-IT" sz="2000" dirty="0">
                <a:solidFill>
                  <a:srgbClr val="002060"/>
                </a:solidFill>
                <a:latin typeface="Verdana" panose="020B0604030504040204" pitchFamily="34" charset="0"/>
              </a:rPr>
              <a:t>Panoramica dell’area</a:t>
            </a:r>
          </a:p>
          <a:p>
            <a:pPr>
              <a:spcBef>
                <a:spcPct val="50000"/>
              </a:spcBef>
              <a:buFont typeface="Times" pitchFamily="2" charset="0"/>
              <a:buAutoNum type="arabicPeriod"/>
            </a:pPr>
            <a:r>
              <a:rPr lang="it-IT" altLang="it-IT" sz="2000" dirty="0">
                <a:solidFill>
                  <a:srgbClr val="002060"/>
                </a:solidFill>
                <a:latin typeface="Verdana" panose="020B0604030504040204" pitchFamily="34" charset="0"/>
              </a:rPr>
              <a:t>Descrizione dei fabbricati</a:t>
            </a:r>
          </a:p>
          <a:p>
            <a:pPr>
              <a:spcBef>
                <a:spcPct val="50000"/>
              </a:spcBef>
              <a:buFont typeface="Times" pitchFamily="2" charset="0"/>
              <a:buAutoNum type="arabicPeriod"/>
            </a:pPr>
            <a:r>
              <a:rPr lang="it-IT" altLang="it-IT" sz="2000" dirty="0">
                <a:solidFill>
                  <a:srgbClr val="002060"/>
                </a:solidFill>
                <a:latin typeface="Verdana" panose="020B0604030504040204" pitchFamily="34" charset="0"/>
              </a:rPr>
              <a:t>Planimetrie e altezze specifiche</a:t>
            </a:r>
          </a:p>
          <a:p>
            <a:pPr>
              <a:spcBef>
                <a:spcPct val="50000"/>
              </a:spcBef>
              <a:buFont typeface="Times" pitchFamily="2" charset="0"/>
              <a:buAutoNum type="arabicPeriod"/>
            </a:pPr>
            <a:r>
              <a:rPr lang="it-IT" altLang="it-IT" sz="2000" dirty="0">
                <a:solidFill>
                  <a:srgbClr val="002060"/>
                </a:solidFill>
                <a:latin typeface="Verdana" panose="020B0604030504040204" pitchFamily="34" charset="0"/>
              </a:rPr>
              <a:t>Forniture principali</a:t>
            </a:r>
          </a:p>
          <a:p>
            <a:pPr>
              <a:spcBef>
                <a:spcPct val="50000"/>
              </a:spcBef>
              <a:buFont typeface="Times" pitchFamily="2" charset="0"/>
              <a:buAutoNum type="arabicPeriod"/>
            </a:pPr>
            <a:r>
              <a:rPr lang="it-IT" altLang="it-IT" sz="2000" dirty="0">
                <a:solidFill>
                  <a:srgbClr val="063074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Possibile partizione dell’impianto</a:t>
            </a:r>
          </a:p>
        </p:txBody>
      </p:sp>
    </p:spTree>
    <p:extLst>
      <p:ext uri="{BB962C8B-B14F-4D97-AF65-F5344CB8AC3E}">
        <p14:creationId xmlns:p14="http://schemas.microsoft.com/office/powerpoint/2010/main" val="2293491649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egnaposto numero diapositiva 1">
            <a:extLst>
              <a:ext uri="{FF2B5EF4-FFF2-40B4-BE49-F238E27FC236}">
                <a16:creationId xmlns:a16="http://schemas.microsoft.com/office/drawing/2014/main" id="{B3FBDB1B-1716-C548-9478-4FE0F35CF2D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6841957" y="6402400"/>
            <a:ext cx="1905000" cy="457200"/>
          </a:xfr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buNone/>
            </a:pPr>
            <a:fld id="{BD65B1C8-0D36-8645-8ED2-14E73021C94C}" type="slidenum">
              <a:rPr lang="it-IT" altLang="it-IT" sz="1000">
                <a:latin typeface="Verdana" panose="020B0604030504040204" pitchFamily="34" charset="0"/>
                <a:ea typeface="Verdana" panose="020B0604030504040204" pitchFamily="34" charset="0"/>
              </a:rPr>
              <a:pPr>
                <a:buNone/>
              </a:pPr>
              <a:t>3</a:t>
            </a:fld>
            <a:endParaRPr lang="it-IT" altLang="it-IT" sz="10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7410" name="Rettangolo 4">
            <a:extLst>
              <a:ext uri="{FF2B5EF4-FFF2-40B4-BE49-F238E27FC236}">
                <a16:creationId xmlns:a16="http://schemas.microsoft.com/office/drawing/2014/main" id="{2A481E99-5B32-F246-86C6-E43D48A492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634" y="1154113"/>
            <a:ext cx="8530045" cy="4099135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algn="just">
              <a:lnSpc>
                <a:spcPct val="150000"/>
              </a:lnSpc>
              <a:buFontTx/>
              <a:buNone/>
            </a:pP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Questo documento offre un quadro informativo iniziale per aziende che vogliano investire in un’attività produttiva e/o logistica (</a:t>
            </a:r>
            <a:r>
              <a:rPr lang="it-IT" altLang="it-IT" sz="1400" b="1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Reindustrializzazione</a:t>
            </a: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) nell’area  </a:t>
            </a:r>
            <a:r>
              <a:rPr lang="it-IT" altLang="it-IT" sz="1400" dirty="0" err="1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Bekaert</a:t>
            </a: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 di Figline Valdarno. Si offre qui di seguito una prima descrizione dell’immobile con una serie di parametri planimetrici e dati tecnici. Dettagli ulteriori saranno eventualmente forniti con la perizia tecnica. </a:t>
            </a:r>
          </a:p>
          <a:p>
            <a:pPr algn="just">
              <a:lnSpc>
                <a:spcPct val="150000"/>
              </a:lnSpc>
              <a:buFontTx/>
              <a:buNone/>
            </a:pPr>
            <a:endParaRPr lang="it-IT" altLang="it-IT" sz="1400" dirty="0">
              <a:solidFill>
                <a:srgbClr val="002060"/>
              </a:solidFill>
              <a:latin typeface="Verdana" panose="020B0604030504040204" pitchFamily="34" charset="0"/>
              <a:ea typeface="ヒラギノ角ゴ Pro W3" panose="020B0300000000000000" pitchFamily="34" charset="-128"/>
              <a:cs typeface="ヒラギノ角ゴ Pro W3" panose="020B0300000000000000" pitchFamily="34" charset="-128"/>
            </a:endParaRPr>
          </a:p>
          <a:p>
            <a:pPr algn="just">
              <a:lnSpc>
                <a:spcPct val="150000"/>
              </a:lnSpc>
              <a:buFontTx/>
              <a:buNone/>
            </a:pP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E’ previsto anche un </a:t>
            </a:r>
            <a:r>
              <a:rPr lang="it-IT" altLang="it-IT" sz="1400" b="1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pacchetto di incentivi </a:t>
            </a: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per sostenere le aziende interessate in termini economici, finanziari, autorizzativi e fiscali.</a:t>
            </a:r>
          </a:p>
          <a:p>
            <a:pPr algn="just">
              <a:lnSpc>
                <a:spcPct val="150000"/>
              </a:lnSpc>
              <a:buFontTx/>
              <a:buNone/>
            </a:pPr>
            <a:endParaRPr lang="it-IT" altLang="it-IT" sz="1400" dirty="0">
              <a:solidFill>
                <a:srgbClr val="002060"/>
              </a:solidFill>
              <a:latin typeface="Verdana" panose="020B0604030504040204" pitchFamily="34" charset="0"/>
              <a:ea typeface="ヒラギノ角ゴ Pro W3" panose="020B0300000000000000" pitchFamily="34" charset="-128"/>
              <a:cs typeface="ヒラギノ角ゴ Pro W3" panose="020B0300000000000000" pitchFamily="34" charset="-128"/>
            </a:endParaRPr>
          </a:p>
          <a:p>
            <a:pPr algn="just">
              <a:lnSpc>
                <a:spcPct val="150000"/>
              </a:lnSpc>
              <a:buFontTx/>
              <a:buNone/>
            </a:pPr>
            <a:r>
              <a:rPr lang="it-IT" altLang="it-IT" sz="1400" dirty="0" err="1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Bekaert</a:t>
            </a: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 Figline Valdarno (da qui in poi «BFV») ha dato mandato a </a:t>
            </a:r>
            <a:r>
              <a:rPr lang="it-IT" altLang="it-IT" sz="1400" b="1" dirty="0" err="1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Sernet</a:t>
            </a:r>
            <a:r>
              <a:rPr lang="it-IT" altLang="it-IT" sz="1400" b="1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 </a:t>
            </a:r>
            <a:r>
              <a:rPr lang="it-IT" altLang="it-IT" sz="1400" b="1" dirty="0" err="1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SpA</a:t>
            </a: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 quale </a:t>
            </a:r>
            <a:r>
              <a:rPr lang="it-IT" altLang="it-IT" sz="1400" b="1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Advisor </a:t>
            </a:r>
            <a:r>
              <a:rPr lang="it-IT" altLang="it-IT" sz="1400" dirty="0">
                <a:solidFill>
                  <a:srgbClr val="002060"/>
                </a:solidFill>
                <a:latin typeface="Verdana" panose="020B0604030504040204" pitchFamily="34" charset="0"/>
                <a:ea typeface="ヒラギノ角ゴ Pro W3" panose="020B0300000000000000" pitchFamily="34" charset="-128"/>
                <a:cs typeface="ヒラギノ角ゴ Pro W3" panose="020B0300000000000000" pitchFamily="34" charset="-128"/>
              </a:rPr>
              <a:t>nel processo di reindustrializzazione del sito e di ricollocamento attivo del personale.</a:t>
            </a:r>
          </a:p>
        </p:txBody>
      </p:sp>
      <p:sp>
        <p:nvSpPr>
          <p:cNvPr id="5" name="Titolo 1">
            <a:extLst>
              <a:ext uri="{FF2B5EF4-FFF2-40B4-BE49-F238E27FC236}">
                <a16:creationId xmlns:a16="http://schemas.microsoft.com/office/drawing/2014/main" id="{EB58DEB6-8C67-754B-825B-E59CD18EA0AE}"/>
              </a:ext>
            </a:extLst>
          </p:cNvPr>
          <p:cNvSpPr txBox="1">
            <a:spLocks/>
          </p:cNvSpPr>
          <p:nvPr/>
        </p:nvSpPr>
        <p:spPr>
          <a:xfrm>
            <a:off x="1655764" y="312738"/>
            <a:ext cx="6482396" cy="471033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MS PGothic" pitchFamily="34" charset="-128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  <a:ea typeface="MS PGothic" pitchFamily="34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itchFamily="68" charset="0"/>
              </a:defRPr>
            </a:lvl9pPr>
          </a:lstStyle>
          <a:p>
            <a:pPr algn="l">
              <a:defRPr/>
            </a:pPr>
            <a:r>
              <a:rPr lang="it-IT" altLang="it-IT" sz="2400" b="1" kern="0" dirty="0">
                <a:solidFill>
                  <a:srgbClr val="002060"/>
                </a:solidFill>
                <a:latin typeface="Verdana" pitchFamily="34" charset="0"/>
              </a:rPr>
              <a:t>1. Scopo del booklet</a:t>
            </a:r>
          </a:p>
        </p:txBody>
      </p:sp>
    </p:spTree>
    <p:extLst>
      <p:ext uri="{BB962C8B-B14F-4D97-AF65-F5344CB8AC3E}">
        <p14:creationId xmlns:p14="http://schemas.microsoft.com/office/powerpoint/2010/main" val="4098148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magine 2">
            <a:extLst>
              <a:ext uri="{FF2B5EF4-FFF2-40B4-BE49-F238E27FC236}">
                <a16:creationId xmlns:a16="http://schemas.microsoft.com/office/drawing/2014/main" id="{FC8744D3-04B2-5547-B8BD-858822AA7D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38" t="17497" r="22726" b="9309"/>
          <a:stretch>
            <a:fillRect/>
          </a:stretch>
        </p:blipFill>
        <p:spPr bwMode="auto">
          <a:xfrm rot="7619625">
            <a:off x="506412" y="949326"/>
            <a:ext cx="4365625" cy="471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ttangolo 9">
            <a:extLst>
              <a:ext uri="{FF2B5EF4-FFF2-40B4-BE49-F238E27FC236}">
                <a16:creationId xmlns:a16="http://schemas.microsoft.com/office/drawing/2014/main" id="{9675E421-65C9-234F-ACA4-77F3F7E7D8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1232" y="272466"/>
            <a:ext cx="5053142" cy="48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120000"/>
              </a:lnSpc>
              <a:buClr>
                <a:srgbClr val="5F5F5F"/>
              </a:buClr>
              <a:buFontTx/>
              <a:buNone/>
            </a:pPr>
            <a:r>
              <a:rPr lang="it-IT" altLang="it-IT" sz="2400" b="1" dirty="0">
                <a:solidFill>
                  <a:srgbClr val="063074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2. Panoramica dell’area</a:t>
            </a:r>
          </a:p>
        </p:txBody>
      </p:sp>
      <p:graphicFrame>
        <p:nvGraphicFramePr>
          <p:cNvPr id="49" name="Tabella 48">
            <a:extLst>
              <a:ext uri="{FF2B5EF4-FFF2-40B4-BE49-F238E27FC236}">
                <a16:creationId xmlns:a16="http://schemas.microsoft.com/office/drawing/2014/main" id="{BDA1D7DA-61F3-43D5-A270-4A3679E35C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4812874"/>
              </p:ext>
            </p:extLst>
          </p:nvPr>
        </p:nvGraphicFramePr>
        <p:xfrm>
          <a:off x="5440363" y="4406900"/>
          <a:ext cx="3478212" cy="1131889"/>
        </p:xfrm>
        <a:graphic>
          <a:graphicData uri="http://schemas.openxmlformats.org/drawingml/2006/table">
            <a:tbl>
              <a:tblPr/>
              <a:tblGrid>
                <a:gridCol w="23448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335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32360">
                <a:tc>
                  <a:txBody>
                    <a:bodyPr/>
                    <a:lstStyle/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0"/>
                          <a:cs typeface="MS PGothic" charset="0"/>
                        </a:rPr>
                        <a:t>Aree</a:t>
                      </a:r>
                    </a:p>
                  </a:txBody>
                  <a:tcPr marL="9526" marR="9526" marT="953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MS PGothic" charset="0"/>
                          <a:cs typeface="MS PGothic" charset="0"/>
                        </a:rPr>
                        <a:t>Superficie</a:t>
                      </a:r>
                    </a:p>
                  </a:txBody>
                  <a:tcPr marL="9526" marR="9526" marT="953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9843">
                <a:tc>
                  <a:txBody>
                    <a:bodyPr/>
                    <a:lstStyle/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ea typeface="MS PGothic" charset="0"/>
                          <a:cs typeface="MS PGothic" charset="0"/>
                        </a:rPr>
                        <a:t>Area più resistente al fuoco</a:t>
                      </a:r>
                    </a:p>
                  </a:txBody>
                  <a:tcPr marL="18001" marR="18001" marT="10813" marB="10813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ea typeface="MS PGothic" charset="0"/>
                          <a:cs typeface="MS PGothic" charset="0"/>
                        </a:rPr>
                        <a:t>40.897 m</a:t>
                      </a:r>
                      <a:r>
                        <a:rPr kumimoji="0" lang="it-IT" sz="1200" b="0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ea typeface="MS PGothic" charset="0"/>
                          <a:cs typeface="MS PGothic" charset="0"/>
                        </a:rPr>
                        <a:t>2</a:t>
                      </a:r>
                    </a:p>
                  </a:txBody>
                  <a:tcPr marL="9526" marR="9526" marT="953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9843">
                <a:tc>
                  <a:txBody>
                    <a:bodyPr/>
                    <a:lstStyle/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ea typeface="MS PGothic" charset="0"/>
                          <a:cs typeface="MS PGothic" charset="0"/>
                        </a:rPr>
                        <a:t>Area con tetto in metallo</a:t>
                      </a:r>
                    </a:p>
                  </a:txBody>
                  <a:tcPr marL="18001" marR="18001" marT="10813" marB="10813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ea typeface="MS PGothic" charset="0"/>
                          <a:cs typeface="MS PGothic" charset="0"/>
                        </a:rPr>
                        <a:t>15.811 m</a:t>
                      </a:r>
                      <a:r>
                        <a:rPr kumimoji="0" lang="it-IT" sz="1200" b="0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ea typeface="MS PGothic" charset="0"/>
                          <a:cs typeface="MS PGothic" charset="0"/>
                        </a:rPr>
                        <a:t>2</a:t>
                      </a:r>
                      <a:endParaRPr kumimoji="0" lang="it-IT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charset="0"/>
                        <a:ea typeface="MS PGothic" charset="0"/>
                        <a:cs typeface="MS PGothic" charset="0"/>
                      </a:endParaRPr>
                    </a:p>
                  </a:txBody>
                  <a:tcPr marL="9526" marR="9526" marT="953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9843">
                <a:tc>
                  <a:txBody>
                    <a:bodyPr/>
                    <a:lstStyle/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ea typeface="MS PGothic" charset="0"/>
                          <a:cs typeface="MS PGothic" charset="0"/>
                        </a:rPr>
                        <a:t>Superficie totale</a:t>
                      </a:r>
                    </a:p>
                  </a:txBody>
                  <a:tcPr marL="18001" marR="18001" marT="10813" marB="10813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ea typeface="MS PGothic" charset="0"/>
                          <a:cs typeface="MS PGothic" charset="0"/>
                        </a:rPr>
                        <a:t>56.708 m</a:t>
                      </a:r>
                      <a:r>
                        <a:rPr kumimoji="0" lang="it-IT" sz="12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ea typeface="MS PGothic" charset="0"/>
                          <a:cs typeface="MS PGothic" charset="0"/>
                        </a:rPr>
                        <a:t>2</a:t>
                      </a:r>
                      <a:endParaRPr kumimoji="0" lang="it-IT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charset="0"/>
                        <a:ea typeface="MS PGothic" charset="0"/>
                        <a:cs typeface="MS PGothic" charset="0"/>
                      </a:endParaRPr>
                    </a:p>
                  </a:txBody>
                  <a:tcPr marL="9526" marR="9526" marT="953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2309" name="CasellaDiTesto 25">
            <a:extLst>
              <a:ext uri="{FF2B5EF4-FFF2-40B4-BE49-F238E27FC236}">
                <a16:creationId xmlns:a16="http://schemas.microsoft.com/office/drawing/2014/main" id="{DBA11457-5082-9B43-B8EF-0969EB697E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3181350"/>
            <a:ext cx="8651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000">
                <a:latin typeface="Verdana" panose="020B0604030504040204" pitchFamily="34" charset="0"/>
              </a:rPr>
              <a:t>14.500 m</a:t>
            </a:r>
            <a:r>
              <a:rPr lang="it-IT" altLang="it-IT" sz="1000" baseline="3000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2310" name="CasellaDiTesto 26">
            <a:extLst>
              <a:ext uri="{FF2B5EF4-FFF2-40B4-BE49-F238E27FC236}">
                <a16:creationId xmlns:a16="http://schemas.microsoft.com/office/drawing/2014/main" id="{02091289-87CA-9B45-A679-BC18A13B63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7613" y="3140075"/>
            <a:ext cx="8636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000">
                <a:latin typeface="Verdana" panose="020B0604030504040204" pitchFamily="34" charset="0"/>
              </a:rPr>
              <a:t>14.500 m</a:t>
            </a:r>
            <a:r>
              <a:rPr lang="it-IT" altLang="it-IT" sz="1000" baseline="3000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2311" name="CasellaDiTesto 27">
            <a:extLst>
              <a:ext uri="{FF2B5EF4-FFF2-40B4-BE49-F238E27FC236}">
                <a16:creationId xmlns:a16="http://schemas.microsoft.com/office/drawing/2014/main" id="{70E82872-B5D7-0E40-8688-A1C50A866E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2338" y="3154363"/>
            <a:ext cx="8651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000">
                <a:latin typeface="Verdana" panose="020B0604030504040204" pitchFamily="34" charset="0"/>
              </a:rPr>
              <a:t>14.700 m</a:t>
            </a:r>
            <a:r>
              <a:rPr lang="it-IT" altLang="it-IT" sz="1000" baseline="3000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2312" name="CasellaDiTesto 28">
            <a:extLst>
              <a:ext uri="{FF2B5EF4-FFF2-40B4-BE49-F238E27FC236}">
                <a16:creationId xmlns:a16="http://schemas.microsoft.com/office/drawing/2014/main" id="{0921FBAA-BA4A-AF45-8D3E-17A17DB031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6700" y="1722438"/>
            <a:ext cx="78263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000">
                <a:latin typeface="Verdana" panose="020B0604030504040204" pitchFamily="34" charset="0"/>
              </a:rPr>
              <a:t>3.360 m</a:t>
            </a:r>
            <a:r>
              <a:rPr lang="it-IT" altLang="it-IT" sz="1000" baseline="3000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2313" name="CasellaDiTesto 29">
            <a:extLst>
              <a:ext uri="{FF2B5EF4-FFF2-40B4-BE49-F238E27FC236}">
                <a16:creationId xmlns:a16="http://schemas.microsoft.com/office/drawing/2014/main" id="{8D6D298B-7463-5C4F-922A-2B55EDE8EF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3513" y="4298950"/>
            <a:ext cx="78263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000" dirty="0">
                <a:latin typeface="Verdana" panose="020B0604030504040204" pitchFamily="34" charset="0"/>
              </a:rPr>
              <a:t>1.800 m</a:t>
            </a:r>
            <a:r>
              <a:rPr lang="it-IT" altLang="it-IT" sz="1000" baseline="30000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2314" name="Segnaposto numero diapositiva 1">
            <a:extLst>
              <a:ext uri="{FF2B5EF4-FFF2-40B4-BE49-F238E27FC236}">
                <a16:creationId xmlns:a16="http://schemas.microsoft.com/office/drawing/2014/main" id="{FBD7F28A-D894-AC4E-8677-00FB373E019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284785" y="6476477"/>
            <a:ext cx="1750164" cy="39026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12B8ADB-2764-1C4D-A57E-370B5CEE1920}" type="slidenum">
              <a:rPr lang="it-IT" altLang="it-IT" sz="100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it-IT" altLang="it-IT" sz="1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Figura a mano libera 16">
            <a:extLst>
              <a:ext uri="{FF2B5EF4-FFF2-40B4-BE49-F238E27FC236}">
                <a16:creationId xmlns:a16="http://schemas.microsoft.com/office/drawing/2014/main" id="{411018EE-2368-B44B-81A8-60DEB49B40B8}"/>
              </a:ext>
            </a:extLst>
          </p:cNvPr>
          <p:cNvSpPr>
            <a:spLocks/>
          </p:cNvSpPr>
          <p:nvPr/>
        </p:nvSpPr>
        <p:spPr bwMode="auto">
          <a:xfrm>
            <a:off x="857953" y="1124835"/>
            <a:ext cx="3752850" cy="3562350"/>
          </a:xfrm>
          <a:custGeom>
            <a:avLst/>
            <a:gdLst>
              <a:gd name="T0" fmla="*/ 1947681 w 3752603"/>
              <a:gd name="T1" fmla="*/ 59373 h 3562598"/>
              <a:gd name="T2" fmla="*/ 1460761 w 3752603"/>
              <a:gd name="T3" fmla="*/ 273114 h 3562598"/>
              <a:gd name="T4" fmla="*/ 1567646 w 3752603"/>
              <a:gd name="T5" fmla="*/ 771842 h 3562598"/>
              <a:gd name="T6" fmla="*/ 0 w 3752603"/>
              <a:gd name="T7" fmla="*/ 748094 h 3562598"/>
              <a:gd name="T8" fmla="*/ 344407 w 3752603"/>
              <a:gd name="T9" fmla="*/ 2006790 h 3562598"/>
              <a:gd name="T10" fmla="*/ 47504 w 3752603"/>
              <a:gd name="T11" fmla="*/ 3562350 h 3562598"/>
              <a:gd name="T12" fmla="*/ 3752850 w 3752603"/>
              <a:gd name="T13" fmla="*/ 3526726 h 3562598"/>
              <a:gd name="T14" fmla="*/ 3729097 w 3752603"/>
              <a:gd name="T15" fmla="*/ 795592 h 3562598"/>
              <a:gd name="T16" fmla="*/ 2755256 w 3752603"/>
              <a:gd name="T17" fmla="*/ 783717 h 3562598"/>
              <a:gd name="T18" fmla="*/ 2541487 w 3752603"/>
              <a:gd name="T19" fmla="*/ 0 h 3562598"/>
              <a:gd name="T20" fmla="*/ 2102071 w 3752603"/>
              <a:gd name="T21" fmla="*/ 249365 h 3562598"/>
              <a:gd name="T22" fmla="*/ 1947681 w 3752603"/>
              <a:gd name="T23" fmla="*/ 59373 h 356259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752603" h="3562598">
                <a:moveTo>
                  <a:pt x="1947553" y="59377"/>
                </a:moveTo>
                <a:lnTo>
                  <a:pt x="1460665" y="273133"/>
                </a:lnTo>
                <a:lnTo>
                  <a:pt x="1567543" y="771896"/>
                </a:lnTo>
                <a:lnTo>
                  <a:pt x="0" y="748146"/>
                </a:lnTo>
                <a:lnTo>
                  <a:pt x="344384" y="2006930"/>
                </a:lnTo>
                <a:lnTo>
                  <a:pt x="47501" y="3562598"/>
                </a:lnTo>
                <a:lnTo>
                  <a:pt x="3752603" y="3526972"/>
                </a:lnTo>
                <a:lnTo>
                  <a:pt x="3728852" y="795647"/>
                </a:lnTo>
                <a:lnTo>
                  <a:pt x="2755075" y="783772"/>
                </a:lnTo>
                <a:lnTo>
                  <a:pt x="2541320" y="0"/>
                </a:lnTo>
                <a:lnTo>
                  <a:pt x="2101933" y="249382"/>
                </a:lnTo>
                <a:lnTo>
                  <a:pt x="1947553" y="59377"/>
                </a:lnTo>
                <a:close/>
              </a:path>
            </a:pathLst>
          </a:custGeom>
          <a:noFill/>
          <a:ln w="5080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F1EC313A-1464-4E44-A4F3-41C0EE8BE8AE}"/>
              </a:ext>
            </a:extLst>
          </p:cNvPr>
          <p:cNvSpPr txBox="1"/>
          <p:nvPr/>
        </p:nvSpPr>
        <p:spPr>
          <a:xfrm>
            <a:off x="5418247" y="3809031"/>
            <a:ext cx="3500327" cy="276999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 err="1">
                <a:solidFill>
                  <a:srgbClr val="0070C0"/>
                </a:solidFill>
              </a:rPr>
              <a:t>Superficie</a:t>
            </a:r>
            <a:r>
              <a:rPr lang="en-GB" sz="1200" dirty="0">
                <a:solidFill>
                  <a:srgbClr val="0070C0"/>
                </a:solidFill>
              </a:rPr>
              <a:t> </a:t>
            </a:r>
            <a:r>
              <a:rPr lang="en-GB" sz="1200" dirty="0" err="1">
                <a:solidFill>
                  <a:srgbClr val="0070C0"/>
                </a:solidFill>
              </a:rPr>
              <a:t>terreno</a:t>
            </a:r>
            <a:r>
              <a:rPr lang="en-GB" sz="1200" dirty="0">
                <a:solidFill>
                  <a:srgbClr val="0070C0"/>
                </a:solidFill>
              </a:rPr>
              <a:t> = 118.568 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Verdana" charset="0"/>
                <a:ea typeface="MS PGothic" charset="0"/>
                <a:cs typeface="MS PGothic" charset="0"/>
              </a:rPr>
              <a:t>m</a:t>
            </a:r>
            <a:r>
              <a:rPr lang="it-IT" sz="1200" baseline="30000" dirty="0">
                <a:solidFill>
                  <a:schemeClr val="accent1">
                    <a:lumMod val="50000"/>
                  </a:schemeClr>
                </a:solidFill>
                <a:latin typeface="Verdana" charset="0"/>
                <a:ea typeface="MS PGothic" charset="0"/>
                <a:cs typeface="MS PGothic" charset="0"/>
              </a:rPr>
              <a:t>2</a:t>
            </a:r>
            <a:endParaRPr lang="en-GB" sz="1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Rettangolo 3">
            <a:extLst>
              <a:ext uri="{FF2B5EF4-FFF2-40B4-BE49-F238E27FC236}">
                <a16:creationId xmlns:a16="http://schemas.microsoft.com/office/drawing/2014/main" id="{5EDAD297-031F-654A-93B5-290F9F0783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2525" y="2640013"/>
            <a:ext cx="927100" cy="1246187"/>
          </a:xfrm>
          <a:prstGeom prst="rect">
            <a:avLst/>
          </a:prstGeom>
          <a:solidFill>
            <a:srgbClr val="FF0000">
              <a:alpha val="43137"/>
            </a:srgb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17" name="Rettangolo 18">
            <a:extLst>
              <a:ext uri="{FF2B5EF4-FFF2-40B4-BE49-F238E27FC236}">
                <a16:creationId xmlns:a16="http://schemas.microsoft.com/office/drawing/2014/main" id="{667735BB-1AD7-FE4C-A198-CC5B9CD4CF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5575" y="4363871"/>
            <a:ext cx="782638" cy="168275"/>
          </a:xfrm>
          <a:prstGeom prst="rect">
            <a:avLst/>
          </a:prstGeom>
          <a:solidFill>
            <a:srgbClr val="FF0000">
              <a:alpha val="43137"/>
            </a:srgb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30D94F44-35FE-9749-9E0A-95B90110E169}"/>
              </a:ext>
            </a:extLst>
          </p:cNvPr>
          <p:cNvSpPr txBox="1"/>
          <p:nvPr/>
        </p:nvSpPr>
        <p:spPr>
          <a:xfrm>
            <a:off x="5432536" y="4941138"/>
            <a:ext cx="2340000" cy="288000"/>
          </a:xfrm>
          <a:prstGeom prst="rect">
            <a:avLst/>
          </a:prstGeom>
          <a:solidFill>
            <a:srgbClr val="FF0000">
              <a:alpha val="50000"/>
            </a:srgbClr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B547EE36-34D1-9E4C-A938-60C3878B29D9}"/>
              </a:ext>
            </a:extLst>
          </p:cNvPr>
          <p:cNvSpPr txBox="1"/>
          <p:nvPr/>
        </p:nvSpPr>
        <p:spPr>
          <a:xfrm>
            <a:off x="5460224" y="4640262"/>
            <a:ext cx="2318703" cy="288000"/>
          </a:xfrm>
          <a:prstGeom prst="rect">
            <a:avLst/>
          </a:prstGeom>
          <a:solidFill>
            <a:srgbClr val="FF0000">
              <a:alpha val="5000"/>
            </a:srgbClr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0" name="Rectangle 31">
            <a:extLst>
              <a:ext uri="{FF2B5EF4-FFF2-40B4-BE49-F238E27FC236}">
                <a16:creationId xmlns:a16="http://schemas.microsoft.com/office/drawing/2014/main" id="{2A00F854-CB03-DB47-AEEF-94C2001190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60224" y="5758621"/>
            <a:ext cx="3458350" cy="73866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it-IT" altLang="it-IT" sz="1200" i="1" dirty="0">
                <a:solidFill>
                  <a:srgbClr val="002060"/>
                </a:solidFill>
                <a:latin typeface="Verdana" panose="020B0604030504040204" pitchFamily="34" charset="0"/>
              </a:rPr>
              <a:t>Note: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it-IT" altLang="it-IT" sz="1200" i="1" dirty="0">
                <a:solidFill>
                  <a:srgbClr val="002060"/>
                </a:solidFill>
                <a:latin typeface="Verdana" panose="020B0604030504040204" pitchFamily="34" charset="0"/>
              </a:rPr>
              <a:t>-Anno di costruzione 1967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it-IT" altLang="it-IT" sz="1200" i="1" dirty="0">
                <a:solidFill>
                  <a:srgbClr val="002060"/>
                </a:solidFill>
                <a:latin typeface="Verdana" panose="020B0604030504040204" pitchFamily="34" charset="0"/>
              </a:rPr>
              <a:t>-Vedere il documento  SHEET_01.PDF per avere dettagli planimetrici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ttangolo 9">
            <a:extLst>
              <a:ext uri="{FF2B5EF4-FFF2-40B4-BE49-F238E27FC236}">
                <a16:creationId xmlns:a16="http://schemas.microsoft.com/office/drawing/2014/main" id="{9675E421-65C9-234F-ACA4-77F3F7E7D8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20758" y="136526"/>
            <a:ext cx="6176758" cy="48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120000"/>
              </a:lnSpc>
              <a:buClr>
                <a:srgbClr val="5F5F5F"/>
              </a:buClr>
              <a:buFontTx/>
              <a:buNone/>
            </a:pPr>
            <a:r>
              <a:rPr lang="it-IT" altLang="it-IT" sz="2400" b="1" dirty="0">
                <a:solidFill>
                  <a:srgbClr val="063074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3. Descrizione dei fabbricati</a:t>
            </a:r>
          </a:p>
        </p:txBody>
      </p:sp>
      <p:sp>
        <p:nvSpPr>
          <p:cNvPr id="12314" name="Segnaposto numero diapositiva 1">
            <a:extLst>
              <a:ext uri="{FF2B5EF4-FFF2-40B4-BE49-F238E27FC236}">
                <a16:creationId xmlns:a16="http://schemas.microsoft.com/office/drawing/2014/main" id="{FBD7F28A-D894-AC4E-8677-00FB373E019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089375" y="6400800"/>
            <a:ext cx="19050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12B8ADB-2764-1C4D-A57E-370B5CEE1920}" type="slidenum">
              <a:rPr lang="it-IT" altLang="it-IT" sz="100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it-IT" altLang="it-IT" sz="100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2315" name="Immagine 1">
            <a:extLst>
              <a:ext uri="{FF2B5EF4-FFF2-40B4-BE49-F238E27FC236}">
                <a16:creationId xmlns:a16="http://schemas.microsoft.com/office/drawing/2014/main" id="{3C5835B1-160D-314C-8B0F-ACEC8E419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7179" y="853609"/>
            <a:ext cx="4965334" cy="5396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01838917-6277-4F4B-BDE6-9C78274C6333}"/>
              </a:ext>
            </a:extLst>
          </p:cNvPr>
          <p:cNvSpPr txBox="1"/>
          <p:nvPr/>
        </p:nvSpPr>
        <p:spPr>
          <a:xfrm>
            <a:off x="341972" y="1540041"/>
            <a:ext cx="315520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Nella tabella qui a fianco sono riportati, per ogni unità di fabbricato:</a:t>
            </a:r>
          </a:p>
          <a:p>
            <a:r>
              <a:rPr lang="it-IT" sz="160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-codice di riferimento</a:t>
            </a:r>
          </a:p>
          <a:p>
            <a:r>
              <a:rPr lang="it-IT" sz="160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-nome</a:t>
            </a:r>
          </a:p>
          <a:p>
            <a:r>
              <a:rPr lang="it-IT" sz="160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-dimensioni planari</a:t>
            </a:r>
          </a:p>
          <a:p>
            <a:r>
              <a:rPr lang="it-IT" sz="160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-altezza</a:t>
            </a:r>
          </a:p>
          <a:p>
            <a:r>
              <a:rPr lang="it-IT" sz="160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-area</a:t>
            </a:r>
          </a:p>
          <a:p>
            <a:r>
              <a:rPr lang="it-IT" sz="160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-volume</a:t>
            </a:r>
          </a:p>
        </p:txBody>
      </p:sp>
    </p:spTree>
    <p:extLst>
      <p:ext uri="{BB962C8B-B14F-4D97-AF65-F5344CB8AC3E}">
        <p14:creationId xmlns:p14="http://schemas.microsoft.com/office/powerpoint/2010/main" val="22619187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ttangolo 9">
            <a:extLst>
              <a:ext uri="{FF2B5EF4-FFF2-40B4-BE49-F238E27FC236}">
                <a16:creationId xmlns:a16="http://schemas.microsoft.com/office/drawing/2014/main" id="{BED73C82-A6E2-1B4E-9267-6763F5C8FE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85020" y="242053"/>
            <a:ext cx="6956425" cy="48853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120000"/>
              </a:lnSpc>
              <a:buClr>
                <a:srgbClr val="5F5F5F"/>
              </a:buClr>
              <a:buFontTx/>
              <a:buNone/>
            </a:pPr>
            <a:r>
              <a:rPr lang="it-IT" altLang="it-IT" sz="2400" b="1" dirty="0">
                <a:solidFill>
                  <a:srgbClr val="063074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4. Unità da 3 a 6</a:t>
            </a:r>
          </a:p>
        </p:txBody>
      </p:sp>
      <p:pic>
        <p:nvPicPr>
          <p:cNvPr id="14339" name="Immagine 1">
            <a:extLst>
              <a:ext uri="{FF2B5EF4-FFF2-40B4-BE49-F238E27FC236}">
                <a16:creationId xmlns:a16="http://schemas.microsoft.com/office/drawing/2014/main" id="{7357C6A8-AA27-8645-A840-5A55C98B74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" y="838200"/>
            <a:ext cx="4770438" cy="442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Rettangolo 5">
            <a:extLst>
              <a:ext uri="{FF2B5EF4-FFF2-40B4-BE49-F238E27FC236}">
                <a16:creationId xmlns:a16="http://schemas.microsoft.com/office/drawing/2014/main" id="{72D60882-C321-FE49-AD12-18BF13F598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550" y="3194050"/>
            <a:ext cx="619125" cy="37941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pic>
        <p:nvPicPr>
          <p:cNvPr id="14342" name="Immagine 6">
            <a:extLst>
              <a:ext uri="{FF2B5EF4-FFF2-40B4-BE49-F238E27FC236}">
                <a16:creationId xmlns:a16="http://schemas.microsoft.com/office/drawing/2014/main" id="{9A71C7D0-9DAA-C341-8A46-9205328B9F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6863" y="2527300"/>
            <a:ext cx="3462337" cy="218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3" name="CasellaDiTesto 9">
            <a:extLst>
              <a:ext uri="{FF2B5EF4-FFF2-40B4-BE49-F238E27FC236}">
                <a16:creationId xmlns:a16="http://schemas.microsoft.com/office/drawing/2014/main" id="{F0C0595E-A49D-D649-9969-358EAEB718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9524" y="3287129"/>
            <a:ext cx="122661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400" b="1" dirty="0">
                <a:latin typeface="Verdana" panose="020B0604030504040204" pitchFamily="34" charset="0"/>
              </a:rPr>
              <a:t>14.500 m</a:t>
            </a:r>
            <a:r>
              <a:rPr lang="it-IT" altLang="it-IT" sz="1400" b="1" baseline="30000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4344" name="Segnaposto numero diapositiva 1">
            <a:extLst>
              <a:ext uri="{FF2B5EF4-FFF2-40B4-BE49-F238E27FC236}">
                <a16:creationId xmlns:a16="http://schemas.microsoft.com/office/drawing/2014/main" id="{1BCAD2A0-5C5C-804B-B6F6-0DCD34E5B74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073900" y="6408662"/>
            <a:ext cx="19050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F26F794-90E8-5644-A094-D5466915ED13}" type="slidenum">
              <a:rPr lang="it-IT" altLang="it-IT" sz="100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it-IT" altLang="it-IT" sz="1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4345" name="CasellaDiTesto 11">
            <a:extLst>
              <a:ext uri="{FF2B5EF4-FFF2-40B4-BE49-F238E27FC236}">
                <a16:creationId xmlns:a16="http://schemas.microsoft.com/office/drawing/2014/main" id="{B66027D1-8D7F-4E4F-A29C-C0061CDBA3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1053" y="3741655"/>
            <a:ext cx="119295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it-IT" altLang="it-IT" sz="1400" b="1" dirty="0">
                <a:latin typeface="Verdana" panose="020B0604030504040204" pitchFamily="34" charset="0"/>
              </a:rPr>
              <a:t>Maglia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it-IT" altLang="it-IT" sz="1400" b="1" dirty="0">
                <a:latin typeface="Verdana" panose="020B0604030504040204" pitchFamily="34" charset="0"/>
              </a:rPr>
              <a:t>15m x 8m</a:t>
            </a:r>
            <a:endParaRPr lang="it-IT" altLang="it-IT" sz="1400" b="1" baseline="30000" dirty="0">
              <a:latin typeface="Verdana" panose="020B0604030504040204" pitchFamily="34" charset="0"/>
            </a:endParaRPr>
          </a:p>
        </p:txBody>
      </p:sp>
      <p:graphicFrame>
        <p:nvGraphicFramePr>
          <p:cNvPr id="3" name="Tabella 2">
            <a:extLst>
              <a:ext uri="{FF2B5EF4-FFF2-40B4-BE49-F238E27FC236}">
                <a16:creationId xmlns:a16="http://schemas.microsoft.com/office/drawing/2014/main" id="{F59F7056-E7FE-554F-983C-B4844D5E76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718414"/>
              </p:ext>
            </p:extLst>
          </p:nvPr>
        </p:nvGraphicFramePr>
        <p:xfrm>
          <a:off x="5527675" y="5373687"/>
          <a:ext cx="3311525" cy="1016000"/>
        </p:xfrm>
        <a:graphic>
          <a:graphicData uri="http://schemas.openxmlformats.org/drawingml/2006/table">
            <a:tbl>
              <a:tblPr/>
              <a:tblGrid>
                <a:gridCol w="539750">
                  <a:extLst>
                    <a:ext uri="{9D8B030D-6E8A-4147-A177-3AD203B41FA5}">
                      <a16:colId xmlns:a16="http://schemas.microsoft.com/office/drawing/2014/main" val="3033012630"/>
                    </a:ext>
                  </a:extLst>
                </a:gridCol>
                <a:gridCol w="2771775">
                  <a:extLst>
                    <a:ext uri="{9D8B030D-6E8A-4147-A177-3AD203B41FA5}">
                      <a16:colId xmlns:a16="http://schemas.microsoft.com/office/drawing/2014/main" val="2083481400"/>
                    </a:ext>
                  </a:extLst>
                </a:gridCol>
              </a:tblGrid>
              <a:tr h="2540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reparto ottonatura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6079803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servizi ausiliari reparto ottonatura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296806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reparto trafila sottile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5823619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cabina di trasformazione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936202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ttangolo 9">
            <a:extLst>
              <a:ext uri="{FF2B5EF4-FFF2-40B4-BE49-F238E27FC236}">
                <a16:creationId xmlns:a16="http://schemas.microsoft.com/office/drawing/2014/main" id="{2F760704-C310-4946-8D46-891115DDCC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2724" y="209551"/>
            <a:ext cx="6956425" cy="48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120000"/>
              </a:lnSpc>
              <a:buClr>
                <a:srgbClr val="5F5F5F"/>
              </a:buClr>
              <a:buFontTx/>
              <a:buNone/>
            </a:pPr>
            <a:r>
              <a:rPr lang="it-IT" altLang="it-IT" sz="2400" b="1" dirty="0">
                <a:solidFill>
                  <a:srgbClr val="063074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4. Unità da 3 a 6: altezze</a:t>
            </a:r>
          </a:p>
        </p:txBody>
      </p:sp>
      <p:pic>
        <p:nvPicPr>
          <p:cNvPr id="16388" name="Immagine 2">
            <a:extLst>
              <a:ext uri="{FF2B5EF4-FFF2-40B4-BE49-F238E27FC236}">
                <a16:creationId xmlns:a16="http://schemas.microsoft.com/office/drawing/2014/main" id="{5AF22CCD-2E9B-2C48-800B-14131484B0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871538"/>
            <a:ext cx="7239000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Immagine 3">
            <a:extLst>
              <a:ext uri="{FF2B5EF4-FFF2-40B4-BE49-F238E27FC236}">
                <a16:creationId xmlns:a16="http://schemas.microsoft.com/office/drawing/2014/main" id="{93EA60C3-E457-A240-8E7C-D32C062F8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3117850"/>
            <a:ext cx="74930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CasellaDiTesto 8">
            <a:extLst>
              <a:ext uri="{FF2B5EF4-FFF2-40B4-BE49-F238E27FC236}">
                <a16:creationId xmlns:a16="http://schemas.microsoft.com/office/drawing/2014/main" id="{9C692675-D17C-3541-9575-B98C049831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0663" y="1993900"/>
            <a:ext cx="7889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2400">
                <a:latin typeface="Verdana" panose="020B0604030504040204" pitchFamily="34" charset="0"/>
              </a:rPr>
              <a:t>5 m</a:t>
            </a:r>
          </a:p>
        </p:txBody>
      </p:sp>
      <p:sp>
        <p:nvSpPr>
          <p:cNvPr id="16391" name="CasellaDiTesto 10">
            <a:extLst>
              <a:ext uri="{FF2B5EF4-FFF2-40B4-BE49-F238E27FC236}">
                <a16:creationId xmlns:a16="http://schemas.microsoft.com/office/drawing/2014/main" id="{D46241EB-AE00-CD43-A0CA-1B5097BDA1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9600" y="4308475"/>
            <a:ext cx="10953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2400">
                <a:latin typeface="Verdana" panose="020B0604030504040204" pitchFamily="34" charset="0"/>
              </a:rPr>
              <a:t>6,4 m</a:t>
            </a:r>
          </a:p>
        </p:txBody>
      </p:sp>
      <p:sp>
        <p:nvSpPr>
          <p:cNvPr id="16392" name="Segnaposto numero diapositiva 1">
            <a:extLst>
              <a:ext uri="{FF2B5EF4-FFF2-40B4-BE49-F238E27FC236}">
                <a16:creationId xmlns:a16="http://schemas.microsoft.com/office/drawing/2014/main" id="{0D6FB785-FA2F-644A-80A9-A1F12F5F1A1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074438" y="6493973"/>
            <a:ext cx="19050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883A8BC-68BF-6C44-B24F-661247ECB616}" type="slidenum">
              <a:rPr lang="it-IT" altLang="it-IT" sz="100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it-IT" altLang="it-IT" sz="1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10" name="Tabella 9">
            <a:extLst>
              <a:ext uri="{FF2B5EF4-FFF2-40B4-BE49-F238E27FC236}">
                <a16:creationId xmlns:a16="http://schemas.microsoft.com/office/drawing/2014/main" id="{98DF05E1-EBC9-E243-9EBB-6E4C244F2E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4107702"/>
              </p:ext>
            </p:extLst>
          </p:nvPr>
        </p:nvGraphicFramePr>
        <p:xfrm>
          <a:off x="5527675" y="5445127"/>
          <a:ext cx="3311525" cy="1016000"/>
        </p:xfrm>
        <a:graphic>
          <a:graphicData uri="http://schemas.openxmlformats.org/drawingml/2006/table">
            <a:tbl>
              <a:tblPr/>
              <a:tblGrid>
                <a:gridCol w="539750">
                  <a:extLst>
                    <a:ext uri="{9D8B030D-6E8A-4147-A177-3AD203B41FA5}">
                      <a16:colId xmlns:a16="http://schemas.microsoft.com/office/drawing/2014/main" val="3033012630"/>
                    </a:ext>
                  </a:extLst>
                </a:gridCol>
                <a:gridCol w="2771775">
                  <a:extLst>
                    <a:ext uri="{9D8B030D-6E8A-4147-A177-3AD203B41FA5}">
                      <a16:colId xmlns:a16="http://schemas.microsoft.com/office/drawing/2014/main" val="2083481400"/>
                    </a:ext>
                  </a:extLst>
                </a:gridCol>
              </a:tblGrid>
              <a:tr h="2540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reparto ottonatura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6079803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servizi ausiliari reparto ottonatura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5296806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reparto trafila sottile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5823619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cabina di trasformazione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936202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ttangolo 9">
            <a:extLst>
              <a:ext uri="{FF2B5EF4-FFF2-40B4-BE49-F238E27FC236}">
                <a16:creationId xmlns:a16="http://schemas.microsoft.com/office/drawing/2014/main" id="{40D8F99D-FD47-C448-882C-C579B3A748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20850" y="257703"/>
            <a:ext cx="6956425" cy="48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120000"/>
              </a:lnSpc>
              <a:buClr>
                <a:srgbClr val="5F5F5F"/>
              </a:buClr>
              <a:buFontTx/>
              <a:buNone/>
            </a:pPr>
            <a:r>
              <a:rPr lang="it-IT" altLang="it-IT" sz="2400" b="1" dirty="0">
                <a:solidFill>
                  <a:srgbClr val="063074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4. Unità 6, 7, 8, 27, 32, 33</a:t>
            </a:r>
          </a:p>
        </p:txBody>
      </p:sp>
      <p:sp>
        <p:nvSpPr>
          <p:cNvPr id="18435" name="Rettangolo 5">
            <a:extLst>
              <a:ext uri="{FF2B5EF4-FFF2-40B4-BE49-F238E27FC236}">
                <a16:creationId xmlns:a16="http://schemas.microsoft.com/office/drawing/2014/main" id="{BC55368A-F296-7342-B7BD-AC66AA3FDC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550" y="3194050"/>
            <a:ext cx="619125" cy="37941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pic>
        <p:nvPicPr>
          <p:cNvPr id="18436" name="Immagine 2">
            <a:extLst>
              <a:ext uri="{FF2B5EF4-FFF2-40B4-BE49-F238E27FC236}">
                <a16:creationId xmlns:a16="http://schemas.microsoft.com/office/drawing/2014/main" id="{B9619625-28FD-FC42-B701-1C9E01B16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0" y="1030288"/>
            <a:ext cx="4437063" cy="406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Immagine 3">
            <a:extLst>
              <a:ext uri="{FF2B5EF4-FFF2-40B4-BE49-F238E27FC236}">
                <a16:creationId xmlns:a16="http://schemas.microsoft.com/office/drawing/2014/main" id="{C1CE819D-58DA-824B-B221-4D4A6FA52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0" y="5159375"/>
            <a:ext cx="123666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Immagine 7">
            <a:extLst>
              <a:ext uri="{FF2B5EF4-FFF2-40B4-BE49-F238E27FC236}">
                <a16:creationId xmlns:a16="http://schemas.microsoft.com/office/drawing/2014/main" id="{E565C3D1-B34A-B745-A2C6-8767B970DA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863" y="4243950"/>
            <a:ext cx="346233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Immagine 9">
            <a:extLst>
              <a:ext uri="{FF2B5EF4-FFF2-40B4-BE49-F238E27FC236}">
                <a16:creationId xmlns:a16="http://schemas.microsoft.com/office/drawing/2014/main" id="{4F795AC9-6405-2D41-8842-3057C435A4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863" y="5247250"/>
            <a:ext cx="3462337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Immagine 11">
            <a:extLst>
              <a:ext uri="{FF2B5EF4-FFF2-40B4-BE49-F238E27FC236}">
                <a16:creationId xmlns:a16="http://schemas.microsoft.com/office/drawing/2014/main" id="{714A95B4-A8DF-5E4A-9F75-A4FF406B40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863" y="5604438"/>
            <a:ext cx="3462337" cy="66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Immagine 12">
            <a:extLst>
              <a:ext uri="{FF2B5EF4-FFF2-40B4-BE49-F238E27FC236}">
                <a16:creationId xmlns:a16="http://schemas.microsoft.com/office/drawing/2014/main" id="{7C5164FF-C2EA-4141-BC12-E3A565AE52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863" y="2319338"/>
            <a:ext cx="3970337" cy="180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2" name="CasellaDiTesto 14">
            <a:extLst>
              <a:ext uri="{FF2B5EF4-FFF2-40B4-BE49-F238E27FC236}">
                <a16:creationId xmlns:a16="http://schemas.microsoft.com/office/drawing/2014/main" id="{5E56CF57-B5DA-7A42-8F3E-1B4E1182F7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8279" y="3242929"/>
            <a:ext cx="122661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400" b="1" dirty="0">
                <a:latin typeface="Verdana" panose="020B0604030504040204" pitchFamily="34" charset="0"/>
              </a:rPr>
              <a:t>14.500 m</a:t>
            </a:r>
            <a:r>
              <a:rPr lang="it-IT" altLang="it-IT" sz="1400" b="1" baseline="30000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8443" name="Segnaposto numero diapositiva 1">
            <a:extLst>
              <a:ext uri="{FF2B5EF4-FFF2-40B4-BE49-F238E27FC236}">
                <a16:creationId xmlns:a16="http://schemas.microsoft.com/office/drawing/2014/main" id="{34DD607D-5EB6-BC45-A980-7AB04108B25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061200" y="6419325"/>
            <a:ext cx="19050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03F94DF-EBEE-B94E-B10E-2EE197A089DF}" type="slidenum">
              <a:rPr lang="it-IT" altLang="it-IT" sz="100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it-IT" altLang="it-IT" sz="1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8444" name="CasellaDiTesto 16">
            <a:extLst>
              <a:ext uri="{FF2B5EF4-FFF2-40B4-BE49-F238E27FC236}">
                <a16:creationId xmlns:a16="http://schemas.microsoft.com/office/drawing/2014/main" id="{BE41222E-F47F-6947-A806-9A2A2A67FE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2093" y="3656441"/>
            <a:ext cx="1321196" cy="666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it-IT" altLang="it-IT" sz="1400" b="1" dirty="0">
                <a:latin typeface="Verdana" panose="020B0604030504040204" pitchFamily="34" charset="0"/>
              </a:rPr>
              <a:t>Maglia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it-IT" altLang="it-IT" sz="1400" b="1" dirty="0">
                <a:latin typeface="Verdana" panose="020B0604030504040204" pitchFamily="34" charset="0"/>
              </a:rPr>
              <a:t>15m x 15m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it-IT" altLang="it-IT" sz="1400" b="1" baseline="30000" dirty="0">
              <a:latin typeface="Verdana" panose="020B0604030504040204" pitchFamily="34" charset="0"/>
            </a:endParaRP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5956E66C-452C-5E44-9D3D-54CBE3C5E6AA}"/>
              </a:ext>
            </a:extLst>
          </p:cNvPr>
          <p:cNvSpPr txBox="1"/>
          <p:nvPr/>
        </p:nvSpPr>
        <p:spPr>
          <a:xfrm>
            <a:off x="5543031" y="4257250"/>
            <a:ext cx="3384000" cy="1980000"/>
          </a:xfrm>
          <a:prstGeom prst="rect">
            <a:avLst/>
          </a:prstGeom>
          <a:solidFill>
            <a:srgbClr val="FF0000">
              <a:alpha val="50000"/>
            </a:srgbClr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ttangolo 9">
            <a:extLst>
              <a:ext uri="{FF2B5EF4-FFF2-40B4-BE49-F238E27FC236}">
                <a16:creationId xmlns:a16="http://schemas.microsoft.com/office/drawing/2014/main" id="{D400B23F-094B-8B44-AA7F-EEFFDDA7D9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9116" y="224047"/>
            <a:ext cx="6676355" cy="48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120000"/>
              </a:lnSpc>
              <a:buClr>
                <a:srgbClr val="5F5F5F"/>
              </a:buClr>
              <a:buFontTx/>
              <a:buNone/>
            </a:pPr>
            <a:r>
              <a:rPr lang="it-IT" altLang="it-IT" sz="2400" b="1" dirty="0">
                <a:solidFill>
                  <a:srgbClr val="063074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4. Unità 6, 7, 8, 27, 32, 33: altezze</a:t>
            </a:r>
          </a:p>
        </p:txBody>
      </p:sp>
      <p:pic>
        <p:nvPicPr>
          <p:cNvPr id="20483" name="Immagine 11">
            <a:extLst>
              <a:ext uri="{FF2B5EF4-FFF2-40B4-BE49-F238E27FC236}">
                <a16:creationId xmlns:a16="http://schemas.microsoft.com/office/drawing/2014/main" id="{9EF0B1A7-2839-9149-AC36-6CD5540F60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2731" y="5081041"/>
            <a:ext cx="3462337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Immagine 12">
            <a:extLst>
              <a:ext uri="{FF2B5EF4-FFF2-40B4-BE49-F238E27FC236}">
                <a16:creationId xmlns:a16="http://schemas.microsoft.com/office/drawing/2014/main" id="{19FFFEEA-5579-E544-B010-28C788F30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2731" y="5395371"/>
            <a:ext cx="3462337" cy="66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Immagine 1">
            <a:extLst>
              <a:ext uri="{FF2B5EF4-FFF2-40B4-BE49-F238E27FC236}">
                <a16:creationId xmlns:a16="http://schemas.microsoft.com/office/drawing/2014/main" id="{89456AE0-5FA6-A444-AD82-12EA382F9C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825" y="863025"/>
            <a:ext cx="3892550" cy="236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Immagine 4">
            <a:extLst>
              <a:ext uri="{FF2B5EF4-FFF2-40B4-BE49-F238E27FC236}">
                <a16:creationId xmlns:a16="http://schemas.microsoft.com/office/drawing/2014/main" id="{879CBF7C-D5E6-9E4E-9101-DF6C6E202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075" y="2785488"/>
            <a:ext cx="7056438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Immagine 9">
            <a:extLst>
              <a:ext uri="{FF2B5EF4-FFF2-40B4-BE49-F238E27FC236}">
                <a16:creationId xmlns:a16="http://schemas.microsoft.com/office/drawing/2014/main" id="{1A13C1A4-725D-F347-9764-36F4143C6B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116" y="5111063"/>
            <a:ext cx="346233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CasellaDiTesto 10">
            <a:extLst>
              <a:ext uri="{FF2B5EF4-FFF2-40B4-BE49-F238E27FC236}">
                <a16:creationId xmlns:a16="http://schemas.microsoft.com/office/drawing/2014/main" id="{775246DE-F551-5B45-ADE5-FEC2C59FF5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113" y="3663375"/>
            <a:ext cx="10969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2400">
                <a:latin typeface="Verdana" panose="020B0604030504040204" pitchFamily="34" charset="0"/>
              </a:rPr>
              <a:t>7,5 m</a:t>
            </a:r>
          </a:p>
        </p:txBody>
      </p:sp>
      <p:pic>
        <p:nvPicPr>
          <p:cNvPr id="20489" name="Immagine 5">
            <a:extLst>
              <a:ext uri="{FF2B5EF4-FFF2-40B4-BE49-F238E27FC236}">
                <a16:creationId xmlns:a16="http://schemas.microsoft.com/office/drawing/2014/main" id="{ACADAAEC-8A01-F743-9996-22B4ED9184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" y="851913"/>
            <a:ext cx="2946400" cy="2173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0" name="CasellaDiTesto 13">
            <a:extLst>
              <a:ext uri="{FF2B5EF4-FFF2-40B4-BE49-F238E27FC236}">
                <a16:creationId xmlns:a16="http://schemas.microsoft.com/office/drawing/2014/main" id="{4FDC0132-C681-B64E-B3B9-DEE14AAE19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0950" y="1807588"/>
            <a:ext cx="10969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2400">
                <a:latin typeface="Verdana" panose="020B0604030504040204" pitchFamily="34" charset="0"/>
              </a:rPr>
              <a:t>4,2 m</a:t>
            </a:r>
          </a:p>
        </p:txBody>
      </p:sp>
      <p:sp>
        <p:nvSpPr>
          <p:cNvPr id="20491" name="CasellaDiTesto 8">
            <a:extLst>
              <a:ext uri="{FF2B5EF4-FFF2-40B4-BE49-F238E27FC236}">
                <a16:creationId xmlns:a16="http://schemas.microsoft.com/office/drawing/2014/main" id="{40BF5836-D388-1046-A97E-2D8A6D9EE0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97288" y="1850450"/>
            <a:ext cx="10969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2400">
                <a:latin typeface="Verdana" panose="020B0604030504040204" pitchFamily="34" charset="0"/>
              </a:rPr>
              <a:t>3,8 m</a:t>
            </a:r>
          </a:p>
        </p:txBody>
      </p:sp>
      <p:sp>
        <p:nvSpPr>
          <p:cNvPr id="20492" name="Segnaposto numero diapositiva 1">
            <a:extLst>
              <a:ext uri="{FF2B5EF4-FFF2-40B4-BE49-F238E27FC236}">
                <a16:creationId xmlns:a16="http://schemas.microsoft.com/office/drawing/2014/main" id="{D8662F47-D21D-D14B-9E97-064C83EF9BF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050141" y="6378038"/>
            <a:ext cx="19050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4830B4D-C0DC-7A48-B27B-2A029F47906F}" type="slidenum">
              <a:rPr lang="it-IT" altLang="it-IT" sz="100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it-IT" altLang="it-IT" sz="1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ttangolo 9">
            <a:extLst>
              <a:ext uri="{FF2B5EF4-FFF2-40B4-BE49-F238E27FC236}">
                <a16:creationId xmlns:a16="http://schemas.microsoft.com/office/drawing/2014/main" id="{6108D423-BE36-1745-924F-6A2B653383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6682" y="232563"/>
            <a:ext cx="6956425" cy="48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120000"/>
              </a:lnSpc>
              <a:buClr>
                <a:srgbClr val="5F5F5F"/>
              </a:buClr>
              <a:buFontTx/>
              <a:buNone/>
            </a:pPr>
            <a:r>
              <a:rPr lang="it-IT" altLang="it-IT" sz="2400" b="1" dirty="0">
                <a:solidFill>
                  <a:srgbClr val="063074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4. Unità 1, 2a, 2b, 2c, 9</a:t>
            </a:r>
          </a:p>
        </p:txBody>
      </p:sp>
      <p:sp>
        <p:nvSpPr>
          <p:cNvPr id="22531" name="Rettangolo 5">
            <a:extLst>
              <a:ext uri="{FF2B5EF4-FFF2-40B4-BE49-F238E27FC236}">
                <a16:creationId xmlns:a16="http://schemas.microsoft.com/office/drawing/2014/main" id="{D8DCC359-BCD8-694E-8EE3-1A4B072545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550" y="3194050"/>
            <a:ext cx="619125" cy="37941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pic>
        <p:nvPicPr>
          <p:cNvPr id="22532" name="Immagine 1">
            <a:extLst>
              <a:ext uri="{FF2B5EF4-FFF2-40B4-BE49-F238E27FC236}">
                <a16:creationId xmlns:a16="http://schemas.microsoft.com/office/drawing/2014/main" id="{28A631A5-D702-0846-8D55-DFE879113B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" y="876300"/>
            <a:ext cx="4473575" cy="408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Immagine 4">
            <a:extLst>
              <a:ext uri="{FF2B5EF4-FFF2-40B4-BE49-F238E27FC236}">
                <a16:creationId xmlns:a16="http://schemas.microsoft.com/office/drawing/2014/main" id="{A29662CA-1C26-7448-BCCF-CC65704CA1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550" y="5014913"/>
            <a:ext cx="127317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Immagine 8">
            <a:extLst>
              <a:ext uri="{FF2B5EF4-FFF2-40B4-BE49-F238E27FC236}">
                <a16:creationId xmlns:a16="http://schemas.microsoft.com/office/drawing/2014/main" id="{5BAD6356-3AC7-BA40-A062-1696488840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988" y="5521732"/>
            <a:ext cx="3478212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Immagine 10">
            <a:extLst>
              <a:ext uri="{FF2B5EF4-FFF2-40B4-BE49-F238E27FC236}">
                <a16:creationId xmlns:a16="http://schemas.microsoft.com/office/drawing/2014/main" id="{B26FF3A0-83CF-CC44-A50A-67D937CE9D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988" y="4917897"/>
            <a:ext cx="3478212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6" name="CasellaDiTesto 15">
            <a:extLst>
              <a:ext uri="{FF2B5EF4-FFF2-40B4-BE49-F238E27FC236}">
                <a16:creationId xmlns:a16="http://schemas.microsoft.com/office/drawing/2014/main" id="{C0CEBA06-DF63-1C4F-9160-71197A5A6F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9034" y="3090947"/>
            <a:ext cx="122661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400" b="1">
                <a:latin typeface="Verdana" panose="020B0604030504040204" pitchFamily="34" charset="0"/>
              </a:rPr>
              <a:t>14.700 m</a:t>
            </a:r>
            <a:r>
              <a:rPr lang="it-IT" altLang="it-IT" sz="1400" b="1" baseline="3000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22537" name="Segnaposto numero diapositiva 1">
            <a:extLst>
              <a:ext uri="{FF2B5EF4-FFF2-40B4-BE49-F238E27FC236}">
                <a16:creationId xmlns:a16="http://schemas.microsoft.com/office/drawing/2014/main" id="{DA284CF7-1E68-1849-8EB2-846634BE28B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060094" y="6393979"/>
            <a:ext cx="19050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4E50849-23EF-0E45-B4D8-92C1553C0648}" type="slidenum">
              <a:rPr lang="it-IT" altLang="it-IT" sz="100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it-IT" altLang="it-IT" sz="1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2538" name="CasellaDiTesto 17">
            <a:extLst>
              <a:ext uri="{FF2B5EF4-FFF2-40B4-BE49-F238E27FC236}">
                <a16:creationId xmlns:a16="http://schemas.microsoft.com/office/drawing/2014/main" id="{85F9367F-BD03-EE4A-BF7D-9D3C02C7BE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9856" y="3440783"/>
            <a:ext cx="1385316" cy="666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it-IT" altLang="it-IT" sz="1400" b="1" dirty="0">
                <a:latin typeface="Verdana" panose="020B0604030504040204" pitchFamily="34" charset="0"/>
              </a:rPr>
              <a:t>Maglia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it-IT" altLang="it-IT" sz="1400" b="1" dirty="0">
                <a:latin typeface="Verdana" panose="020B0604030504040204" pitchFamily="34" charset="0"/>
              </a:rPr>
              <a:t>15m x 7,8m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it-IT" altLang="it-IT" sz="1400" b="1" baseline="30000" dirty="0">
              <a:latin typeface="Verdana" panose="020B0604030504040204" pitchFamily="34" charset="0"/>
            </a:endParaRPr>
          </a:p>
        </p:txBody>
      </p:sp>
      <p:pic>
        <p:nvPicPr>
          <p:cNvPr id="22539" name="Immagine 1">
            <a:extLst>
              <a:ext uri="{FF2B5EF4-FFF2-40B4-BE49-F238E27FC236}">
                <a16:creationId xmlns:a16="http://schemas.microsoft.com/office/drawing/2014/main" id="{3C002926-622F-EE48-BB1E-A023CB2723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1738" y="2252663"/>
            <a:ext cx="3937000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94FC63D6-3CA0-1C46-85A7-71297C277742}"/>
              </a:ext>
            </a:extLst>
          </p:cNvPr>
          <p:cNvSpPr txBox="1"/>
          <p:nvPr/>
        </p:nvSpPr>
        <p:spPr>
          <a:xfrm>
            <a:off x="5372373" y="4930885"/>
            <a:ext cx="3384000" cy="972000"/>
          </a:xfrm>
          <a:prstGeom prst="rect">
            <a:avLst/>
          </a:prstGeom>
          <a:solidFill>
            <a:srgbClr val="FF0000">
              <a:alpha val="50000"/>
            </a:srgbClr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ttangolo 9">
            <a:extLst>
              <a:ext uri="{FF2B5EF4-FFF2-40B4-BE49-F238E27FC236}">
                <a16:creationId xmlns:a16="http://schemas.microsoft.com/office/drawing/2014/main" id="{32F2521B-7D50-1C45-B607-EF96B306B0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1950" y="293892"/>
            <a:ext cx="6956425" cy="497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120000"/>
              </a:lnSpc>
              <a:buClr>
                <a:srgbClr val="5F5F5F"/>
              </a:buClr>
              <a:buFontTx/>
              <a:buNone/>
            </a:pPr>
            <a:r>
              <a:rPr lang="it-IT" altLang="it-IT" sz="2400" b="1" dirty="0">
                <a:solidFill>
                  <a:srgbClr val="063074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4. Unità 1, 2a, 2b, 2c, 9: altezze</a:t>
            </a:r>
          </a:p>
        </p:txBody>
      </p:sp>
      <p:pic>
        <p:nvPicPr>
          <p:cNvPr id="24579" name="Immagine 2">
            <a:extLst>
              <a:ext uri="{FF2B5EF4-FFF2-40B4-BE49-F238E27FC236}">
                <a16:creationId xmlns:a16="http://schemas.microsoft.com/office/drawing/2014/main" id="{63C8E120-FA09-4E4B-B40A-367133B6C9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038" y="2533650"/>
            <a:ext cx="7019925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CasellaDiTesto 13">
            <a:extLst>
              <a:ext uri="{FF2B5EF4-FFF2-40B4-BE49-F238E27FC236}">
                <a16:creationId xmlns:a16="http://schemas.microsoft.com/office/drawing/2014/main" id="{53419445-29FE-BF44-BC0E-52FE11A8F0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42863" y="3324225"/>
            <a:ext cx="1292226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2400">
                <a:latin typeface="Verdana" panose="020B0604030504040204" pitchFamily="34" charset="0"/>
              </a:rPr>
              <a:t>10,6 m</a:t>
            </a:r>
          </a:p>
        </p:txBody>
      </p:sp>
      <p:sp>
        <p:nvSpPr>
          <p:cNvPr id="24581" name="CasellaDiTesto 10">
            <a:extLst>
              <a:ext uri="{FF2B5EF4-FFF2-40B4-BE49-F238E27FC236}">
                <a16:creationId xmlns:a16="http://schemas.microsoft.com/office/drawing/2014/main" id="{BDF7BCE7-1CAC-0343-97EE-41C188A227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0" y="3314700"/>
            <a:ext cx="10953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2400">
                <a:latin typeface="Verdana" panose="020B0604030504040204" pitchFamily="34" charset="0"/>
              </a:rPr>
              <a:t>9,5 m</a:t>
            </a:r>
          </a:p>
        </p:txBody>
      </p:sp>
      <p:sp>
        <p:nvSpPr>
          <p:cNvPr id="24582" name="CasellaDiTesto 8">
            <a:extLst>
              <a:ext uri="{FF2B5EF4-FFF2-40B4-BE49-F238E27FC236}">
                <a16:creationId xmlns:a16="http://schemas.microsoft.com/office/drawing/2014/main" id="{984874B5-CDFE-914B-823D-53C59E5E9D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97538" y="3556000"/>
            <a:ext cx="10969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2400">
                <a:latin typeface="Verdana" panose="020B0604030504040204" pitchFamily="34" charset="0"/>
              </a:rPr>
              <a:t>5,0 m</a:t>
            </a:r>
          </a:p>
        </p:txBody>
      </p:sp>
      <p:pic>
        <p:nvPicPr>
          <p:cNvPr id="24583" name="Immagine 14">
            <a:extLst>
              <a:ext uri="{FF2B5EF4-FFF2-40B4-BE49-F238E27FC236}">
                <a16:creationId xmlns:a16="http://schemas.microsoft.com/office/drawing/2014/main" id="{B802D681-344B-B245-81B4-2774479FF4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863" y="5239095"/>
            <a:ext cx="3478212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Immagine 15">
            <a:extLst>
              <a:ext uri="{FF2B5EF4-FFF2-40B4-BE49-F238E27FC236}">
                <a16:creationId xmlns:a16="http://schemas.microsoft.com/office/drawing/2014/main" id="{5F487EA1-CF5B-D546-9E96-EBD03FE65C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863" y="4635260"/>
            <a:ext cx="3478212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5" name="Rettangolo 3">
            <a:extLst>
              <a:ext uri="{FF2B5EF4-FFF2-40B4-BE49-F238E27FC236}">
                <a16:creationId xmlns:a16="http://schemas.microsoft.com/office/drawing/2014/main" id="{EFC2A729-AFCA-4C43-BC86-9B1EB4C5A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08675" y="2363788"/>
            <a:ext cx="1927225" cy="4619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24586" name="Segnaposto numero diapositiva 1">
            <a:extLst>
              <a:ext uri="{FF2B5EF4-FFF2-40B4-BE49-F238E27FC236}">
                <a16:creationId xmlns:a16="http://schemas.microsoft.com/office/drawing/2014/main" id="{6623F249-9744-494E-BA74-05E8A47EB23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077075" y="6400800"/>
            <a:ext cx="19050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D72281C-4E70-F64C-8608-B09CA1D704B1}" type="slidenum">
              <a:rPr lang="it-IT" altLang="it-IT" sz="100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it-IT" altLang="it-IT" sz="1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ttangolo 9">
            <a:extLst>
              <a:ext uri="{FF2B5EF4-FFF2-40B4-BE49-F238E27FC236}">
                <a16:creationId xmlns:a16="http://schemas.microsoft.com/office/drawing/2014/main" id="{A8D42146-3750-F441-ABBD-DCEE442D8B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2726" y="274137"/>
            <a:ext cx="6956425" cy="42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120000"/>
              </a:lnSpc>
              <a:buClr>
                <a:srgbClr val="5F5F5F"/>
              </a:buClr>
              <a:buFontTx/>
              <a:buNone/>
            </a:pPr>
            <a:r>
              <a:rPr lang="it-IT" altLang="it-IT" sz="2000" b="1" dirty="0">
                <a:solidFill>
                  <a:srgbClr val="063074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4. Unità 10, 11, 12, 13, 15, 19, 26, 29, 39, 40</a:t>
            </a:r>
          </a:p>
        </p:txBody>
      </p:sp>
      <p:sp>
        <p:nvSpPr>
          <p:cNvPr id="26627" name="Rettangolo 5">
            <a:extLst>
              <a:ext uri="{FF2B5EF4-FFF2-40B4-BE49-F238E27FC236}">
                <a16:creationId xmlns:a16="http://schemas.microsoft.com/office/drawing/2014/main" id="{7FC8667B-87CF-2042-8CC5-E31ABA8E85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550" y="3194050"/>
            <a:ext cx="619125" cy="37941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pic>
        <p:nvPicPr>
          <p:cNvPr id="26628" name="Immagine 2">
            <a:extLst>
              <a:ext uri="{FF2B5EF4-FFF2-40B4-BE49-F238E27FC236}">
                <a16:creationId xmlns:a16="http://schemas.microsoft.com/office/drawing/2014/main" id="{B466B266-D717-0042-A932-9F66B421A8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" y="1101725"/>
            <a:ext cx="4327525" cy="418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Immagine 3">
            <a:extLst>
              <a:ext uri="{FF2B5EF4-FFF2-40B4-BE49-F238E27FC236}">
                <a16:creationId xmlns:a16="http://schemas.microsoft.com/office/drawing/2014/main" id="{0D06BD63-7ECC-B34B-9649-612A4FC001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9213" y="5348288"/>
            <a:ext cx="1236662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Immagine 6">
            <a:extLst>
              <a:ext uri="{FF2B5EF4-FFF2-40B4-BE49-F238E27FC236}">
                <a16:creationId xmlns:a16="http://schemas.microsoft.com/office/drawing/2014/main" id="{05841C7D-7236-0343-BA99-091522B4C5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0525" y="2992650"/>
            <a:ext cx="3490913" cy="130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Immagine 7">
            <a:extLst>
              <a:ext uri="{FF2B5EF4-FFF2-40B4-BE49-F238E27FC236}">
                <a16:creationId xmlns:a16="http://schemas.microsoft.com/office/drawing/2014/main" id="{55723BA6-BF46-8649-9E06-1A828935F3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0525" y="4299163"/>
            <a:ext cx="3454400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Immagine 9">
            <a:extLst>
              <a:ext uri="{FF2B5EF4-FFF2-40B4-BE49-F238E27FC236}">
                <a16:creationId xmlns:a16="http://schemas.microsoft.com/office/drawing/2014/main" id="{B45D7AB3-6ED5-104C-98A8-E01556FD3C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0525" y="4659525"/>
            <a:ext cx="349091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Immagine 11">
            <a:extLst>
              <a:ext uri="{FF2B5EF4-FFF2-40B4-BE49-F238E27FC236}">
                <a16:creationId xmlns:a16="http://schemas.microsoft.com/office/drawing/2014/main" id="{1402216A-196A-CB44-A9CA-A4DBB99A35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0525" y="4999250"/>
            <a:ext cx="3490913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4" name="Immagine 12">
            <a:extLst>
              <a:ext uri="{FF2B5EF4-FFF2-40B4-BE49-F238E27FC236}">
                <a16:creationId xmlns:a16="http://schemas.microsoft.com/office/drawing/2014/main" id="{072058D3-B22C-064E-BB34-DB482C7A3F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0525" y="5329450"/>
            <a:ext cx="3490913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5" name="Immagine 14">
            <a:extLst>
              <a:ext uri="{FF2B5EF4-FFF2-40B4-BE49-F238E27FC236}">
                <a16:creationId xmlns:a16="http://schemas.microsoft.com/office/drawing/2014/main" id="{44E99ABE-642B-744C-826D-F52DBB3E73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0525" y="5686638"/>
            <a:ext cx="3454400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6" name="Immagine 15">
            <a:extLst>
              <a:ext uri="{FF2B5EF4-FFF2-40B4-BE49-F238E27FC236}">
                <a16:creationId xmlns:a16="http://schemas.microsoft.com/office/drawing/2014/main" id="{CE7E3FCD-223C-DD49-BA1E-1915B91600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500" y="858838"/>
            <a:ext cx="4473575" cy="203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7" name="Segnaposto numero diapositiva 1">
            <a:extLst>
              <a:ext uri="{FF2B5EF4-FFF2-40B4-BE49-F238E27FC236}">
                <a16:creationId xmlns:a16="http://schemas.microsoft.com/office/drawing/2014/main" id="{5D12D463-1ED5-F84C-A717-4A5BFEB81E3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019925" y="6539618"/>
            <a:ext cx="19050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6AE6602-BE59-8342-80B5-EF35FBEDFE89}" type="slidenum">
              <a:rPr lang="it-IT" altLang="it-IT" sz="100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it-IT" altLang="it-IT" sz="1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6854CD30-C281-E346-A2B5-A2B5D838DC12}"/>
              </a:ext>
            </a:extLst>
          </p:cNvPr>
          <p:cNvSpPr txBox="1"/>
          <p:nvPr/>
        </p:nvSpPr>
        <p:spPr>
          <a:xfrm>
            <a:off x="5470525" y="3008692"/>
            <a:ext cx="3468723" cy="3292628"/>
          </a:xfrm>
          <a:prstGeom prst="rect">
            <a:avLst/>
          </a:prstGeom>
          <a:solidFill>
            <a:srgbClr val="FF0000">
              <a:alpha val="50000"/>
            </a:srgbClr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magine 4">
            <a:extLst>
              <a:ext uri="{FF2B5EF4-FFF2-40B4-BE49-F238E27FC236}">
                <a16:creationId xmlns:a16="http://schemas.microsoft.com/office/drawing/2014/main" id="{07CEC8BE-596D-704E-85A1-5EFF1FF965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021" y="916489"/>
            <a:ext cx="818197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Rettangolo 9">
            <a:extLst>
              <a:ext uri="{FF2B5EF4-FFF2-40B4-BE49-F238E27FC236}">
                <a16:creationId xmlns:a16="http://schemas.microsoft.com/office/drawing/2014/main" id="{71B1AB96-A17F-C740-A305-8FCDE5486C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7080" y="267133"/>
            <a:ext cx="6956425" cy="42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120000"/>
              </a:lnSpc>
              <a:buClr>
                <a:srgbClr val="5F5F5F"/>
              </a:buClr>
              <a:buFontTx/>
              <a:buNone/>
            </a:pPr>
            <a:r>
              <a:rPr lang="it-IT" altLang="it-IT" sz="2000" b="1" dirty="0">
                <a:solidFill>
                  <a:srgbClr val="063074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4. Unità 10, 11, 12, 13: altezze</a:t>
            </a:r>
          </a:p>
        </p:txBody>
      </p:sp>
      <p:sp>
        <p:nvSpPr>
          <p:cNvPr id="28676" name="CasellaDiTesto 13">
            <a:extLst>
              <a:ext uri="{FF2B5EF4-FFF2-40B4-BE49-F238E27FC236}">
                <a16:creationId xmlns:a16="http://schemas.microsoft.com/office/drawing/2014/main" id="{CFD19629-9BF6-EB40-AAF8-6A529CB72F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586711"/>
            <a:ext cx="10967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2400" dirty="0">
                <a:latin typeface="Verdana" panose="020B0604030504040204" pitchFamily="34" charset="0"/>
              </a:rPr>
              <a:t>6,3 m</a:t>
            </a:r>
          </a:p>
        </p:txBody>
      </p:sp>
      <p:sp>
        <p:nvSpPr>
          <p:cNvPr id="28677" name="CasellaDiTesto 8">
            <a:extLst>
              <a:ext uri="{FF2B5EF4-FFF2-40B4-BE49-F238E27FC236}">
                <a16:creationId xmlns:a16="http://schemas.microsoft.com/office/drawing/2014/main" id="{8D0D5F07-F591-8049-A6B6-C50D3821E8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5293" y="803556"/>
            <a:ext cx="10953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2400" dirty="0">
                <a:latin typeface="Verdana" panose="020B0604030504040204" pitchFamily="34" charset="0"/>
              </a:rPr>
              <a:t>7,9 m</a:t>
            </a:r>
          </a:p>
        </p:txBody>
      </p:sp>
      <p:pic>
        <p:nvPicPr>
          <p:cNvPr id="28678" name="Immagine 5">
            <a:extLst>
              <a:ext uri="{FF2B5EF4-FFF2-40B4-BE49-F238E27FC236}">
                <a16:creationId xmlns:a16="http://schemas.microsoft.com/office/drawing/2014/main" id="{567D3768-FC62-AC47-8CF5-C0DA2DF54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88" y="3111763"/>
            <a:ext cx="4910137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Immagine 6">
            <a:extLst>
              <a:ext uri="{FF2B5EF4-FFF2-40B4-BE49-F238E27FC236}">
                <a16:creationId xmlns:a16="http://schemas.microsoft.com/office/drawing/2014/main" id="{67B6CDD0-9AE2-2D4D-9177-E5FBAD69B0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949" y="3404197"/>
            <a:ext cx="3927475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0" name="CasellaDiTesto 10">
            <a:extLst>
              <a:ext uri="{FF2B5EF4-FFF2-40B4-BE49-F238E27FC236}">
                <a16:creationId xmlns:a16="http://schemas.microsoft.com/office/drawing/2014/main" id="{D7A00267-9289-C44C-81AF-9FCF5B52DB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2325" y="3835663"/>
            <a:ext cx="10953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2400">
                <a:latin typeface="Verdana" panose="020B0604030504040204" pitchFamily="34" charset="0"/>
              </a:rPr>
              <a:t>5,5 m</a:t>
            </a:r>
          </a:p>
        </p:txBody>
      </p:sp>
      <p:sp>
        <p:nvSpPr>
          <p:cNvPr id="28681" name="CasellaDiTesto 16">
            <a:extLst>
              <a:ext uri="{FF2B5EF4-FFF2-40B4-BE49-F238E27FC236}">
                <a16:creationId xmlns:a16="http://schemas.microsoft.com/office/drawing/2014/main" id="{D46A72CA-B3F9-6842-8F1E-E9374A0418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1659" y="3173364"/>
            <a:ext cx="129234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2400" dirty="0">
                <a:latin typeface="Verdana" panose="020B0604030504040204" pitchFamily="34" charset="0"/>
              </a:rPr>
              <a:t>6,55 m</a:t>
            </a:r>
          </a:p>
        </p:txBody>
      </p:sp>
      <p:pic>
        <p:nvPicPr>
          <p:cNvPr id="28682" name="Immagine 17">
            <a:extLst>
              <a:ext uri="{FF2B5EF4-FFF2-40B4-BE49-F238E27FC236}">
                <a16:creationId xmlns:a16="http://schemas.microsoft.com/office/drawing/2014/main" id="{8C75043F-45C7-004B-8DFC-8925ED9F24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863" y="5073113"/>
            <a:ext cx="3490912" cy="130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3" name="Segnaposto numero diapositiva 1">
            <a:extLst>
              <a:ext uri="{FF2B5EF4-FFF2-40B4-BE49-F238E27FC236}">
                <a16:creationId xmlns:a16="http://schemas.microsoft.com/office/drawing/2014/main" id="{D36F7DA1-CB42-6E40-81F4-AD0F00139F3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142996" y="6505981"/>
            <a:ext cx="19050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FD3CB3-A0AF-A147-BC20-6F5F3ED43E06}" type="slidenum">
              <a:rPr lang="it-IT" altLang="it-IT" sz="100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it-IT" altLang="it-IT" sz="1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CasellaDiTesto 2">
            <a:extLst>
              <a:ext uri="{FF2B5EF4-FFF2-40B4-BE49-F238E27FC236}">
                <a16:creationId xmlns:a16="http://schemas.microsoft.com/office/drawing/2014/main" id="{636988D9-C769-7E47-AA97-BA9101F062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444" y="5472113"/>
            <a:ext cx="2943117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it-IT" altLang="it-IT" sz="1000">
                <a:latin typeface="Verdana" panose="020B0604030504040204" pitchFamily="34" charset="0"/>
              </a:rPr>
              <a:t>La altezze delle unità 15, 19, 26, 29, 39, 40 saranno fornite con la perizia tecnica.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>
            <a:extLst>
              <a:ext uri="{FF2B5EF4-FFF2-40B4-BE49-F238E27FC236}">
                <a16:creationId xmlns:a16="http://schemas.microsoft.com/office/drawing/2014/main" id="{7CA06A5D-DB4D-0544-B9F6-920E4F9932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5875" y="5495925"/>
            <a:ext cx="1447800" cy="1362075"/>
          </a:xfrm>
          <a:prstGeom prst="rect">
            <a:avLst/>
          </a:prstGeom>
          <a:solidFill>
            <a:srgbClr val="06307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30723" name="Segnaposto numero diapositiva 1">
            <a:extLst>
              <a:ext uri="{FF2B5EF4-FFF2-40B4-BE49-F238E27FC236}">
                <a16:creationId xmlns:a16="http://schemas.microsoft.com/office/drawing/2014/main" id="{CF8302C4-C59F-144E-A116-F2169DA9727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058600" y="6483925"/>
            <a:ext cx="19050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80083D1-2F28-8440-BEE2-E173CA6621F1}" type="slidenum">
              <a:rPr lang="it-IT" altLang="it-IT" sz="100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it-IT" altLang="it-IT" sz="1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Text Box 59">
            <a:extLst>
              <a:ext uri="{FF2B5EF4-FFF2-40B4-BE49-F238E27FC236}">
                <a16:creationId xmlns:a16="http://schemas.microsoft.com/office/drawing/2014/main" id="{17779394-2D2D-41D3-AD9B-A5A96FC544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779" y="1087271"/>
            <a:ext cx="5642359" cy="5029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/>
          <a:lstStyle>
            <a:lvl1pPr marL="268288" indent="-268288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1266825" indent="-630238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marL="0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buFont typeface="Monotype Sorts" pitchFamily="2" charset="2"/>
              <a:buNone/>
              <a:defRPr/>
            </a:pPr>
            <a:r>
              <a:rPr lang="it-IT" sz="1600" b="1" dirty="0">
                <a:solidFill>
                  <a:srgbClr val="415378"/>
                </a:solidFill>
                <a:ea typeface="Arial Unicode MS" pitchFamily="34" charset="-128"/>
                <a:cs typeface="Tahoma" pitchFamily="34" charset="0"/>
              </a:rPr>
              <a:t>Impianto Elettrico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buFont typeface="Monotype Sorts" pitchFamily="2" charset="2"/>
              <a:buNone/>
              <a:tabLst>
                <a:tab pos="266700" algn="l"/>
              </a:tabLst>
              <a:defRPr/>
            </a:pPr>
            <a:r>
              <a:rPr lang="it-IT" sz="1200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Fornitura in alta tensione 145 </a:t>
            </a:r>
            <a:r>
              <a:rPr lang="it-IT" sz="1200" dirty="0" err="1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kV</a:t>
            </a:r>
            <a:r>
              <a:rPr lang="it-IT" sz="1200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 con 2 unità, da 16 MW </a:t>
            </a:r>
            <a:r>
              <a:rPr lang="it-IT" sz="1200" dirty="0" err="1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Trafo</a:t>
            </a:r>
            <a:r>
              <a:rPr lang="it-IT" sz="1200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 (1+ sicurezza)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buFont typeface="Monotype Sorts" pitchFamily="2" charset="2"/>
              <a:buNone/>
              <a:tabLst>
                <a:tab pos="266700" algn="l"/>
              </a:tabLst>
              <a:defRPr/>
            </a:pPr>
            <a:r>
              <a:rPr lang="it-IT" sz="1200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Distribuzione in media per 17 MW con 5 cabine di trasformazione MT/BT</a:t>
            </a:r>
          </a:p>
          <a:p>
            <a:pPr marL="0" indent="-812800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buFont typeface="Monotype Sorts" pitchFamily="2" charset="2"/>
              <a:buNone/>
              <a:defRPr/>
            </a:pPr>
            <a:endParaRPr lang="it-IT" sz="1600" dirty="0">
              <a:solidFill>
                <a:srgbClr val="3C3737"/>
              </a:solidFill>
              <a:ea typeface="Arial Unicode MS" pitchFamily="34" charset="-128"/>
              <a:cs typeface="Tahoma" pitchFamily="34" charset="0"/>
            </a:endParaRPr>
          </a:p>
          <a:p>
            <a:pPr marL="0" indent="0" defTabSz="914400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tabLst>
                <a:tab pos="266700" algn="l"/>
              </a:tabLst>
              <a:defRPr/>
            </a:pPr>
            <a:r>
              <a:rPr lang="it-IT" sz="1600" b="1" dirty="0">
                <a:solidFill>
                  <a:srgbClr val="415378"/>
                </a:solidFill>
                <a:ea typeface="Arial Unicode MS" pitchFamily="34" charset="-128"/>
                <a:cs typeface="Tahoma" pitchFamily="34" charset="0"/>
              </a:rPr>
              <a:t>Impianti termici</a:t>
            </a:r>
          </a:p>
          <a:p>
            <a:pPr marL="0" indent="0" defTabSz="914400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tabLst>
                <a:tab pos="266700" algn="l"/>
              </a:tabLst>
              <a:defRPr/>
            </a:pPr>
            <a:r>
              <a:rPr lang="it-IT" sz="1200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Generazione con 5 caldaie ad acqua surriscaldata per uso produzione e scambiatori acqua calda per riscaldamento. </a:t>
            </a:r>
          </a:p>
          <a:p>
            <a:pPr marL="0" indent="0" defTabSz="914400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tabLst>
                <a:tab pos="266700" algn="l"/>
              </a:tabLst>
              <a:defRPr/>
            </a:pPr>
            <a:r>
              <a:rPr lang="it-IT" sz="1200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3 Centrali termiche minori ad acqua calda ad uso riscaldamento.</a:t>
            </a:r>
          </a:p>
          <a:p>
            <a:pPr marL="0">
              <a:spcBef>
                <a:spcPts val="0"/>
              </a:spcBef>
              <a:tabLst>
                <a:tab pos="266700" algn="l"/>
              </a:tabLst>
              <a:defRPr/>
            </a:pPr>
            <a:endParaRPr lang="it-IT" sz="1600" b="1" dirty="0">
              <a:solidFill>
                <a:srgbClr val="415378"/>
              </a:solidFill>
            </a:endParaRPr>
          </a:p>
          <a:p>
            <a:pPr marL="0">
              <a:spcBef>
                <a:spcPts val="0"/>
              </a:spcBef>
              <a:tabLst>
                <a:tab pos="266700" algn="l"/>
              </a:tabLst>
              <a:defRPr/>
            </a:pPr>
            <a:r>
              <a:rPr lang="it-IT" sz="1600" b="1" dirty="0">
                <a:solidFill>
                  <a:srgbClr val="415378"/>
                </a:solidFill>
              </a:rPr>
              <a:t>Impianto antincendio</a:t>
            </a:r>
          </a:p>
          <a:p>
            <a:pPr marL="0" indent="-1079500">
              <a:spcBef>
                <a:spcPts val="0"/>
              </a:spcBef>
              <a:tabLst>
                <a:tab pos="266700" algn="l"/>
                <a:tab pos="1079500" algn="l"/>
              </a:tabLst>
              <a:defRPr/>
            </a:pPr>
            <a:r>
              <a:rPr lang="it-IT" sz="1200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Gruppo antincendio 282 m</a:t>
            </a:r>
            <a:r>
              <a:rPr lang="it-IT" sz="1200" baseline="30000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3</a:t>
            </a:r>
            <a:r>
              <a:rPr lang="it-IT" sz="1200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/h 8,5 bar con vasca idrica 500 m</a:t>
            </a:r>
            <a:r>
              <a:rPr lang="it-IT" sz="1200" baseline="30000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3</a:t>
            </a:r>
            <a:r>
              <a:rPr lang="it-IT" sz="1200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.</a:t>
            </a:r>
          </a:p>
          <a:p>
            <a:pPr marL="0" indent="-812800">
              <a:spcBef>
                <a:spcPts val="0"/>
              </a:spcBef>
              <a:tabLst>
                <a:tab pos="266700" algn="l"/>
              </a:tabLst>
              <a:defRPr/>
            </a:pPr>
            <a:endParaRPr lang="it-IT" sz="800" dirty="0">
              <a:solidFill>
                <a:srgbClr val="3C3737"/>
              </a:solidFill>
              <a:ea typeface="Arial Unicode MS" pitchFamily="34" charset="-128"/>
              <a:cs typeface="Tahoma" pitchFamily="34" charset="0"/>
            </a:endParaRPr>
          </a:p>
          <a:p>
            <a:pPr marL="0">
              <a:spcBef>
                <a:spcPts val="0"/>
              </a:spcBef>
              <a:tabLst>
                <a:tab pos="266700" algn="l"/>
              </a:tabLst>
              <a:defRPr/>
            </a:pPr>
            <a:endParaRPr lang="it-IT" sz="1600" b="1" dirty="0">
              <a:solidFill>
                <a:srgbClr val="415378"/>
              </a:solidFill>
            </a:endParaRPr>
          </a:p>
          <a:p>
            <a:pPr marL="0">
              <a:spcBef>
                <a:spcPts val="0"/>
              </a:spcBef>
              <a:tabLst>
                <a:tab pos="266700" algn="l"/>
              </a:tabLst>
              <a:defRPr/>
            </a:pPr>
            <a:r>
              <a:rPr lang="it-IT" sz="1600" b="1" dirty="0">
                <a:solidFill>
                  <a:srgbClr val="415378"/>
                </a:solidFill>
              </a:rPr>
              <a:t>Note particolari</a:t>
            </a:r>
          </a:p>
          <a:p>
            <a:pPr marL="0" indent="0">
              <a:spcBef>
                <a:spcPts val="0"/>
              </a:spcBef>
              <a:tabLst>
                <a:tab pos="266700" algn="l"/>
                <a:tab pos="1079500" algn="l"/>
              </a:tabLst>
              <a:defRPr/>
            </a:pPr>
            <a:r>
              <a:rPr lang="it-IT" sz="1200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Coperture recentemente riqualificate con rimozione amianto.</a:t>
            </a:r>
          </a:p>
          <a:p>
            <a:pPr marL="0" indent="0">
              <a:spcBef>
                <a:spcPts val="0"/>
              </a:spcBef>
              <a:tabLst>
                <a:tab pos="266700" algn="l"/>
                <a:tab pos="1079500" algn="l"/>
              </a:tabLst>
              <a:defRPr/>
            </a:pPr>
            <a:r>
              <a:rPr lang="it-IT" sz="1200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Lo stabilimento contiene alcuni serbatoi/vasche con prodotti chimici e 8 pozzi di emungimento.</a:t>
            </a:r>
          </a:p>
          <a:p>
            <a:pPr marL="0" indent="-812800">
              <a:spcBef>
                <a:spcPts val="0"/>
              </a:spcBef>
              <a:tabLst>
                <a:tab pos="266700" algn="l"/>
              </a:tabLst>
              <a:defRPr/>
            </a:pPr>
            <a:endParaRPr lang="it-IT" sz="1200" dirty="0">
              <a:solidFill>
                <a:srgbClr val="3C3737"/>
              </a:solidFill>
              <a:ea typeface="Arial Unicode MS" pitchFamily="34" charset="-128"/>
              <a:cs typeface="Tahoma" pitchFamily="34" charset="0"/>
            </a:endParaRPr>
          </a:p>
        </p:txBody>
      </p:sp>
      <p:pic>
        <p:nvPicPr>
          <p:cNvPr id="30725" name="Immagine 7">
            <a:extLst>
              <a:ext uri="{FF2B5EF4-FFF2-40B4-BE49-F238E27FC236}">
                <a16:creationId xmlns:a16="http://schemas.microsoft.com/office/drawing/2014/main" id="{D8AD7AF7-B2E0-8E47-8D6C-106B9F9997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0438" y="-22225"/>
            <a:ext cx="3103562" cy="232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6" name="Segnaposto numero diapositiva 1">
            <a:extLst>
              <a:ext uri="{FF2B5EF4-FFF2-40B4-BE49-F238E27FC236}">
                <a16:creationId xmlns:a16="http://schemas.microsoft.com/office/drawing/2014/main" id="{7218B539-F3A0-3B46-8DEC-AE7F3AE037D5}"/>
              </a:ext>
            </a:extLst>
          </p:cNvPr>
          <p:cNvSpPr txBox="1">
            <a:spLocks/>
          </p:cNvSpPr>
          <p:nvPr/>
        </p:nvSpPr>
        <p:spPr bwMode="auto">
          <a:xfrm>
            <a:off x="7073900" y="106363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B4FBE357-651F-814B-9D1E-1C920BD156F8}" type="slidenum">
              <a:rPr lang="it-IT" altLang="it-IT" sz="1400"/>
              <a:pPr algn="r">
                <a:spcBef>
                  <a:spcPct val="0"/>
                </a:spcBef>
                <a:buFontTx/>
                <a:buNone/>
              </a:pPr>
              <a:t>14</a:t>
            </a:fld>
            <a:endParaRPr lang="it-IT" altLang="it-IT" sz="1400"/>
          </a:p>
        </p:txBody>
      </p:sp>
      <p:pic>
        <p:nvPicPr>
          <p:cNvPr id="30727" name="Immagine 2">
            <a:extLst>
              <a:ext uri="{FF2B5EF4-FFF2-40B4-BE49-F238E27FC236}">
                <a16:creationId xmlns:a16="http://schemas.microsoft.com/office/drawing/2014/main" id="{57F2A755-89B7-7E4F-A41E-37805FEDDD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0438" y="2305050"/>
            <a:ext cx="3103562" cy="413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ttangolo 9">
            <a:extLst>
              <a:ext uri="{FF2B5EF4-FFF2-40B4-BE49-F238E27FC236}">
                <a16:creationId xmlns:a16="http://schemas.microsoft.com/office/drawing/2014/main" id="{2C12F8A5-87B8-004A-8FF8-09B3D2CCA2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6825" y="299375"/>
            <a:ext cx="4278313" cy="4224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120000"/>
              </a:lnSpc>
              <a:buClr>
                <a:srgbClr val="5F5F5F"/>
              </a:buClr>
              <a:buFontTx/>
              <a:buNone/>
            </a:pPr>
            <a:r>
              <a:rPr lang="it-IT" altLang="it-IT" sz="2000" b="1">
                <a:solidFill>
                  <a:srgbClr val="063074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5. Forniture principali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>
            <a:extLst>
              <a:ext uri="{FF2B5EF4-FFF2-40B4-BE49-F238E27FC236}">
                <a16:creationId xmlns:a16="http://schemas.microsoft.com/office/drawing/2014/main" id="{35FA01AC-A9A0-9D43-88A3-EE417ABE98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5875" y="5495925"/>
            <a:ext cx="1447800" cy="1362075"/>
          </a:xfrm>
          <a:prstGeom prst="rect">
            <a:avLst/>
          </a:prstGeom>
          <a:solidFill>
            <a:srgbClr val="06307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32772" name="Segnaposto numero diapositiva 1">
            <a:extLst>
              <a:ext uri="{FF2B5EF4-FFF2-40B4-BE49-F238E27FC236}">
                <a16:creationId xmlns:a16="http://schemas.microsoft.com/office/drawing/2014/main" id="{A6FC3460-64F1-5243-A19D-848A00426B05}"/>
              </a:ext>
            </a:extLst>
          </p:cNvPr>
          <p:cNvSpPr txBox="1">
            <a:spLocks/>
          </p:cNvSpPr>
          <p:nvPr/>
        </p:nvSpPr>
        <p:spPr bwMode="auto">
          <a:xfrm>
            <a:off x="7073900" y="64008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5E27B379-59E2-2A49-9AFE-A6A0FB8B245B}" type="slidenum">
              <a:rPr lang="it-IT" altLang="it-IT"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algn="r">
                <a:spcBef>
                  <a:spcPct val="0"/>
                </a:spcBef>
                <a:buFontTx/>
                <a:buNone/>
              </a:pPr>
              <a:t>15</a:t>
            </a:fld>
            <a:endParaRPr lang="it-IT" altLang="it-IT" sz="100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2773" name="Immagine 2">
            <a:extLst>
              <a:ext uri="{FF2B5EF4-FFF2-40B4-BE49-F238E27FC236}">
                <a16:creationId xmlns:a16="http://schemas.microsoft.com/office/drawing/2014/main" id="{25966391-B390-D046-8AF8-E3906827DF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12" t="23503" r="29549" b="21222"/>
          <a:stretch>
            <a:fillRect/>
          </a:stretch>
        </p:blipFill>
        <p:spPr bwMode="auto">
          <a:xfrm rot="7619625">
            <a:off x="1036638" y="1160462"/>
            <a:ext cx="4191000" cy="454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4" name="Rettangolo 1">
            <a:extLst>
              <a:ext uri="{FF2B5EF4-FFF2-40B4-BE49-F238E27FC236}">
                <a16:creationId xmlns:a16="http://schemas.microsoft.com/office/drawing/2014/main" id="{3028F3F5-96A6-0B4D-96DC-6584DAFE8B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7925" y="2306638"/>
            <a:ext cx="295275" cy="57150"/>
          </a:xfrm>
          <a:prstGeom prst="rect">
            <a:avLst/>
          </a:prstGeom>
          <a:solidFill>
            <a:srgbClr val="FF00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32775" name="Rettangolo 2">
            <a:extLst>
              <a:ext uri="{FF2B5EF4-FFF2-40B4-BE49-F238E27FC236}">
                <a16:creationId xmlns:a16="http://schemas.microsoft.com/office/drawing/2014/main" id="{05DAE073-F1ED-4247-AFE8-CC7D2DC226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1925" y="2459038"/>
            <a:ext cx="130175" cy="44450"/>
          </a:xfrm>
          <a:prstGeom prst="rect">
            <a:avLst/>
          </a:prstGeom>
          <a:solidFill>
            <a:srgbClr val="FFC000"/>
          </a:solidFill>
          <a:ln w="9525" algn="ctr">
            <a:solidFill>
              <a:srgbClr val="FFC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32776" name="Rettangolo 11">
            <a:extLst>
              <a:ext uri="{FF2B5EF4-FFF2-40B4-BE49-F238E27FC236}">
                <a16:creationId xmlns:a16="http://schemas.microsoft.com/office/drawing/2014/main" id="{DD14015F-19AA-1A41-A11C-FEBC603876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8463" y="2441575"/>
            <a:ext cx="130175" cy="46038"/>
          </a:xfrm>
          <a:prstGeom prst="rect">
            <a:avLst/>
          </a:prstGeom>
          <a:solidFill>
            <a:srgbClr val="FFC000"/>
          </a:solidFill>
          <a:ln w="9525" algn="ctr">
            <a:solidFill>
              <a:srgbClr val="FFC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32777" name="Rettangolo 12">
            <a:extLst>
              <a:ext uri="{FF2B5EF4-FFF2-40B4-BE49-F238E27FC236}">
                <a16:creationId xmlns:a16="http://schemas.microsoft.com/office/drawing/2014/main" id="{B3E391E6-268B-5B43-AEFA-451B9FC4D5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3850" y="2470150"/>
            <a:ext cx="130175" cy="46038"/>
          </a:xfrm>
          <a:prstGeom prst="rect">
            <a:avLst/>
          </a:prstGeom>
          <a:solidFill>
            <a:srgbClr val="FFC000"/>
          </a:solidFill>
          <a:ln w="9525" algn="ctr">
            <a:solidFill>
              <a:srgbClr val="FFC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32778" name="Rettangolo 13">
            <a:extLst>
              <a:ext uri="{FF2B5EF4-FFF2-40B4-BE49-F238E27FC236}">
                <a16:creationId xmlns:a16="http://schemas.microsoft.com/office/drawing/2014/main" id="{4F49BE28-9956-3848-9717-AD59A3AEA0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24375" y="2470150"/>
            <a:ext cx="130175" cy="46038"/>
          </a:xfrm>
          <a:prstGeom prst="rect">
            <a:avLst/>
          </a:prstGeom>
          <a:solidFill>
            <a:srgbClr val="FFC000"/>
          </a:solidFill>
          <a:ln w="9525" algn="ctr">
            <a:solidFill>
              <a:srgbClr val="FFC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32779" name="Rettangolo 14">
            <a:extLst>
              <a:ext uri="{FF2B5EF4-FFF2-40B4-BE49-F238E27FC236}">
                <a16:creationId xmlns:a16="http://schemas.microsoft.com/office/drawing/2014/main" id="{EB3BB405-A817-8E41-A9E7-EC700714CD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5075" y="2611438"/>
            <a:ext cx="61913" cy="160337"/>
          </a:xfrm>
          <a:prstGeom prst="rect">
            <a:avLst/>
          </a:prstGeom>
          <a:solidFill>
            <a:srgbClr val="FFC000"/>
          </a:solidFill>
          <a:ln w="9525" algn="ctr">
            <a:solidFill>
              <a:srgbClr val="FFC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32780" name="CasellaDiTesto 10">
            <a:extLst>
              <a:ext uri="{FF2B5EF4-FFF2-40B4-BE49-F238E27FC236}">
                <a16:creationId xmlns:a16="http://schemas.microsoft.com/office/drawing/2014/main" id="{C229F814-886A-184C-9945-ADFD6773D2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0838" y="2441575"/>
            <a:ext cx="31451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600" dirty="0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32781" name="CasellaDiTesto 10">
            <a:extLst>
              <a:ext uri="{FF2B5EF4-FFF2-40B4-BE49-F238E27FC236}">
                <a16:creationId xmlns:a16="http://schemas.microsoft.com/office/drawing/2014/main" id="{4D7832F3-D798-8B4A-9D7C-F44206AECA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8100" y="2441575"/>
            <a:ext cx="31451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600" dirty="0">
                <a:latin typeface="Verdana" panose="020B0604030504040204" pitchFamily="34" charset="0"/>
              </a:rPr>
              <a:t>0</a:t>
            </a:r>
          </a:p>
        </p:txBody>
      </p:sp>
      <p:sp>
        <p:nvSpPr>
          <p:cNvPr id="32782" name="CasellaDiTesto 10">
            <a:extLst>
              <a:ext uri="{FF2B5EF4-FFF2-40B4-BE49-F238E27FC236}">
                <a16:creationId xmlns:a16="http://schemas.microsoft.com/office/drawing/2014/main" id="{C7F9D915-71D5-1445-B8D9-1676D5300B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7650" y="2441575"/>
            <a:ext cx="31451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60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32783" name="CasellaDiTesto 10">
            <a:extLst>
              <a:ext uri="{FF2B5EF4-FFF2-40B4-BE49-F238E27FC236}">
                <a16:creationId xmlns:a16="http://schemas.microsoft.com/office/drawing/2014/main" id="{1C27CB61-60D1-924F-91CE-713012A9A4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441575"/>
            <a:ext cx="31451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600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32784" name="CasellaDiTesto 10">
            <a:extLst>
              <a:ext uri="{FF2B5EF4-FFF2-40B4-BE49-F238E27FC236}">
                <a16:creationId xmlns:a16="http://schemas.microsoft.com/office/drawing/2014/main" id="{A2778B34-95F8-D743-97FD-4811545793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0150" y="2441575"/>
            <a:ext cx="31451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600" dirty="0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32786" name="CasellaDiTesto 14">
            <a:extLst>
              <a:ext uri="{FF2B5EF4-FFF2-40B4-BE49-F238E27FC236}">
                <a16:creationId xmlns:a16="http://schemas.microsoft.com/office/drawing/2014/main" id="{877B349B-8C67-C343-AC0B-9FB1246597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6132" y="1024344"/>
            <a:ext cx="324276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200" dirty="0">
                <a:latin typeface="Verdana" panose="020B0604030504040204" pitchFamily="34" charset="0"/>
              </a:rPr>
              <a:t>Trasformazione da alta a media tensione: 127kV – 33kV</a:t>
            </a:r>
            <a:endParaRPr lang="it-IT" altLang="it-IT" sz="1200" baseline="30000" dirty="0">
              <a:latin typeface="Verdana" panose="020B0604030504040204" pitchFamily="34" charset="0"/>
            </a:endParaRPr>
          </a:p>
        </p:txBody>
      </p:sp>
      <p:sp>
        <p:nvSpPr>
          <p:cNvPr id="32787" name="CasellaDiTesto 14">
            <a:extLst>
              <a:ext uri="{FF2B5EF4-FFF2-40B4-BE49-F238E27FC236}">
                <a16:creationId xmlns:a16="http://schemas.microsoft.com/office/drawing/2014/main" id="{0EB4ED5F-A408-1E48-9FFD-830CA2F98D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6132" y="1450416"/>
            <a:ext cx="340786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200" dirty="0">
                <a:latin typeface="Verdana" panose="020B0604030504040204" pitchFamily="34" charset="0"/>
              </a:rPr>
              <a:t>Trasformazione da media a bassa tensione: 33kV – 0,4kV  (5 unità evidenziate con i numeri da 0 a 4)</a:t>
            </a:r>
            <a:endParaRPr lang="it-IT" altLang="it-IT" sz="1200" baseline="30000" dirty="0">
              <a:latin typeface="Verdana" panose="020B0604030504040204" pitchFamily="34" charset="0"/>
            </a:endParaRPr>
          </a:p>
        </p:txBody>
      </p:sp>
      <p:sp>
        <p:nvSpPr>
          <p:cNvPr id="28" name="Text Box 59">
            <a:extLst>
              <a:ext uri="{FF2B5EF4-FFF2-40B4-BE49-F238E27FC236}">
                <a16:creationId xmlns:a16="http://schemas.microsoft.com/office/drawing/2014/main" id="{31BC89B8-5F54-47D9-A5E6-7CA332EF09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4913" y="3954463"/>
            <a:ext cx="3898900" cy="2296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268288" indent="-268288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1266825" indent="-630238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marL="360000" indent="0" algn="just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buFont typeface="Monotype Sorts" pitchFamily="2" charset="2"/>
              <a:buNone/>
              <a:tabLst>
                <a:tab pos="266700" algn="l"/>
              </a:tabLst>
              <a:defRPr/>
            </a:pPr>
            <a:r>
              <a:rPr lang="it-IT" sz="1200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La distribuzione dei servizi tecnologici è la principale tematica da affrontare nella caso di studio sul possibile frazionamento immobiliare. Oltre alle alimentazioni elettriche, occorre analizzare la distribuzione dei pozzi di emungimento a corona intorno al compendio produttivo principale, e la generazione e distribuzione della termia ad acqua surriscaldata, nonché la distribuzione del metano.</a:t>
            </a:r>
          </a:p>
          <a:p>
            <a:pPr marL="812800" indent="-812800" algn="just">
              <a:lnSpc>
                <a:spcPct val="120000"/>
              </a:lnSpc>
              <a:spcBef>
                <a:spcPct val="20000"/>
              </a:spcBef>
              <a:buClr>
                <a:srgbClr val="5F5F5F"/>
              </a:buClr>
              <a:buFont typeface="Monotype Sorts" pitchFamily="2" charset="2"/>
              <a:buNone/>
              <a:defRPr/>
            </a:pPr>
            <a:endParaRPr lang="it-IT" sz="800" dirty="0">
              <a:solidFill>
                <a:srgbClr val="3C3737"/>
              </a:solidFill>
              <a:ea typeface="Arial Unicode MS" pitchFamily="34" charset="-128"/>
              <a:cs typeface="Tahoma" pitchFamily="34" charset="0"/>
            </a:endParaRPr>
          </a:p>
          <a:p>
            <a:pPr marL="0" indent="0" algn="just" defTabSz="914400">
              <a:lnSpc>
                <a:spcPct val="120000"/>
              </a:lnSpc>
              <a:spcBef>
                <a:spcPct val="20000"/>
              </a:spcBef>
              <a:buClr>
                <a:srgbClr val="5F5F5F"/>
              </a:buClr>
              <a:tabLst>
                <a:tab pos="266700" algn="l"/>
              </a:tabLst>
              <a:defRPr/>
            </a:pPr>
            <a:r>
              <a:rPr lang="it-IT" sz="1600" b="1" dirty="0">
                <a:solidFill>
                  <a:srgbClr val="415378"/>
                </a:solidFill>
                <a:ea typeface="Arial Unicode MS" pitchFamily="34" charset="-128"/>
                <a:cs typeface="Tahoma" pitchFamily="34" charset="0"/>
              </a:rPr>
              <a:t>	</a:t>
            </a:r>
            <a:endParaRPr lang="it-IT" sz="1200" dirty="0">
              <a:solidFill>
                <a:srgbClr val="3C3737"/>
              </a:solidFill>
              <a:ea typeface="Arial Unicode MS" pitchFamily="34" charset="-128"/>
              <a:cs typeface="Tahoma" pitchFamily="34" charset="0"/>
            </a:endParaRPr>
          </a:p>
        </p:txBody>
      </p:sp>
      <p:sp>
        <p:nvSpPr>
          <p:cNvPr id="32792" name="Rettangolo 8">
            <a:extLst>
              <a:ext uri="{FF2B5EF4-FFF2-40B4-BE49-F238E27FC236}">
                <a16:creationId xmlns:a16="http://schemas.microsoft.com/office/drawing/2014/main" id="{7C2E60D6-EF7C-BC40-8C07-8677CC5245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3050" y="4445000"/>
            <a:ext cx="138113" cy="141288"/>
          </a:xfrm>
          <a:prstGeom prst="rect">
            <a:avLst/>
          </a:prstGeom>
          <a:solidFill>
            <a:srgbClr val="00B0F0"/>
          </a:solidFill>
          <a:ln w="9525" algn="ctr">
            <a:solidFill>
              <a:srgbClr val="00B0F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32793" name="CasellaDiTesto 14">
            <a:extLst>
              <a:ext uri="{FF2B5EF4-FFF2-40B4-BE49-F238E27FC236}">
                <a16:creationId xmlns:a16="http://schemas.microsoft.com/office/drawing/2014/main" id="{0A919A00-6637-EB45-B8E8-7F8A01CCBF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2075" y="4537075"/>
            <a:ext cx="12636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000">
                <a:latin typeface="Verdana" panose="020B0604030504040204" pitchFamily="34" charset="0"/>
              </a:rPr>
              <a:t>Centrale termica principale</a:t>
            </a:r>
            <a:endParaRPr lang="it-IT" altLang="it-IT" sz="1000" baseline="30000">
              <a:latin typeface="Verdana" panose="020B0604030504040204" pitchFamily="34" charset="0"/>
            </a:endParaRPr>
          </a:p>
        </p:txBody>
      </p:sp>
      <p:sp>
        <p:nvSpPr>
          <p:cNvPr id="32794" name="Rettangolo 30">
            <a:extLst>
              <a:ext uri="{FF2B5EF4-FFF2-40B4-BE49-F238E27FC236}">
                <a16:creationId xmlns:a16="http://schemas.microsoft.com/office/drawing/2014/main" id="{96EC9A69-F397-6B45-B9BE-9A01CC35D9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9000" y="4090988"/>
            <a:ext cx="115888" cy="92075"/>
          </a:xfrm>
          <a:prstGeom prst="rect">
            <a:avLst/>
          </a:prstGeom>
          <a:solidFill>
            <a:srgbClr val="00B0F0"/>
          </a:solidFill>
          <a:ln w="9525" algn="ctr">
            <a:solidFill>
              <a:srgbClr val="00B0F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32795" name="CasellaDiTesto 14">
            <a:extLst>
              <a:ext uri="{FF2B5EF4-FFF2-40B4-BE49-F238E27FC236}">
                <a16:creationId xmlns:a16="http://schemas.microsoft.com/office/drawing/2014/main" id="{35190CC9-036D-1846-8612-87E37483DC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5763" y="3881438"/>
            <a:ext cx="12636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000">
                <a:latin typeface="Verdana" panose="020B0604030504040204" pitchFamily="34" charset="0"/>
              </a:rPr>
              <a:t>Centrale termica uffici</a:t>
            </a:r>
            <a:endParaRPr lang="it-IT" altLang="it-IT" sz="1000" baseline="30000">
              <a:latin typeface="Verdana" panose="020B0604030504040204" pitchFamily="34" charset="0"/>
            </a:endParaRPr>
          </a:p>
        </p:txBody>
      </p:sp>
      <p:sp>
        <p:nvSpPr>
          <p:cNvPr id="32796" name="Rettangolo 9">
            <a:extLst>
              <a:ext uri="{FF2B5EF4-FFF2-40B4-BE49-F238E27FC236}">
                <a16:creationId xmlns:a16="http://schemas.microsoft.com/office/drawing/2014/main" id="{645F463C-56C6-2443-8411-D94F734EAA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3550" y="2058988"/>
            <a:ext cx="266700" cy="201612"/>
          </a:xfrm>
          <a:prstGeom prst="rect">
            <a:avLst/>
          </a:prstGeom>
          <a:solidFill>
            <a:srgbClr val="FF00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cxnSp>
        <p:nvCxnSpPr>
          <p:cNvPr id="32797" name="Connettore 2 25">
            <a:extLst>
              <a:ext uri="{FF2B5EF4-FFF2-40B4-BE49-F238E27FC236}">
                <a16:creationId xmlns:a16="http://schemas.microsoft.com/office/drawing/2014/main" id="{F851594F-B939-EA44-8549-BD14CC59DE28}"/>
              </a:ext>
            </a:extLst>
          </p:cNvPr>
          <p:cNvCxnSpPr>
            <a:cxnSpLocks noChangeShapeType="1"/>
            <a:endCxn id="32774" idx="1"/>
          </p:cNvCxnSpPr>
          <p:nvPr/>
        </p:nvCxnSpPr>
        <p:spPr bwMode="auto">
          <a:xfrm>
            <a:off x="2025650" y="2306638"/>
            <a:ext cx="422275" cy="28575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2798" name="Rettangolo 36">
            <a:extLst>
              <a:ext uri="{FF2B5EF4-FFF2-40B4-BE49-F238E27FC236}">
                <a16:creationId xmlns:a16="http://schemas.microsoft.com/office/drawing/2014/main" id="{8CC33199-C1E8-4C49-8FD3-332F080076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3488" y="4202113"/>
            <a:ext cx="114300" cy="92075"/>
          </a:xfrm>
          <a:prstGeom prst="rect">
            <a:avLst/>
          </a:prstGeom>
          <a:solidFill>
            <a:srgbClr val="00B0F0"/>
          </a:solidFill>
          <a:ln w="9525" algn="ctr">
            <a:solidFill>
              <a:srgbClr val="00B0F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32799" name="Rettangolo 37">
            <a:extLst>
              <a:ext uri="{FF2B5EF4-FFF2-40B4-BE49-F238E27FC236}">
                <a16:creationId xmlns:a16="http://schemas.microsoft.com/office/drawing/2014/main" id="{CC6B4889-BA96-2244-B7FB-7E11044F80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16500" y="3048000"/>
            <a:ext cx="115888" cy="92075"/>
          </a:xfrm>
          <a:prstGeom prst="rect">
            <a:avLst/>
          </a:prstGeom>
          <a:solidFill>
            <a:srgbClr val="00B0F0"/>
          </a:solidFill>
          <a:ln w="9525" algn="ctr">
            <a:solidFill>
              <a:srgbClr val="00B0F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32800" name="CasellaDiTesto 14">
            <a:extLst>
              <a:ext uri="{FF2B5EF4-FFF2-40B4-BE49-F238E27FC236}">
                <a16:creationId xmlns:a16="http://schemas.microsoft.com/office/drawing/2014/main" id="{E7CD4876-1A6D-8941-BB6A-7D1F2FBE52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8575" y="2908300"/>
            <a:ext cx="12620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000">
                <a:latin typeface="Verdana" panose="020B0604030504040204" pitchFamily="34" charset="0"/>
              </a:rPr>
              <a:t>Centrale termica semilavorati</a:t>
            </a:r>
            <a:endParaRPr lang="it-IT" altLang="it-IT" sz="1000" baseline="30000">
              <a:latin typeface="Verdana" panose="020B0604030504040204" pitchFamily="34" charset="0"/>
            </a:endParaRPr>
          </a:p>
        </p:txBody>
      </p:sp>
      <p:sp>
        <p:nvSpPr>
          <p:cNvPr id="32801" name="CasellaDiTesto 14">
            <a:extLst>
              <a:ext uri="{FF2B5EF4-FFF2-40B4-BE49-F238E27FC236}">
                <a16:creationId xmlns:a16="http://schemas.microsoft.com/office/drawing/2014/main" id="{D4E8CDE7-7202-9240-A804-CF36F84763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6813" y="3795713"/>
            <a:ext cx="12620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000">
                <a:latin typeface="Verdana" panose="020B0604030504040204" pitchFamily="34" charset="0"/>
              </a:rPr>
              <a:t>Centrale termica ottonatura</a:t>
            </a:r>
            <a:endParaRPr lang="it-IT" altLang="it-IT" sz="1000" baseline="30000">
              <a:latin typeface="Verdana" panose="020B0604030504040204" pitchFamily="34" charset="0"/>
            </a:endParaRPr>
          </a:p>
        </p:txBody>
      </p:sp>
      <p:sp>
        <p:nvSpPr>
          <p:cNvPr id="32802" name="Rettangolo 28">
            <a:extLst>
              <a:ext uri="{FF2B5EF4-FFF2-40B4-BE49-F238E27FC236}">
                <a16:creationId xmlns:a16="http://schemas.microsoft.com/office/drawing/2014/main" id="{ECA66C31-5A60-A244-93CA-1D4347F27E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1688" y="4195763"/>
            <a:ext cx="115887" cy="92075"/>
          </a:xfrm>
          <a:prstGeom prst="rect">
            <a:avLst/>
          </a:prstGeom>
          <a:solidFill>
            <a:srgbClr val="FFFF00"/>
          </a:solidFill>
          <a:ln w="9525" algn="ctr">
            <a:solidFill>
              <a:srgbClr val="FFFF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32803" name="CasellaDiTesto 14">
            <a:extLst>
              <a:ext uri="{FF2B5EF4-FFF2-40B4-BE49-F238E27FC236}">
                <a16:creationId xmlns:a16="http://schemas.microsoft.com/office/drawing/2014/main" id="{9DD76DAA-4375-7C40-B244-DE14A200E8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688" y="4765675"/>
            <a:ext cx="12636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200" dirty="0">
                <a:latin typeface="Verdana" panose="020B0604030504040204" pitchFamily="34" charset="0"/>
              </a:rPr>
              <a:t>Cabina Metano</a:t>
            </a:r>
            <a:endParaRPr lang="it-IT" altLang="it-IT" sz="1200" baseline="30000" dirty="0">
              <a:latin typeface="Verdana" panose="020B0604030504040204" pitchFamily="34" charset="0"/>
            </a:endParaRPr>
          </a:p>
        </p:txBody>
      </p:sp>
      <p:cxnSp>
        <p:nvCxnSpPr>
          <p:cNvPr id="32804" name="Connettore 2 30720">
            <a:extLst>
              <a:ext uri="{FF2B5EF4-FFF2-40B4-BE49-F238E27FC236}">
                <a16:creationId xmlns:a16="http://schemas.microsoft.com/office/drawing/2014/main" id="{25D9E6CD-3597-234D-9D57-5F043AA62BD2}"/>
              </a:ext>
            </a:extLst>
          </p:cNvPr>
          <p:cNvCxnSpPr>
            <a:cxnSpLocks noChangeShapeType="1"/>
            <a:stCxn id="32803" idx="0"/>
            <a:endCxn id="32802" idx="2"/>
          </p:cNvCxnSpPr>
          <p:nvPr/>
        </p:nvCxnSpPr>
        <p:spPr bwMode="auto">
          <a:xfrm flipV="1">
            <a:off x="798513" y="4287838"/>
            <a:ext cx="61119" cy="47783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2771" name="Text Box 59">
            <a:extLst>
              <a:ext uri="{FF2B5EF4-FFF2-40B4-BE49-F238E27FC236}">
                <a16:creationId xmlns:a16="http://schemas.microsoft.com/office/drawing/2014/main" id="{4B7C2566-BCB3-5C4F-BFCF-EDE27E6B45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2971" y="262579"/>
            <a:ext cx="6622882" cy="377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268288" indent="-268288" defTabSz="430213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1266825" indent="-630238" defTabSz="430213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 defTabSz="430213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 defTabSz="430213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 defTabSz="430213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defTabSz="4302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defTabSz="4302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defTabSz="4302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defTabSz="4302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120000"/>
              </a:lnSpc>
              <a:buClr>
                <a:srgbClr val="5F5F5F"/>
              </a:buClr>
              <a:buFontTx/>
              <a:buNone/>
            </a:pPr>
            <a:r>
              <a:rPr lang="it-IT" altLang="it-IT" sz="2000" b="1" dirty="0">
                <a:solidFill>
                  <a:srgbClr val="063074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5. Dettagli degli impianti elettrico e termico</a:t>
            </a:r>
            <a:endParaRPr lang="it-IT" altLang="it-IT" sz="2000" dirty="0">
              <a:solidFill>
                <a:srgbClr val="3C3737"/>
              </a:solidFill>
              <a:latin typeface="Verdana" panose="020B0604030504040204" pitchFamily="34" charset="0"/>
              <a:ea typeface="Arial Unicode MS" panose="020B0604020202020204" pitchFamily="34" charset="-128"/>
              <a:cs typeface="Tahoma" panose="020B0604030504040204" pitchFamily="34" charset="0"/>
            </a:endParaRPr>
          </a:p>
        </p:txBody>
      </p:sp>
      <p:sp>
        <p:nvSpPr>
          <p:cNvPr id="39" name="CasellaDiTesto 37">
            <a:extLst>
              <a:ext uri="{FF2B5EF4-FFF2-40B4-BE49-F238E27FC236}">
                <a16:creationId xmlns:a16="http://schemas.microsoft.com/office/drawing/2014/main" id="{6B01CF00-BB67-3441-9C72-C9436DF703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8275" y="1231900"/>
            <a:ext cx="360363" cy="179388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it-IT" sz="2400">
              <a:latin typeface="Verdana" panose="020B0604030504040204" pitchFamily="34" charset="0"/>
            </a:endParaRPr>
          </a:p>
        </p:txBody>
      </p:sp>
      <p:sp>
        <p:nvSpPr>
          <p:cNvPr id="40" name="CasellaDiTesto 1">
            <a:extLst>
              <a:ext uri="{FF2B5EF4-FFF2-40B4-BE49-F238E27FC236}">
                <a16:creationId xmlns:a16="http://schemas.microsoft.com/office/drawing/2014/main" id="{1CCFA579-107B-AB41-A9EF-CD045D359C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9388" y="1701800"/>
            <a:ext cx="360362" cy="179388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it-IT" sz="2400">
              <a:latin typeface="Verdana" panose="020B0604030504040204" pitchFamily="34" charset="0"/>
            </a:endParaRPr>
          </a:p>
        </p:txBody>
      </p:sp>
      <p:sp>
        <p:nvSpPr>
          <p:cNvPr id="41" name="CasellaDiTesto 38">
            <a:extLst>
              <a:ext uri="{FF2B5EF4-FFF2-40B4-BE49-F238E27FC236}">
                <a16:creationId xmlns:a16="http://schemas.microsoft.com/office/drawing/2014/main" id="{89A22FCC-0C29-E44A-BD78-DA6DBF7FC5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49963" y="2328202"/>
            <a:ext cx="360362" cy="180975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it-IT" sz="2400">
              <a:latin typeface="Verdana" panose="020B0604030504040204" pitchFamily="34" charset="0"/>
            </a:endParaRPr>
          </a:p>
        </p:txBody>
      </p:sp>
      <p:sp>
        <p:nvSpPr>
          <p:cNvPr id="42" name="CasellaDiTesto 41">
            <a:extLst>
              <a:ext uri="{FF2B5EF4-FFF2-40B4-BE49-F238E27FC236}">
                <a16:creationId xmlns:a16="http://schemas.microsoft.com/office/drawing/2014/main" id="{FD9B681C-C7CD-A149-8E94-FB0317B5A8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12262" y="2256005"/>
            <a:ext cx="132279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200">
                <a:latin typeface="Verdana" panose="020B0604030504040204" pitchFamily="34" charset="0"/>
              </a:rPr>
              <a:t>Unità termiche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>
            <a:extLst>
              <a:ext uri="{FF2B5EF4-FFF2-40B4-BE49-F238E27FC236}">
                <a16:creationId xmlns:a16="http://schemas.microsoft.com/office/drawing/2014/main" id="{DEAF2289-4101-AB4E-AF46-133917E967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5875" y="5495925"/>
            <a:ext cx="1447800" cy="1362075"/>
          </a:xfrm>
          <a:prstGeom prst="rect">
            <a:avLst/>
          </a:prstGeom>
          <a:solidFill>
            <a:srgbClr val="06307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34820" name="Segnaposto numero diapositiva 1">
            <a:extLst>
              <a:ext uri="{FF2B5EF4-FFF2-40B4-BE49-F238E27FC236}">
                <a16:creationId xmlns:a16="http://schemas.microsoft.com/office/drawing/2014/main" id="{8C4AA1D7-DD9A-7E4D-A581-992A313D8CA0}"/>
              </a:ext>
            </a:extLst>
          </p:cNvPr>
          <p:cNvSpPr txBox="1">
            <a:spLocks/>
          </p:cNvSpPr>
          <p:nvPr/>
        </p:nvSpPr>
        <p:spPr bwMode="auto">
          <a:xfrm>
            <a:off x="7073900" y="6394765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8E03321F-11EA-334B-996A-A571255D96A7}" type="slidenum">
              <a:rPr lang="it-IT" altLang="it-IT"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algn="r">
                <a:spcBef>
                  <a:spcPct val="0"/>
                </a:spcBef>
                <a:buFontTx/>
                <a:buNone/>
              </a:pPr>
              <a:t>16</a:t>
            </a:fld>
            <a:endParaRPr lang="it-IT" altLang="it-IT" sz="1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4821" name="Immagine 2">
            <a:extLst>
              <a:ext uri="{FF2B5EF4-FFF2-40B4-BE49-F238E27FC236}">
                <a16:creationId xmlns:a16="http://schemas.microsoft.com/office/drawing/2014/main" id="{E62DA9A4-1A84-EB44-AF2C-19B5DEEB9C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12" t="23503" r="29549" b="21222"/>
          <a:stretch>
            <a:fillRect/>
          </a:stretch>
        </p:blipFill>
        <p:spPr bwMode="auto">
          <a:xfrm rot="7619625">
            <a:off x="1036638" y="1160462"/>
            <a:ext cx="4191000" cy="454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2" name="Rettangolo 1">
            <a:extLst>
              <a:ext uri="{FF2B5EF4-FFF2-40B4-BE49-F238E27FC236}">
                <a16:creationId xmlns:a16="http://schemas.microsoft.com/office/drawing/2014/main" id="{7F32C6DA-6143-474C-A0B7-45F638B8C5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7925" y="2306638"/>
            <a:ext cx="295275" cy="57150"/>
          </a:xfrm>
          <a:prstGeom prst="rect">
            <a:avLst/>
          </a:prstGeom>
          <a:solidFill>
            <a:srgbClr val="FF00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34823" name="Rettangolo 2">
            <a:extLst>
              <a:ext uri="{FF2B5EF4-FFF2-40B4-BE49-F238E27FC236}">
                <a16:creationId xmlns:a16="http://schemas.microsoft.com/office/drawing/2014/main" id="{24F47A17-3970-A642-9CB2-47C83A092E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1925" y="2459038"/>
            <a:ext cx="130175" cy="44450"/>
          </a:xfrm>
          <a:prstGeom prst="rect">
            <a:avLst/>
          </a:prstGeom>
          <a:solidFill>
            <a:srgbClr val="FFC000"/>
          </a:solidFill>
          <a:ln w="9525" algn="ctr">
            <a:solidFill>
              <a:srgbClr val="FFC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34824" name="Rettangolo 11">
            <a:extLst>
              <a:ext uri="{FF2B5EF4-FFF2-40B4-BE49-F238E27FC236}">
                <a16:creationId xmlns:a16="http://schemas.microsoft.com/office/drawing/2014/main" id="{C459886C-15BD-A745-B5D6-86852DC0CD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8463" y="2441575"/>
            <a:ext cx="130175" cy="46038"/>
          </a:xfrm>
          <a:prstGeom prst="rect">
            <a:avLst/>
          </a:prstGeom>
          <a:solidFill>
            <a:srgbClr val="FFC000"/>
          </a:solidFill>
          <a:ln w="9525" algn="ctr">
            <a:solidFill>
              <a:srgbClr val="FFC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34825" name="Rettangolo 12">
            <a:extLst>
              <a:ext uri="{FF2B5EF4-FFF2-40B4-BE49-F238E27FC236}">
                <a16:creationId xmlns:a16="http://schemas.microsoft.com/office/drawing/2014/main" id="{8B1EF204-D72C-DD44-9E46-399A9E0E59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3850" y="2470150"/>
            <a:ext cx="130175" cy="46038"/>
          </a:xfrm>
          <a:prstGeom prst="rect">
            <a:avLst/>
          </a:prstGeom>
          <a:solidFill>
            <a:srgbClr val="FFC000"/>
          </a:solidFill>
          <a:ln w="9525" algn="ctr">
            <a:solidFill>
              <a:srgbClr val="FFC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34826" name="Rettangolo 13">
            <a:extLst>
              <a:ext uri="{FF2B5EF4-FFF2-40B4-BE49-F238E27FC236}">
                <a16:creationId xmlns:a16="http://schemas.microsoft.com/office/drawing/2014/main" id="{5F8F5A67-CD6E-6B44-9396-33BDDB6039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24375" y="2470150"/>
            <a:ext cx="130175" cy="46038"/>
          </a:xfrm>
          <a:prstGeom prst="rect">
            <a:avLst/>
          </a:prstGeom>
          <a:solidFill>
            <a:srgbClr val="FFC000"/>
          </a:solidFill>
          <a:ln w="9525" algn="ctr">
            <a:solidFill>
              <a:srgbClr val="FFC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34827" name="Rettangolo 14">
            <a:extLst>
              <a:ext uri="{FF2B5EF4-FFF2-40B4-BE49-F238E27FC236}">
                <a16:creationId xmlns:a16="http://schemas.microsoft.com/office/drawing/2014/main" id="{5538D79F-BF9A-8F40-9CC2-2A19D2BDB6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5075" y="2611438"/>
            <a:ext cx="61913" cy="160337"/>
          </a:xfrm>
          <a:prstGeom prst="rect">
            <a:avLst/>
          </a:prstGeom>
          <a:solidFill>
            <a:srgbClr val="FFC000"/>
          </a:solidFill>
          <a:ln w="9525" algn="ctr">
            <a:solidFill>
              <a:srgbClr val="FFC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28" name="Text Box 59">
            <a:extLst>
              <a:ext uri="{FF2B5EF4-FFF2-40B4-BE49-F238E27FC236}">
                <a16:creationId xmlns:a16="http://schemas.microsoft.com/office/drawing/2014/main" id="{31BC89B8-5F54-47D9-A5E6-7CA332EF09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4134" y="1396333"/>
            <a:ext cx="3897313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268288" indent="-268288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1266825" indent="-630238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marL="360000" indent="0" algn="just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buFont typeface="Monotype Sorts" pitchFamily="2" charset="2"/>
              <a:buNone/>
              <a:tabLst>
                <a:tab pos="266700" algn="l"/>
              </a:tabLst>
              <a:defRPr/>
            </a:pPr>
            <a:r>
              <a:rPr lang="it-IT" sz="1200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L’alimentazione ad alta tensione dell’attuale  fornitura elettrica è la prima questione da verificare nell’ipotesi di trasformazione.  </a:t>
            </a:r>
          </a:p>
        </p:txBody>
      </p:sp>
      <p:sp>
        <p:nvSpPr>
          <p:cNvPr id="34829" name="Rettangolo 8">
            <a:extLst>
              <a:ext uri="{FF2B5EF4-FFF2-40B4-BE49-F238E27FC236}">
                <a16:creationId xmlns:a16="http://schemas.microsoft.com/office/drawing/2014/main" id="{8869C143-BDD7-8B47-9126-7B80D99D33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3050" y="4445000"/>
            <a:ext cx="138113" cy="141288"/>
          </a:xfrm>
          <a:prstGeom prst="rect">
            <a:avLst/>
          </a:prstGeom>
          <a:solidFill>
            <a:srgbClr val="00B0F0"/>
          </a:solidFill>
          <a:ln w="9525" algn="ctr">
            <a:solidFill>
              <a:srgbClr val="00B0F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34830" name="Rettangolo 30">
            <a:extLst>
              <a:ext uri="{FF2B5EF4-FFF2-40B4-BE49-F238E27FC236}">
                <a16:creationId xmlns:a16="http://schemas.microsoft.com/office/drawing/2014/main" id="{7224E6CB-4A3A-E946-A7B3-4BDF1F0D8B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9000" y="4090988"/>
            <a:ext cx="115888" cy="92075"/>
          </a:xfrm>
          <a:prstGeom prst="rect">
            <a:avLst/>
          </a:prstGeom>
          <a:solidFill>
            <a:srgbClr val="00B0F0"/>
          </a:solidFill>
          <a:ln w="9525" algn="ctr">
            <a:solidFill>
              <a:srgbClr val="00B0F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34831" name="Rettangolo 9">
            <a:extLst>
              <a:ext uri="{FF2B5EF4-FFF2-40B4-BE49-F238E27FC236}">
                <a16:creationId xmlns:a16="http://schemas.microsoft.com/office/drawing/2014/main" id="{BA200235-41FA-4C4F-9081-FCDADA914F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3550" y="2058988"/>
            <a:ext cx="266700" cy="201612"/>
          </a:xfrm>
          <a:prstGeom prst="rect">
            <a:avLst/>
          </a:prstGeom>
          <a:solidFill>
            <a:srgbClr val="FF00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cxnSp>
        <p:nvCxnSpPr>
          <p:cNvPr id="34832" name="Connettore 2 25">
            <a:extLst>
              <a:ext uri="{FF2B5EF4-FFF2-40B4-BE49-F238E27FC236}">
                <a16:creationId xmlns:a16="http://schemas.microsoft.com/office/drawing/2014/main" id="{CA175E92-30FA-C445-A09E-3AB430A4A26D}"/>
              </a:ext>
            </a:extLst>
          </p:cNvPr>
          <p:cNvCxnSpPr>
            <a:cxnSpLocks noChangeShapeType="1"/>
            <a:endCxn id="34822" idx="1"/>
          </p:cNvCxnSpPr>
          <p:nvPr/>
        </p:nvCxnSpPr>
        <p:spPr bwMode="auto">
          <a:xfrm>
            <a:off x="2025650" y="2306638"/>
            <a:ext cx="422275" cy="28575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4833" name="Rettangolo 36">
            <a:extLst>
              <a:ext uri="{FF2B5EF4-FFF2-40B4-BE49-F238E27FC236}">
                <a16:creationId xmlns:a16="http://schemas.microsoft.com/office/drawing/2014/main" id="{5945A055-469F-0745-8868-7E38308857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3488" y="4202113"/>
            <a:ext cx="114300" cy="92075"/>
          </a:xfrm>
          <a:prstGeom prst="rect">
            <a:avLst/>
          </a:prstGeom>
          <a:solidFill>
            <a:srgbClr val="00B0F0"/>
          </a:solidFill>
          <a:ln w="9525" algn="ctr">
            <a:solidFill>
              <a:srgbClr val="00B0F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34834" name="Rettangolo 37">
            <a:extLst>
              <a:ext uri="{FF2B5EF4-FFF2-40B4-BE49-F238E27FC236}">
                <a16:creationId xmlns:a16="http://schemas.microsoft.com/office/drawing/2014/main" id="{21B50A90-CCE7-A444-B278-E1D451AC3D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16500" y="3048000"/>
            <a:ext cx="115888" cy="92075"/>
          </a:xfrm>
          <a:prstGeom prst="rect">
            <a:avLst/>
          </a:prstGeom>
          <a:solidFill>
            <a:srgbClr val="00B0F0"/>
          </a:solidFill>
          <a:ln w="9525" algn="ctr">
            <a:solidFill>
              <a:srgbClr val="00B0F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34835" name="Rettangolo 28">
            <a:extLst>
              <a:ext uri="{FF2B5EF4-FFF2-40B4-BE49-F238E27FC236}">
                <a16:creationId xmlns:a16="http://schemas.microsoft.com/office/drawing/2014/main" id="{C2AF314B-826E-B34C-B297-3AEFC1F3CC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1688" y="4195763"/>
            <a:ext cx="115887" cy="92075"/>
          </a:xfrm>
          <a:prstGeom prst="rect">
            <a:avLst/>
          </a:prstGeom>
          <a:solidFill>
            <a:srgbClr val="FFFF00"/>
          </a:solidFill>
          <a:ln w="9525" algn="ctr">
            <a:solidFill>
              <a:srgbClr val="FFFF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41" name="Text Box 59">
            <a:extLst>
              <a:ext uri="{FF2B5EF4-FFF2-40B4-BE49-F238E27FC236}">
                <a16:creationId xmlns:a16="http://schemas.microsoft.com/office/drawing/2014/main" id="{2865E542-7D93-4DFD-8C55-6C868E2918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7939" y="2271711"/>
            <a:ext cx="2860961" cy="4206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268288" indent="-268288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1266825" indent="-630238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buFont typeface="Monotype Sorts" pitchFamily="2" charset="2"/>
              <a:buNone/>
              <a:tabLst>
                <a:tab pos="266700" algn="l"/>
              </a:tabLst>
              <a:defRPr/>
            </a:pPr>
            <a:r>
              <a:rPr lang="it-IT" sz="1200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E’ inoltre necessaria la verifica della possibilità di gestire i servizi tecnologici attraverso una Energy Service Company (</a:t>
            </a:r>
            <a:r>
              <a:rPr lang="it-IT" sz="1200" dirty="0" err="1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ESCo</a:t>
            </a:r>
            <a:r>
              <a:rPr lang="it-IT" sz="1200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) per la gestione condivisa delle reti.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buFont typeface="Monotype Sorts" pitchFamily="2" charset="2"/>
              <a:buNone/>
              <a:tabLst>
                <a:tab pos="266700" algn="l"/>
              </a:tabLst>
              <a:defRPr/>
            </a:pPr>
            <a:endParaRPr lang="it-IT" sz="1200" dirty="0">
              <a:solidFill>
                <a:srgbClr val="3C3737"/>
              </a:solidFill>
              <a:ea typeface="Arial Unicode MS" pitchFamily="34" charset="-128"/>
              <a:cs typeface="Tahoma" pitchFamily="34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buFont typeface="Monotype Sorts" pitchFamily="2" charset="2"/>
              <a:buNone/>
              <a:tabLst>
                <a:tab pos="266700" algn="l"/>
              </a:tabLst>
              <a:defRPr/>
            </a:pPr>
            <a:r>
              <a:rPr lang="it-IT" sz="1200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La verifica di questa possibilità potrebbe ridurre drasticamente gli investimenti impiantistici sulle centrali di generazione e distribuzione dell’energia.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buFont typeface="Monotype Sorts" pitchFamily="2" charset="2"/>
              <a:buNone/>
              <a:tabLst>
                <a:tab pos="266700" algn="l"/>
              </a:tabLst>
              <a:defRPr/>
            </a:pPr>
            <a:endParaRPr lang="it-IT" sz="1200" dirty="0">
              <a:solidFill>
                <a:srgbClr val="3C3737"/>
              </a:solidFill>
              <a:ea typeface="Arial Unicode MS" pitchFamily="34" charset="-128"/>
              <a:cs typeface="Tahoma" pitchFamily="34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buFont typeface="Monotype Sorts" pitchFamily="2" charset="2"/>
              <a:buNone/>
              <a:tabLst>
                <a:tab pos="266700" algn="l"/>
              </a:tabLst>
              <a:defRPr/>
            </a:pPr>
            <a:r>
              <a:rPr lang="it-IT" sz="1200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Ulteriore questione riguarda i frazionamenti, le aree comuni destinate a viabilità e servizi.</a:t>
            </a:r>
          </a:p>
          <a:p>
            <a:pPr marL="0" indent="-812800" algn="just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buFont typeface="Monotype Sorts" pitchFamily="2" charset="2"/>
              <a:buNone/>
              <a:defRPr/>
            </a:pPr>
            <a:endParaRPr lang="it-IT" sz="800" dirty="0">
              <a:solidFill>
                <a:srgbClr val="3C3737"/>
              </a:solidFill>
              <a:ea typeface="Arial Unicode MS" pitchFamily="34" charset="-128"/>
              <a:cs typeface="Tahoma" pitchFamily="34" charset="0"/>
            </a:endParaRPr>
          </a:p>
          <a:p>
            <a:pPr marL="0" indent="0" algn="just" defTabSz="914400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tabLst>
                <a:tab pos="266700" algn="l"/>
              </a:tabLst>
              <a:defRPr/>
            </a:pPr>
            <a:r>
              <a:rPr lang="it-IT" sz="1600" b="1" dirty="0">
                <a:solidFill>
                  <a:srgbClr val="415378"/>
                </a:solidFill>
                <a:ea typeface="Arial Unicode MS" pitchFamily="34" charset="-128"/>
                <a:cs typeface="Tahoma" pitchFamily="34" charset="0"/>
              </a:rPr>
              <a:t>	</a:t>
            </a:r>
            <a:endParaRPr lang="it-IT" sz="1200" dirty="0">
              <a:solidFill>
                <a:srgbClr val="3C3737"/>
              </a:solidFill>
              <a:ea typeface="Arial Unicode MS" pitchFamily="34" charset="-128"/>
              <a:cs typeface="Tahoma" pitchFamily="34" charset="0"/>
            </a:endParaRPr>
          </a:p>
        </p:txBody>
      </p:sp>
      <p:sp>
        <p:nvSpPr>
          <p:cNvPr id="11" name="Text Box 59">
            <a:extLst>
              <a:ext uri="{FF2B5EF4-FFF2-40B4-BE49-F238E27FC236}">
                <a16:creationId xmlns:a16="http://schemas.microsoft.com/office/drawing/2014/main" id="{17779394-2D2D-41D3-AD9B-A5A96FC544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9311" y="207313"/>
            <a:ext cx="7418402" cy="66020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/>
          <a:lstStyle>
            <a:lvl1pPr marL="268288" indent="-268288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1266825" indent="-630238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defRPr/>
            </a:pPr>
            <a:r>
              <a:rPr lang="it-IT" sz="2000" b="1" dirty="0">
                <a:solidFill>
                  <a:srgbClr val="063074"/>
                </a:solidFill>
                <a:ea typeface="Arial Unicode MS" pitchFamily="34" charset="-128"/>
                <a:cs typeface="Tahoma" pitchFamily="34" charset="0"/>
              </a:rPr>
              <a:t>6. Possibile partizione dell’impianto: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defRPr/>
            </a:pPr>
            <a:r>
              <a:rPr lang="it-IT" sz="2000" b="1" dirty="0">
                <a:solidFill>
                  <a:srgbClr val="063074"/>
                </a:solidFill>
                <a:ea typeface="Arial Unicode MS" pitchFamily="34" charset="-128"/>
                <a:cs typeface="Tahoma" pitchFamily="34" charset="0"/>
              </a:rPr>
              <a:t>elementi prioritari</a:t>
            </a:r>
            <a:endParaRPr lang="it-IT" sz="2000" dirty="0">
              <a:solidFill>
                <a:srgbClr val="3C3737"/>
              </a:solidFill>
              <a:ea typeface="Arial Unicode MS" pitchFamily="34" charset="-128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>
            <a:extLst>
              <a:ext uri="{FF2B5EF4-FFF2-40B4-BE49-F238E27FC236}">
                <a16:creationId xmlns:a16="http://schemas.microsoft.com/office/drawing/2014/main" id="{AE137F27-1CFC-2E4E-9949-F5BDC58623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5875" y="5495925"/>
            <a:ext cx="1447800" cy="1362075"/>
          </a:xfrm>
          <a:prstGeom prst="rect">
            <a:avLst/>
          </a:prstGeom>
          <a:solidFill>
            <a:srgbClr val="06307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41987" name="Text Box 59">
            <a:extLst>
              <a:ext uri="{FF2B5EF4-FFF2-40B4-BE49-F238E27FC236}">
                <a16:creationId xmlns:a16="http://schemas.microsoft.com/office/drawing/2014/main" id="{01086916-8BF4-DD42-842D-43F2AD2A43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584" y="1612190"/>
            <a:ext cx="3379904" cy="422349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>
            <a:lvl1pPr defTabSz="430213">
              <a:spcBef>
                <a:spcPct val="20000"/>
              </a:spcBef>
              <a:buChar char="•"/>
              <a:tabLst>
                <a:tab pos="266700" algn="l"/>
              </a:tabLst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1266825" indent="-630238" defTabSz="430213">
              <a:spcBef>
                <a:spcPct val="20000"/>
              </a:spcBef>
              <a:buChar char="–"/>
              <a:tabLst>
                <a:tab pos="266700" algn="l"/>
              </a:tabLst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 defTabSz="430213">
              <a:spcBef>
                <a:spcPct val="20000"/>
              </a:spcBef>
              <a:buChar char="•"/>
              <a:tabLst>
                <a:tab pos="266700" algn="l"/>
              </a:tabLst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 defTabSz="430213">
              <a:spcBef>
                <a:spcPct val="20000"/>
              </a:spcBef>
              <a:buChar char="–"/>
              <a:tabLst>
                <a:tab pos="266700" algn="l"/>
              </a:tabLst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 defTabSz="430213">
              <a:spcBef>
                <a:spcPct val="20000"/>
              </a:spcBef>
              <a:buChar char="»"/>
              <a:tabLst>
                <a:tab pos="266700" algn="l"/>
              </a:tabLst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defTabSz="4302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6700" algn="l"/>
              </a:tabLst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defTabSz="4302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6700" algn="l"/>
              </a:tabLst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defTabSz="4302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6700" algn="l"/>
              </a:tabLst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defTabSz="4302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6700" algn="l"/>
              </a:tabLst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Clr>
                <a:srgbClr val="5F5F5F"/>
              </a:buClr>
              <a:buFont typeface="Monotype Sorts" pitchFamily="2" charset="2"/>
              <a:buNone/>
            </a:pPr>
            <a:r>
              <a:rPr lang="it-IT" altLang="it-IT" sz="1200" dirty="0">
                <a:solidFill>
                  <a:srgbClr val="3C3737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In una prima ipotesi di </a:t>
            </a:r>
            <a:r>
              <a:rPr lang="it-IT" altLang="it-IT" sz="1200" dirty="0" err="1">
                <a:solidFill>
                  <a:srgbClr val="3C3737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ri</a:t>
            </a:r>
            <a:r>
              <a:rPr lang="it-IT" altLang="it-IT" sz="1200" dirty="0">
                <a:solidFill>
                  <a:srgbClr val="3C3737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-suddivisione, all’interno dell’area coperta è possibile ottenere:</a:t>
            </a:r>
          </a:p>
          <a:p>
            <a:pPr algn="just">
              <a:lnSpc>
                <a:spcPct val="120000"/>
              </a:lnSpc>
              <a:spcBef>
                <a:spcPct val="0"/>
              </a:spcBef>
              <a:buClr>
                <a:srgbClr val="5F5F5F"/>
              </a:buClr>
              <a:buFont typeface="Monotype Sorts" pitchFamily="2" charset="2"/>
              <a:buNone/>
            </a:pPr>
            <a:r>
              <a:rPr lang="it-IT" altLang="it-IT" sz="1200" dirty="0">
                <a:solidFill>
                  <a:srgbClr val="3C3737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-una fabbrica A di 36.365 mq. Il nuovo accesso all’area A sarebbe possibile realizzando uno spazio di manovra per I camion attraverso la demolizione del locale rivendita di pneumatici (area da demolire “A” cerchiata in rosso), che è pericolante.</a:t>
            </a:r>
          </a:p>
          <a:p>
            <a:pPr algn="just">
              <a:lnSpc>
                <a:spcPct val="120000"/>
              </a:lnSpc>
              <a:spcBef>
                <a:spcPct val="0"/>
              </a:spcBef>
              <a:buClr>
                <a:srgbClr val="5F5F5F"/>
              </a:buClr>
              <a:buFont typeface="Monotype Sorts" pitchFamily="2" charset="2"/>
              <a:buNone/>
            </a:pPr>
            <a:r>
              <a:rPr lang="it-IT" altLang="it-IT" sz="1200" dirty="0">
                <a:solidFill>
                  <a:srgbClr val="3C3737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-una fabbrica B di 12.279 mq.</a:t>
            </a:r>
          </a:p>
          <a:p>
            <a:pPr algn="just">
              <a:lnSpc>
                <a:spcPct val="120000"/>
              </a:lnSpc>
              <a:spcBef>
                <a:spcPct val="0"/>
              </a:spcBef>
              <a:buClr>
                <a:srgbClr val="5F5F5F"/>
              </a:buClr>
              <a:buFont typeface="Monotype Sorts" pitchFamily="2" charset="2"/>
              <a:buNone/>
            </a:pPr>
            <a:r>
              <a:rPr lang="it-IT" altLang="it-IT" sz="1200" dirty="0">
                <a:solidFill>
                  <a:srgbClr val="3C3737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-un impianto D di 3.350 mq.</a:t>
            </a:r>
          </a:p>
          <a:p>
            <a:pPr algn="just">
              <a:lnSpc>
                <a:spcPct val="120000"/>
              </a:lnSpc>
              <a:spcBef>
                <a:spcPct val="0"/>
              </a:spcBef>
              <a:buClr>
                <a:srgbClr val="5F5F5F"/>
              </a:buClr>
              <a:buFont typeface="Monotype Sorts" pitchFamily="2" charset="2"/>
              <a:buNone/>
            </a:pPr>
            <a:r>
              <a:rPr lang="it-IT" altLang="it-IT" sz="1200" dirty="0">
                <a:solidFill>
                  <a:srgbClr val="3C3737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-un impianto E di 2.014 mq.</a:t>
            </a:r>
          </a:p>
          <a:p>
            <a:pPr algn="just">
              <a:lnSpc>
                <a:spcPct val="120000"/>
              </a:lnSpc>
              <a:spcBef>
                <a:spcPct val="0"/>
              </a:spcBef>
              <a:buClr>
                <a:srgbClr val="5F5F5F"/>
              </a:buClr>
              <a:buFont typeface="Monotype Sorts" pitchFamily="2" charset="2"/>
              <a:buNone/>
            </a:pPr>
            <a:r>
              <a:rPr lang="it-IT" altLang="it-IT" sz="1200" dirty="0">
                <a:solidFill>
                  <a:srgbClr val="3C3737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-il volume C (2.200 mq) può essere costruito dopo la necessaria demolizione di alcuni magazzini (area di demolizione "A–B” cerchiata in rosso), per avere così un corridoio di transito tra le aree A e B. Questa ipotesi deve essere verificata con le autorità competenti.</a:t>
            </a:r>
          </a:p>
        </p:txBody>
      </p:sp>
      <p:sp>
        <p:nvSpPr>
          <p:cNvPr id="41988" name="Ovale 34">
            <a:extLst>
              <a:ext uri="{FF2B5EF4-FFF2-40B4-BE49-F238E27FC236}">
                <a16:creationId xmlns:a16="http://schemas.microsoft.com/office/drawing/2014/main" id="{A58603B0-1718-8C40-8534-8BFD4C6EA3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8401" y="6007070"/>
            <a:ext cx="2292350" cy="498475"/>
          </a:xfrm>
          <a:prstGeom prst="ellipse">
            <a:avLst/>
          </a:prstGeom>
          <a:solidFill>
            <a:schemeClr val="bg1"/>
          </a:solidFill>
          <a:ln w="50800" algn="ctr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200" dirty="0">
                <a:latin typeface="Verdana" panose="020B0604030504040204" pitchFamily="34" charset="0"/>
              </a:rPr>
              <a:t>Area da demolire</a:t>
            </a:r>
          </a:p>
        </p:txBody>
      </p:sp>
      <p:pic>
        <p:nvPicPr>
          <p:cNvPr id="41989" name="Immagine 1">
            <a:extLst>
              <a:ext uri="{FF2B5EF4-FFF2-40B4-BE49-F238E27FC236}">
                <a16:creationId xmlns:a16="http://schemas.microsoft.com/office/drawing/2014/main" id="{F32178C2-17E9-414A-A782-D755C0266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8"/>
          <a:stretch>
            <a:fillRect/>
          </a:stretch>
        </p:blipFill>
        <p:spPr bwMode="auto">
          <a:xfrm>
            <a:off x="3519488" y="901700"/>
            <a:ext cx="5160962" cy="523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90" name="Ovale 28">
            <a:extLst>
              <a:ext uri="{FF2B5EF4-FFF2-40B4-BE49-F238E27FC236}">
                <a16:creationId xmlns:a16="http://schemas.microsoft.com/office/drawing/2014/main" id="{AEB09CD5-F1FD-2244-B93A-B44FA17A2C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4666" y="5692775"/>
            <a:ext cx="568325" cy="498475"/>
          </a:xfrm>
          <a:prstGeom prst="ellipse">
            <a:avLst/>
          </a:prstGeom>
          <a:noFill/>
          <a:ln w="50800" algn="ctr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41991" name="Ovale 2">
            <a:extLst>
              <a:ext uri="{FF2B5EF4-FFF2-40B4-BE49-F238E27FC236}">
                <a16:creationId xmlns:a16="http://schemas.microsoft.com/office/drawing/2014/main" id="{0AEDF8B6-9DB2-184C-BDF8-85B5401470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4328" y="3144838"/>
            <a:ext cx="355933" cy="2244725"/>
          </a:xfrm>
          <a:prstGeom prst="ellipse">
            <a:avLst/>
          </a:prstGeom>
          <a:noFill/>
          <a:ln w="50800" algn="ctr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vert27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FF0000"/>
                </a:solidFill>
              </a:rPr>
              <a:t>A - B</a:t>
            </a:r>
          </a:p>
        </p:txBody>
      </p:sp>
      <p:sp>
        <p:nvSpPr>
          <p:cNvPr id="41992" name="Text Box 59">
            <a:extLst>
              <a:ext uri="{FF2B5EF4-FFF2-40B4-BE49-F238E27FC236}">
                <a16:creationId xmlns:a16="http://schemas.microsoft.com/office/drawing/2014/main" id="{5011A543-A0D0-D047-8CE3-7978778200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9968" y="328928"/>
            <a:ext cx="7501892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defTabSz="430213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1266825" indent="-630238" defTabSz="430213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 defTabSz="430213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 defTabSz="430213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 defTabSz="430213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defTabSz="4302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defTabSz="4302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defTabSz="4302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defTabSz="4302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Clr>
                <a:srgbClr val="5F5F5F"/>
              </a:buClr>
              <a:buFontTx/>
              <a:buNone/>
            </a:pPr>
            <a:r>
              <a:rPr lang="en-GB" altLang="it-IT" sz="2000" b="1" dirty="0">
                <a:solidFill>
                  <a:srgbClr val="06307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6. </a:t>
            </a:r>
            <a:r>
              <a:rPr lang="it-IT" sz="2000" b="1" dirty="0">
                <a:solidFill>
                  <a:srgbClr val="06307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Possibile partizione dell’impianto:</a:t>
            </a:r>
          </a:p>
          <a:p>
            <a:pPr>
              <a:lnSpc>
                <a:spcPct val="120000"/>
              </a:lnSpc>
              <a:spcBef>
                <a:spcPct val="0"/>
              </a:spcBef>
              <a:buClr>
                <a:srgbClr val="5F5F5F"/>
              </a:buClr>
              <a:buFontTx/>
              <a:buNone/>
            </a:pPr>
            <a:r>
              <a:rPr lang="it-IT" altLang="it-IT" sz="2000" b="1" dirty="0">
                <a:solidFill>
                  <a:srgbClr val="06307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ipotesi di sviluppo</a:t>
            </a:r>
            <a:endParaRPr lang="en-GB" altLang="it-IT" sz="2000" dirty="0">
              <a:solidFill>
                <a:srgbClr val="3C3737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1994" name="Segnaposto numero diapositiva 2">
            <a:extLst>
              <a:ext uri="{FF2B5EF4-FFF2-40B4-BE49-F238E27FC236}">
                <a16:creationId xmlns:a16="http://schemas.microsoft.com/office/drawing/2014/main" id="{C0C0B997-B7F9-3F42-9B4D-F2DAD7D25D9F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xfrm>
            <a:off x="7106095" y="6365363"/>
            <a:ext cx="19050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E1860F9-8015-F24B-8EB1-A332F1678CD7}" type="slidenum">
              <a:rPr lang="it-IT" altLang="it-IT" sz="100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it-IT" altLang="it-IT" sz="100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Freccia curva 5">
            <a:extLst>
              <a:ext uri="{FF2B5EF4-FFF2-40B4-BE49-F238E27FC236}">
                <a16:creationId xmlns:a16="http://schemas.microsoft.com/office/drawing/2014/main" id="{0E1B519E-946A-DC40-BB9F-0D97C4543290}"/>
              </a:ext>
            </a:extLst>
          </p:cNvPr>
          <p:cNvSpPr/>
          <p:nvPr/>
        </p:nvSpPr>
        <p:spPr bwMode="auto">
          <a:xfrm rot="16200000">
            <a:off x="5432645" y="6199337"/>
            <a:ext cx="343774" cy="351539"/>
          </a:xfrm>
          <a:prstGeom prst="bentArrow">
            <a:avLst/>
          </a:prstGeom>
          <a:noFill/>
          <a:ln w="1905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pitchFamily="68" charset="0"/>
            </a:endParaRP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AF9E7D0F-43E8-F242-B484-9490F6F8E60F}"/>
              </a:ext>
            </a:extLst>
          </p:cNvPr>
          <p:cNvSpPr txBox="1"/>
          <p:nvPr/>
        </p:nvSpPr>
        <p:spPr>
          <a:xfrm>
            <a:off x="5818144" y="6296864"/>
            <a:ext cx="1227569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dirty="0" err="1"/>
              <a:t>Possibile</a:t>
            </a:r>
            <a:r>
              <a:rPr lang="en-GB" sz="1000" dirty="0"/>
              <a:t> nuovo accesso</a:t>
            </a:r>
          </a:p>
        </p:txBody>
      </p:sp>
      <p:sp>
        <p:nvSpPr>
          <p:cNvPr id="13" name="Rectangle 31">
            <a:extLst>
              <a:ext uri="{FF2B5EF4-FFF2-40B4-BE49-F238E27FC236}">
                <a16:creationId xmlns:a16="http://schemas.microsoft.com/office/drawing/2014/main" id="{6B3B12F5-0721-3248-80A7-FBEBE8EF74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156" y="1129896"/>
            <a:ext cx="7666174" cy="18466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it-IT" altLang="it-IT" sz="1200" i="1" dirty="0">
                <a:solidFill>
                  <a:srgbClr val="002060"/>
                </a:solidFill>
                <a:latin typeface="Verdana" panose="020B0604030504040204" pitchFamily="34" charset="0"/>
              </a:rPr>
              <a:t>Nota: vedere il documento  SHEET_01.PDF per avere dettagli planimetrici</a:t>
            </a:r>
          </a:p>
        </p:txBody>
      </p:sp>
    </p:spTree>
    <p:extLst>
      <p:ext uri="{BB962C8B-B14F-4D97-AF65-F5344CB8AC3E}">
        <p14:creationId xmlns:p14="http://schemas.microsoft.com/office/powerpoint/2010/main" val="9643901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>
            <a:extLst>
              <a:ext uri="{FF2B5EF4-FFF2-40B4-BE49-F238E27FC236}">
                <a16:creationId xmlns:a16="http://schemas.microsoft.com/office/drawing/2014/main" id="{AFB4F25C-BDE2-A24B-AB40-FFEB1F4A7A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5875" y="5495925"/>
            <a:ext cx="1447800" cy="1362075"/>
          </a:xfrm>
          <a:prstGeom prst="rect">
            <a:avLst/>
          </a:prstGeom>
          <a:solidFill>
            <a:srgbClr val="06307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11" name="Text Box 59">
            <a:extLst>
              <a:ext uri="{FF2B5EF4-FFF2-40B4-BE49-F238E27FC236}">
                <a16:creationId xmlns:a16="http://schemas.microsoft.com/office/drawing/2014/main" id="{17779394-2D2D-41D3-AD9B-A5A96FC544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75" y="207510"/>
            <a:ext cx="7438193" cy="660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268288" indent="-268288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1266825" indent="-630238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defRPr/>
            </a:pPr>
            <a:r>
              <a:rPr lang="it-IT" sz="2000" b="1" dirty="0">
                <a:solidFill>
                  <a:srgbClr val="063074"/>
                </a:solidFill>
                <a:ea typeface="Arial Unicode MS" pitchFamily="34" charset="-128"/>
                <a:cs typeface="Tahoma" pitchFamily="34" charset="0"/>
              </a:rPr>
              <a:t>6. Possibile partizione dell’impianto: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defRPr/>
            </a:pPr>
            <a:r>
              <a:rPr lang="it-IT" sz="2000" b="1" dirty="0">
                <a:solidFill>
                  <a:srgbClr val="063074"/>
                </a:solidFill>
                <a:ea typeface="Arial Unicode MS" pitchFamily="34" charset="-128"/>
                <a:cs typeface="Tahoma" pitchFamily="34" charset="0"/>
              </a:rPr>
              <a:t>regolamento urbanistico - 1</a:t>
            </a:r>
            <a:endParaRPr lang="it-IT" sz="2000" dirty="0">
              <a:solidFill>
                <a:srgbClr val="3C3737"/>
              </a:solidFill>
              <a:ea typeface="Arial Unicode MS" pitchFamily="34" charset="-128"/>
              <a:cs typeface="Tahoma" pitchFamily="34" charset="0"/>
            </a:endParaRPr>
          </a:p>
        </p:txBody>
      </p:sp>
      <p:sp>
        <p:nvSpPr>
          <p:cNvPr id="36868" name="Segnaposto numero diapositiva 1">
            <a:extLst>
              <a:ext uri="{FF2B5EF4-FFF2-40B4-BE49-F238E27FC236}">
                <a16:creationId xmlns:a16="http://schemas.microsoft.com/office/drawing/2014/main" id="{1C824D7D-72B6-3545-8BAC-95EC9332F394}"/>
              </a:ext>
            </a:extLst>
          </p:cNvPr>
          <p:cNvSpPr txBox="1">
            <a:spLocks/>
          </p:cNvSpPr>
          <p:nvPr/>
        </p:nvSpPr>
        <p:spPr bwMode="auto">
          <a:xfrm>
            <a:off x="7073900" y="6435217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B52E0EF2-0182-0045-A235-F4EA55BAE2A8}" type="slidenum">
              <a:rPr lang="it-IT" altLang="it-IT"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algn="r">
                <a:spcBef>
                  <a:spcPct val="0"/>
                </a:spcBef>
                <a:buFontTx/>
                <a:buNone/>
              </a:pPr>
              <a:t>18</a:t>
            </a:fld>
            <a:endParaRPr lang="it-IT" altLang="it-IT" sz="1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6869" name="Immagine 26">
            <a:extLst>
              <a:ext uri="{FF2B5EF4-FFF2-40B4-BE49-F238E27FC236}">
                <a16:creationId xmlns:a16="http://schemas.microsoft.com/office/drawing/2014/main" id="{07E7E9D8-8B67-0948-8BE7-6718795181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7" y="1033463"/>
            <a:ext cx="4573587" cy="322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Immagine 28">
            <a:extLst>
              <a:ext uri="{FF2B5EF4-FFF2-40B4-BE49-F238E27FC236}">
                <a16:creationId xmlns:a16="http://schemas.microsoft.com/office/drawing/2014/main" id="{166D0DEE-4A2F-B842-BF7F-2CE9036452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7" y="4360863"/>
            <a:ext cx="4573587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1" name="Rettangolo 1">
            <a:extLst>
              <a:ext uri="{FF2B5EF4-FFF2-40B4-BE49-F238E27FC236}">
                <a16:creationId xmlns:a16="http://schemas.microsoft.com/office/drawing/2014/main" id="{038CC360-2392-1A4F-847D-B185072E82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6250" y="971455"/>
            <a:ext cx="4857749" cy="516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8775">
              <a:tabLst>
                <a:tab pos="266700" algn="l"/>
              </a:tabLst>
              <a:defRPr sz="24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tabLst>
                <a:tab pos="266700" algn="l"/>
              </a:tabLst>
              <a:defRPr sz="24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tabLst>
                <a:tab pos="266700" algn="l"/>
              </a:tabLst>
              <a:defRPr sz="24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tabLst>
                <a:tab pos="266700" algn="l"/>
              </a:tabLst>
              <a:defRPr sz="24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tabLst>
                <a:tab pos="266700" algn="l"/>
              </a:tabLst>
              <a:defRPr sz="24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6700" algn="l"/>
              </a:tabLst>
              <a:defRPr sz="24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6700" algn="l"/>
              </a:tabLst>
              <a:defRPr sz="24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6700" algn="l"/>
              </a:tabLst>
              <a:defRPr sz="24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6700" algn="l"/>
              </a:tabLst>
              <a:defRPr sz="24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  <a:buClr>
                <a:srgbClr val="5F5F5F"/>
              </a:buClr>
              <a:buFont typeface="Monotype Sorts" pitchFamily="2" charset="2"/>
              <a:buNone/>
            </a:pPr>
            <a:r>
              <a:rPr lang="it-IT" altLang="it-IT" sz="1200" b="1" dirty="0">
                <a:solidFill>
                  <a:srgbClr val="3C3737"/>
                </a:solidFill>
                <a:ea typeface="Arial Unicode MS" panose="020B0604020202020204" pitchFamily="34" charset="-128"/>
                <a:cs typeface="Tahoma" panose="020B0604030504040204" pitchFamily="34" charset="0"/>
              </a:rPr>
              <a:t>Definizione dell’area</a:t>
            </a:r>
          </a:p>
          <a:p>
            <a:pPr algn="just">
              <a:lnSpc>
                <a:spcPct val="120000"/>
              </a:lnSpc>
              <a:buClr>
                <a:srgbClr val="5F5F5F"/>
              </a:buClr>
              <a:buFont typeface="Monotype Sorts" pitchFamily="2" charset="2"/>
              <a:buNone/>
            </a:pPr>
            <a:r>
              <a:rPr lang="it-IT" altLang="it-IT" sz="1200" dirty="0">
                <a:solidFill>
                  <a:srgbClr val="3C3737"/>
                </a:solidFill>
                <a:ea typeface="Arial Unicode MS" panose="020B0604020202020204" pitchFamily="34" charset="-128"/>
                <a:cs typeface="Tahoma" panose="020B0604030504040204" pitchFamily="34" charset="0"/>
              </a:rPr>
              <a:t>L’area del sito (zona viola nella figura accanto) è definita come «Area a prevalente funzione produttiva» (vedere articolo 28-D1 della legge urbanistica regionale). Questo vale sia per le aree nelle quali sono insediate le attività produttive sia per le aree libere che il piano</a:t>
            </a:r>
          </a:p>
          <a:p>
            <a:pPr algn="just">
              <a:lnSpc>
                <a:spcPct val="120000"/>
              </a:lnSpc>
              <a:buClr>
                <a:srgbClr val="5F5F5F"/>
              </a:buClr>
              <a:buFont typeface="Monotype Sorts" pitchFamily="2" charset="2"/>
              <a:buNone/>
            </a:pPr>
            <a:r>
              <a:rPr lang="it-IT" altLang="it-IT" sz="1200" dirty="0">
                <a:solidFill>
                  <a:srgbClr val="3C3737"/>
                </a:solidFill>
                <a:ea typeface="Arial Unicode MS" panose="020B0604020202020204" pitchFamily="34" charset="-128"/>
                <a:cs typeface="Tahoma" panose="020B0604030504040204" pitchFamily="34" charset="0"/>
              </a:rPr>
              <a:t>intende destinare ad attività produttive.</a:t>
            </a:r>
          </a:p>
          <a:p>
            <a:pPr algn="just">
              <a:lnSpc>
                <a:spcPct val="120000"/>
              </a:lnSpc>
              <a:buClr>
                <a:srgbClr val="5F5F5F"/>
              </a:buClr>
              <a:buFont typeface="Monotype Sorts" pitchFamily="2" charset="2"/>
              <a:buNone/>
            </a:pPr>
            <a:endParaRPr lang="it-IT" altLang="it-IT" sz="1200" dirty="0">
              <a:solidFill>
                <a:srgbClr val="3C3737"/>
              </a:solidFill>
              <a:ea typeface="Arial Unicode MS" panose="020B0604020202020204" pitchFamily="34" charset="-128"/>
              <a:cs typeface="Tahoma" panose="020B0604030504040204" pitchFamily="34" charset="0"/>
            </a:endParaRPr>
          </a:p>
          <a:p>
            <a:pPr algn="just">
              <a:lnSpc>
                <a:spcPct val="120000"/>
              </a:lnSpc>
              <a:buClr>
                <a:srgbClr val="5F5F5F"/>
              </a:buClr>
              <a:buFont typeface="Monotype Sorts" pitchFamily="2" charset="2"/>
              <a:buNone/>
            </a:pPr>
            <a:r>
              <a:rPr lang="it-IT" altLang="it-IT" sz="1200" b="1" dirty="0">
                <a:solidFill>
                  <a:srgbClr val="3C3737"/>
                </a:solidFill>
                <a:ea typeface="Arial Unicode MS" panose="020B0604020202020204" pitchFamily="34" charset="-128"/>
                <a:cs typeface="Tahoma" panose="020B0604030504040204" pitchFamily="34" charset="0"/>
              </a:rPr>
              <a:t>Parametri urbanistici ed edilizi</a:t>
            </a:r>
          </a:p>
          <a:p>
            <a:pPr algn="just">
              <a:lnSpc>
                <a:spcPct val="120000"/>
              </a:lnSpc>
              <a:buClr>
                <a:srgbClr val="5F5F5F"/>
              </a:buClr>
              <a:buFont typeface="Monotype Sorts" pitchFamily="2" charset="2"/>
              <a:buNone/>
            </a:pPr>
            <a:r>
              <a:rPr lang="it-IT" altLang="it-IT" sz="1200" dirty="0">
                <a:solidFill>
                  <a:srgbClr val="3C3737"/>
                </a:solidFill>
                <a:ea typeface="Arial Unicode MS" panose="020B0604020202020204" pitchFamily="34" charset="-128"/>
                <a:cs typeface="Tahoma" panose="020B0604030504040204" pitchFamily="34" charset="0"/>
              </a:rPr>
              <a:t>Sono consentiti interventi di nuova edificazione alle seguenti condizioni:</a:t>
            </a:r>
          </a:p>
          <a:p>
            <a:pPr algn="just">
              <a:lnSpc>
                <a:spcPct val="120000"/>
              </a:lnSpc>
              <a:buClr>
                <a:srgbClr val="5F5F5F"/>
              </a:buClr>
              <a:buFont typeface="Monotype Sorts" pitchFamily="2" charset="2"/>
              <a:buNone/>
            </a:pPr>
            <a:r>
              <a:rPr lang="it-IT" altLang="it-IT" sz="1200" dirty="0">
                <a:solidFill>
                  <a:srgbClr val="3C3737"/>
                </a:solidFill>
                <a:ea typeface="Arial Unicode MS" panose="020B0604020202020204" pitchFamily="34" charset="-128"/>
                <a:cs typeface="Tahoma" panose="020B0604030504040204" pitchFamily="34" charset="0"/>
              </a:rPr>
              <a:t>- UF fino a 0,8;</a:t>
            </a:r>
          </a:p>
          <a:p>
            <a:pPr algn="just">
              <a:lnSpc>
                <a:spcPct val="120000"/>
              </a:lnSpc>
              <a:buClr>
                <a:srgbClr val="5F5F5F"/>
              </a:buClr>
              <a:buFont typeface="Monotype Sorts" pitchFamily="2" charset="2"/>
              <a:buNone/>
            </a:pPr>
            <a:r>
              <a:rPr lang="it-IT" altLang="it-IT" sz="1200" dirty="0">
                <a:solidFill>
                  <a:srgbClr val="3C3737"/>
                </a:solidFill>
                <a:ea typeface="Arial Unicode MS" panose="020B0604020202020204" pitchFamily="34" charset="-128"/>
                <a:cs typeface="Tahoma" panose="020B0604030504040204" pitchFamily="34" charset="0"/>
              </a:rPr>
              <a:t>- RC fino a 0,5;</a:t>
            </a:r>
          </a:p>
          <a:p>
            <a:pPr algn="just">
              <a:lnSpc>
                <a:spcPct val="120000"/>
              </a:lnSpc>
              <a:buClr>
                <a:srgbClr val="5F5F5F"/>
              </a:buClr>
              <a:buFont typeface="Monotype Sorts" pitchFamily="2" charset="2"/>
              <a:buNone/>
            </a:pPr>
            <a:r>
              <a:rPr lang="it-IT" altLang="it-IT" sz="1200" dirty="0">
                <a:solidFill>
                  <a:srgbClr val="3C3737"/>
                </a:solidFill>
                <a:ea typeface="Arial Unicode MS" panose="020B0604020202020204" pitchFamily="34" charset="-128"/>
                <a:cs typeface="Tahoma" panose="020B0604030504040204" pitchFamily="34" charset="0"/>
              </a:rPr>
              <a:t>- Altezza degli edifici fino a 10mt con la possibilità di deroga fino a 12 mt per specifiche esigenze di insediamento di attività produttive; sono escluse da tali limitazioni singoli elementi tecnici necessari al ciclo produttivo; </a:t>
            </a:r>
          </a:p>
          <a:p>
            <a:pPr algn="just">
              <a:lnSpc>
                <a:spcPct val="120000"/>
              </a:lnSpc>
              <a:buClr>
                <a:srgbClr val="5F5F5F"/>
              </a:buClr>
              <a:buFont typeface="Monotype Sorts" pitchFamily="2" charset="2"/>
              <a:buNone/>
            </a:pPr>
            <a:r>
              <a:rPr lang="it-IT" altLang="it-IT" sz="1200" dirty="0">
                <a:solidFill>
                  <a:srgbClr val="3C3737"/>
                </a:solidFill>
                <a:ea typeface="Arial Unicode MS" panose="020B0604020202020204" pitchFamily="34" charset="-128"/>
                <a:cs typeface="Tahoma" panose="020B0604030504040204" pitchFamily="34" charset="0"/>
              </a:rPr>
              <a:t>- Distanza dai confini privati: mt. 5 o in aderenza </a:t>
            </a:r>
            <a:r>
              <a:rPr lang="it-IT" altLang="it-IT" sz="1200" dirty="0">
                <a:solidFill>
                  <a:srgbClr val="FF0000"/>
                </a:solidFill>
                <a:ea typeface="Arial Unicode MS" panose="020B0604020202020204" pitchFamily="34" charset="-128"/>
                <a:cs typeface="Tahoma" panose="020B0604030504040204" pitchFamily="34" charset="0"/>
              </a:rPr>
              <a:t>***</a:t>
            </a:r>
            <a:r>
              <a:rPr lang="it-IT" altLang="it-IT" sz="1200" dirty="0">
                <a:solidFill>
                  <a:srgbClr val="3C3737"/>
                </a:solidFill>
                <a:ea typeface="Arial Unicode MS" panose="020B0604020202020204" pitchFamily="34" charset="-128"/>
                <a:cs typeface="Tahoma" panose="020B0604030504040204" pitchFamily="34" charset="0"/>
              </a:rPr>
              <a:t>;</a:t>
            </a:r>
          </a:p>
          <a:p>
            <a:pPr algn="just">
              <a:lnSpc>
                <a:spcPct val="120000"/>
              </a:lnSpc>
              <a:buClr>
                <a:srgbClr val="5F5F5F"/>
              </a:buClr>
              <a:buFont typeface="Monotype Sorts" pitchFamily="2" charset="2"/>
              <a:buNone/>
            </a:pPr>
            <a:r>
              <a:rPr lang="it-IT" altLang="it-IT" sz="1200" dirty="0">
                <a:solidFill>
                  <a:srgbClr val="3C3737"/>
                </a:solidFill>
                <a:ea typeface="Arial Unicode MS" panose="020B0604020202020204" pitchFamily="34" charset="-128"/>
                <a:cs typeface="Tahoma" panose="020B0604030504040204" pitchFamily="34" charset="0"/>
              </a:rPr>
              <a:t>- Distanza tra i fabbricati: mt. 10 o in aderenza </a:t>
            </a:r>
            <a:r>
              <a:rPr lang="it-IT" altLang="it-IT" sz="1200" dirty="0">
                <a:solidFill>
                  <a:srgbClr val="FF0000"/>
                </a:solidFill>
                <a:ea typeface="Arial Unicode MS" panose="020B0604020202020204" pitchFamily="34" charset="-128"/>
                <a:cs typeface="Tahoma" panose="020B0604030504040204" pitchFamily="34" charset="0"/>
              </a:rPr>
              <a:t>***</a:t>
            </a:r>
            <a:r>
              <a:rPr lang="it-IT" altLang="it-IT" sz="1200" dirty="0">
                <a:solidFill>
                  <a:srgbClr val="3C3737"/>
                </a:solidFill>
                <a:ea typeface="Arial Unicode MS" panose="020B0604020202020204" pitchFamily="34" charset="-128"/>
                <a:cs typeface="Tahoma" panose="020B0604030504040204" pitchFamily="34" charset="0"/>
              </a:rPr>
              <a:t>;</a:t>
            </a:r>
          </a:p>
          <a:p>
            <a:pPr algn="just">
              <a:lnSpc>
                <a:spcPct val="120000"/>
              </a:lnSpc>
              <a:buClr>
                <a:srgbClr val="5F5F5F"/>
              </a:buClr>
              <a:buFont typeface="Monotype Sorts" pitchFamily="2" charset="2"/>
              <a:buNone/>
            </a:pPr>
            <a:r>
              <a:rPr lang="it-IT" altLang="it-IT" sz="1200" dirty="0">
                <a:solidFill>
                  <a:srgbClr val="3C3737"/>
                </a:solidFill>
                <a:ea typeface="Arial Unicode MS" panose="020B0604020202020204" pitchFamily="34" charset="-128"/>
                <a:cs typeface="Tahoma" panose="020B0604030504040204" pitchFamily="34" charset="0"/>
              </a:rPr>
              <a:t>- Spazi pubblici come previsti nelle tavole di piano.</a:t>
            </a:r>
          </a:p>
          <a:p>
            <a:pPr algn="just">
              <a:lnSpc>
                <a:spcPct val="120000"/>
              </a:lnSpc>
              <a:buClr>
                <a:srgbClr val="5F5F5F"/>
              </a:buClr>
              <a:buFont typeface="Monotype Sorts" pitchFamily="2" charset="2"/>
              <a:buNone/>
            </a:pPr>
            <a:endParaRPr lang="it-IT" altLang="it-IT" sz="1200" dirty="0">
              <a:solidFill>
                <a:srgbClr val="3C3737"/>
              </a:solidFill>
              <a:ea typeface="Arial Unicode MS" panose="020B0604020202020204" pitchFamily="34" charset="-128"/>
              <a:cs typeface="Tahoma" panose="020B0604030504040204" pitchFamily="34" charset="0"/>
            </a:endParaRPr>
          </a:p>
        </p:txBody>
      </p:sp>
      <p:sp>
        <p:nvSpPr>
          <p:cNvPr id="8" name="Rettangolo 1">
            <a:extLst>
              <a:ext uri="{FF2B5EF4-FFF2-40B4-BE49-F238E27FC236}">
                <a16:creationId xmlns:a16="http://schemas.microsoft.com/office/drawing/2014/main" id="{A6884B9C-ED4A-CD49-8B44-DCE19FE70D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7" y="5040313"/>
            <a:ext cx="4403725" cy="955198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>
            <a:spAutoFit/>
          </a:bodyPr>
          <a:lstStyle>
            <a:lvl1pPr marL="358775">
              <a:spcBef>
                <a:spcPct val="20000"/>
              </a:spcBef>
              <a:buChar char="•"/>
              <a:tabLst>
                <a:tab pos="266700" algn="l"/>
              </a:tabLst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66700" algn="l"/>
              </a:tabLst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266700" algn="l"/>
              </a:tabLst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66700" algn="l"/>
              </a:tabLst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66700" algn="l"/>
              </a:tabLst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6700" algn="l"/>
              </a:tabLst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6700" algn="l"/>
              </a:tabLst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6700" algn="l"/>
              </a:tabLst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6700" algn="l"/>
              </a:tabLst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marL="0" algn="just">
              <a:lnSpc>
                <a:spcPct val="120000"/>
              </a:lnSpc>
              <a:spcBef>
                <a:spcPct val="0"/>
              </a:spcBef>
              <a:buClr>
                <a:srgbClr val="5F5F5F"/>
              </a:buClr>
              <a:buFont typeface="Monotype Sorts" pitchFamily="2" charset="2"/>
              <a:buNone/>
            </a:pPr>
            <a:r>
              <a:rPr lang="it-IT" altLang="it-IT" sz="1200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*</a:t>
            </a:r>
            <a:r>
              <a:rPr lang="it-IT" altLang="it-IT" sz="1200" dirty="0">
                <a:solidFill>
                  <a:srgbClr val="3C373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UF = S.U.L. (</a:t>
            </a:r>
            <a:r>
              <a:rPr lang="it-IT" altLang="it-IT" sz="1200" dirty="0" err="1">
                <a:solidFill>
                  <a:srgbClr val="3C373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sup</a:t>
            </a:r>
            <a:r>
              <a:rPr lang="it-IT" altLang="it-IT" sz="1200" dirty="0">
                <a:solidFill>
                  <a:srgbClr val="3C373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utile lorda) / S.F. (</a:t>
            </a:r>
            <a:r>
              <a:rPr lang="it-IT" altLang="it-IT" sz="1200" dirty="0" err="1">
                <a:solidFill>
                  <a:srgbClr val="3C373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sup</a:t>
            </a:r>
            <a:r>
              <a:rPr lang="it-IT" altLang="it-IT" sz="1200" dirty="0">
                <a:solidFill>
                  <a:srgbClr val="3C373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fondiaria)</a:t>
            </a:r>
          </a:p>
          <a:p>
            <a:pPr marL="0" algn="just">
              <a:lnSpc>
                <a:spcPct val="120000"/>
              </a:lnSpc>
              <a:spcBef>
                <a:spcPct val="0"/>
              </a:spcBef>
              <a:buClr>
                <a:srgbClr val="5F5F5F"/>
              </a:buClr>
              <a:buFont typeface="Monotype Sorts" pitchFamily="2" charset="2"/>
              <a:buNone/>
            </a:pPr>
            <a:r>
              <a:rPr lang="it-IT" altLang="it-IT" sz="1200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**</a:t>
            </a:r>
            <a:r>
              <a:rPr lang="it-IT" altLang="it-IT" sz="1200" dirty="0">
                <a:solidFill>
                  <a:srgbClr val="3C373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RC = S.C. (</a:t>
            </a:r>
            <a:r>
              <a:rPr lang="it-IT" altLang="it-IT" sz="1200" dirty="0" err="1">
                <a:solidFill>
                  <a:srgbClr val="3C373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sup</a:t>
            </a:r>
            <a:r>
              <a:rPr lang="it-IT" altLang="it-IT" sz="1200" dirty="0">
                <a:solidFill>
                  <a:srgbClr val="3C373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coperta) / S.F. (</a:t>
            </a:r>
            <a:r>
              <a:rPr lang="it-IT" altLang="it-IT" sz="1200" dirty="0" err="1">
                <a:solidFill>
                  <a:srgbClr val="3C373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sup</a:t>
            </a:r>
            <a:r>
              <a:rPr lang="it-IT" altLang="it-IT" sz="1200" dirty="0">
                <a:solidFill>
                  <a:srgbClr val="3C373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fondiaria)</a:t>
            </a:r>
          </a:p>
          <a:p>
            <a:pPr marL="0" algn="just">
              <a:lnSpc>
                <a:spcPct val="120000"/>
              </a:lnSpc>
              <a:spcBef>
                <a:spcPct val="0"/>
              </a:spcBef>
              <a:buClr>
                <a:srgbClr val="5F5F5F"/>
              </a:buClr>
              <a:buNone/>
            </a:pPr>
            <a:r>
              <a:rPr lang="it-IT" sz="1200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*** </a:t>
            </a:r>
            <a:r>
              <a:rPr lang="it-IT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La condizione in aderenza deve essere specificamente autorizzata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3">
            <a:extLst>
              <a:ext uri="{FF2B5EF4-FFF2-40B4-BE49-F238E27FC236}">
                <a16:creationId xmlns:a16="http://schemas.microsoft.com/office/drawing/2014/main" id="{1C31E3A8-5517-1E4D-A3F6-6B7D621A5B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5875" y="5495925"/>
            <a:ext cx="1447800" cy="1362075"/>
          </a:xfrm>
          <a:prstGeom prst="rect">
            <a:avLst/>
          </a:prstGeom>
          <a:solidFill>
            <a:srgbClr val="06307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11" name="Text Box 59">
            <a:extLst>
              <a:ext uri="{FF2B5EF4-FFF2-40B4-BE49-F238E27FC236}">
                <a16:creationId xmlns:a16="http://schemas.microsoft.com/office/drawing/2014/main" id="{17779394-2D2D-41D3-AD9B-A5A96FC544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2533" y="249160"/>
            <a:ext cx="7359396" cy="766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268288" indent="-268288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1266825" indent="-630238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defRPr/>
            </a:pPr>
            <a:r>
              <a:rPr lang="it-IT" sz="2000" b="1" dirty="0">
                <a:solidFill>
                  <a:srgbClr val="063074"/>
                </a:solidFill>
                <a:ea typeface="Arial Unicode MS" pitchFamily="34" charset="-128"/>
                <a:cs typeface="Tahoma" pitchFamily="34" charset="0"/>
              </a:rPr>
              <a:t>6. Possibile partizione dell’impianto: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defRPr/>
            </a:pPr>
            <a:r>
              <a:rPr lang="it-IT" sz="2000" b="1" dirty="0">
                <a:solidFill>
                  <a:srgbClr val="063074"/>
                </a:solidFill>
                <a:ea typeface="Arial Unicode MS" pitchFamily="34" charset="-128"/>
                <a:cs typeface="Tahoma" pitchFamily="34" charset="0"/>
              </a:rPr>
              <a:t>regolamento urbanistico - 2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buFont typeface="Monotype Sorts" pitchFamily="2" charset="2"/>
              <a:buNone/>
              <a:defRPr/>
            </a:pPr>
            <a:endParaRPr lang="it-IT" sz="2000" b="1" dirty="0">
              <a:solidFill>
                <a:srgbClr val="415378"/>
              </a:solidFill>
              <a:ea typeface="Arial Unicode MS" pitchFamily="34" charset="-128"/>
              <a:cs typeface="Tahoma" pitchFamily="34" charset="0"/>
            </a:endParaRPr>
          </a:p>
          <a:p>
            <a:pPr marL="0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buFont typeface="Monotype Sorts" pitchFamily="2" charset="2"/>
              <a:buNone/>
              <a:defRPr/>
            </a:pPr>
            <a:r>
              <a:rPr lang="it-IT" sz="2000" b="1" dirty="0">
                <a:solidFill>
                  <a:srgbClr val="415378"/>
                </a:solidFill>
                <a:ea typeface="Arial Unicode MS" pitchFamily="34" charset="-128"/>
                <a:cs typeface="Tahoma" pitchFamily="34" charset="0"/>
              </a:rPr>
              <a:t>	</a:t>
            </a:r>
            <a:endParaRPr lang="it-IT" sz="2000" dirty="0">
              <a:solidFill>
                <a:srgbClr val="3C3737"/>
              </a:solidFill>
              <a:ea typeface="Arial Unicode MS" pitchFamily="34" charset="-128"/>
              <a:cs typeface="Tahoma" pitchFamily="34" charset="0"/>
            </a:endParaRPr>
          </a:p>
        </p:txBody>
      </p:sp>
      <p:sp>
        <p:nvSpPr>
          <p:cNvPr id="38916" name="Segnaposto numero diapositiva 1">
            <a:extLst>
              <a:ext uri="{FF2B5EF4-FFF2-40B4-BE49-F238E27FC236}">
                <a16:creationId xmlns:a16="http://schemas.microsoft.com/office/drawing/2014/main" id="{238F5094-0738-294C-B671-E97BA239D2FB}"/>
              </a:ext>
            </a:extLst>
          </p:cNvPr>
          <p:cNvSpPr txBox="1">
            <a:spLocks/>
          </p:cNvSpPr>
          <p:nvPr/>
        </p:nvSpPr>
        <p:spPr bwMode="auto">
          <a:xfrm>
            <a:off x="7018913" y="64008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364B6CE8-4CBB-DC44-A88D-EC14DEFBDA43}" type="slidenum">
              <a:rPr lang="it-IT" altLang="it-IT"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algn="r">
                <a:spcBef>
                  <a:spcPct val="0"/>
                </a:spcBef>
                <a:buFontTx/>
                <a:buNone/>
              </a:pPr>
              <a:t>19</a:t>
            </a:fld>
            <a:endParaRPr lang="it-IT" altLang="it-IT" sz="1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1" name="Text Box 59">
            <a:extLst>
              <a:ext uri="{FF2B5EF4-FFF2-40B4-BE49-F238E27FC236}">
                <a16:creationId xmlns:a16="http://schemas.microsoft.com/office/drawing/2014/main" id="{2865E542-7D93-4DFD-8C55-6C868E2918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3213" y="992188"/>
            <a:ext cx="8537575" cy="3870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268288" indent="-268288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1266825" indent="-630238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defTabSz="430213" eaLnBrk="0" hangingPunct="0"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algn="ctr" defTabSz="430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buFont typeface="Monotype Sorts" pitchFamily="2" charset="2"/>
              <a:buNone/>
              <a:tabLst>
                <a:tab pos="266700" algn="l"/>
              </a:tabLst>
              <a:defRPr/>
            </a:pPr>
            <a:r>
              <a:rPr lang="it-IT" sz="1200" b="1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Destinazioni d’uso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buFont typeface="Monotype Sorts" pitchFamily="2" charset="2"/>
              <a:buNone/>
              <a:tabLst>
                <a:tab pos="266700" algn="l"/>
              </a:tabLst>
              <a:defRPr/>
            </a:pPr>
            <a:r>
              <a:rPr lang="it-IT" sz="1200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Le destinazioni d’uso ammesse sono quelle industriali, artigianali, di commercio all’ingrosso, di deposito, di trasporto e di spedizione. Sono ammesse inoltre le funzioni di supporto alle attività produttive insediate: un alloggio per il custode con una S.U.L. massima di 150 mq per ogni lotto originario; uffici inerenti le attività industriali insediate, nonché le attività di commercializzazione connesse con l’attività produttiva, quest’ultime svolte in locali appartenenti all’unità funzionale con una S.U.L. massima pari al 40% della S.U.L. complessiva. Sono consentiti inoltre esercizi di vicinato, esercizi pubblici, palestre, centri di riabilitazione, asili nido ed attività di gioco per ragazzi.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buFont typeface="Monotype Sorts" pitchFamily="2" charset="2"/>
              <a:buNone/>
              <a:tabLst>
                <a:tab pos="266700" algn="l"/>
              </a:tabLst>
              <a:defRPr/>
            </a:pPr>
            <a:r>
              <a:rPr lang="it-IT" sz="1200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Sono ammessi cambi di destinazione d’uso in residenziale nelle residue aree produttive all’interno del tessuto urbano residenziale, per un massimo del 60% delle volumetrie esistenti assentite.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buFont typeface="Monotype Sorts" pitchFamily="2" charset="2"/>
              <a:buNone/>
              <a:tabLst>
                <a:tab pos="266700" algn="l"/>
              </a:tabLst>
              <a:defRPr/>
            </a:pPr>
            <a:endParaRPr lang="it-IT" sz="1200" b="1" u="sng" dirty="0">
              <a:solidFill>
                <a:srgbClr val="3C3737"/>
              </a:solidFill>
              <a:ea typeface="Arial Unicode MS" pitchFamily="34" charset="-128"/>
              <a:cs typeface="Tahoma" pitchFamily="34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buFont typeface="Monotype Sorts" pitchFamily="2" charset="2"/>
              <a:buNone/>
              <a:tabLst>
                <a:tab pos="266700" algn="l"/>
              </a:tabLst>
              <a:defRPr/>
            </a:pPr>
            <a:r>
              <a:rPr lang="it-IT" sz="1200" b="1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Interventi sugli edifici esistenti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buFont typeface="Monotype Sorts" pitchFamily="2" charset="2"/>
              <a:buNone/>
              <a:tabLst>
                <a:tab pos="266700" algn="l"/>
              </a:tabLst>
              <a:defRPr/>
            </a:pPr>
            <a:r>
              <a:rPr lang="it-IT" sz="1200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- Ristrutturazione Edilizia;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buFont typeface="Monotype Sorts" pitchFamily="2" charset="2"/>
              <a:buNone/>
              <a:tabLst>
                <a:tab pos="266700" algn="l"/>
              </a:tabLst>
              <a:defRPr/>
            </a:pPr>
            <a:r>
              <a:rPr lang="it-IT" sz="1200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- Demolizione e ricostruzione o ampliamento con gli indici previsti per i lotti liberi;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Clr>
                <a:srgbClr val="5F5F5F"/>
              </a:buClr>
              <a:buFont typeface="Monotype Sorts" pitchFamily="2" charset="2"/>
              <a:buNone/>
              <a:tabLst>
                <a:tab pos="266700" algn="l"/>
              </a:tabLst>
              <a:defRPr/>
            </a:pPr>
            <a:r>
              <a:rPr lang="it-IT" sz="1200" dirty="0">
                <a:solidFill>
                  <a:srgbClr val="3C3737"/>
                </a:solidFill>
                <a:ea typeface="Arial Unicode MS" pitchFamily="34" charset="-128"/>
                <a:cs typeface="Tahoma" pitchFamily="34" charset="0"/>
              </a:rPr>
              <a:t>- Sulle aree dove al momento dell’adozione del Regolamento Urbanistico il Rapporto di Copertura risulta pari o maggiore di quello consentito sono ammessi, una tantum, ampliamenti fino ad un massimo del 5% della Superficie Coperta.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C019DC08-A9FF-F746-8D89-D3D48A00FC38}"/>
              </a:ext>
            </a:extLst>
          </p:cNvPr>
          <p:cNvSpPr txBox="1"/>
          <p:nvPr/>
        </p:nvSpPr>
        <p:spPr>
          <a:xfrm>
            <a:off x="242831" y="4966570"/>
            <a:ext cx="8537575" cy="9551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it-IT" altLang="it-IT" sz="1200" b="1" dirty="0">
                <a:solidFill>
                  <a:srgbClr val="3C3737"/>
                </a:solidFill>
                <a:ea typeface="Arial Unicode MS" panose="020B0604020202020204" pitchFamily="34" charset="-128"/>
                <a:cs typeface="Tahoma" panose="020B0604030504040204" pitchFamily="34" charset="0"/>
              </a:rPr>
              <a:t>Nota ambientale</a:t>
            </a:r>
          </a:p>
          <a:p>
            <a:pPr algn="just">
              <a:lnSpc>
                <a:spcPct val="120000"/>
              </a:lnSpc>
            </a:pPr>
            <a:r>
              <a:rPr lang="it-IT" altLang="it-IT" sz="1200" dirty="0">
                <a:solidFill>
                  <a:srgbClr val="3C3737"/>
                </a:solidFill>
                <a:ea typeface="Arial Unicode MS" panose="020B0604020202020204" pitchFamily="34" charset="-128"/>
                <a:cs typeface="Tahoma" panose="020B0604030504040204" pitchFamily="34" charset="0"/>
              </a:rPr>
              <a:t>Il fiume Arno scorre in direzione sud-est – nord-ovest, distante circa 600 m dal sito. Le autorità classificano il rischio dell’area come R2–medio. </a:t>
            </a:r>
            <a:r>
              <a:rPr lang="it-IT" sz="1200" dirty="0"/>
              <a:t>In caso di piogge oltre la norma sono possibili danni minori agli edifici ma non sono previsti pericoli per le persone né per le attività produttive.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08785" y="358722"/>
            <a:ext cx="6970909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it-IT" sz="2400" b="1" dirty="0">
                <a:solidFill>
                  <a:srgbClr val="052F7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7.</a:t>
            </a:r>
            <a:r>
              <a:rPr lang="it-IT" sz="2400" b="1" spc="225" dirty="0">
                <a:solidFill>
                  <a:srgbClr val="052F7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2400" b="1" spc="-5" dirty="0">
                <a:solidFill>
                  <a:srgbClr val="052F7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</a:t>
            </a:r>
            <a:r>
              <a:rPr lang="it-IT" sz="2400" b="1" spc="-10" dirty="0">
                <a:solidFill>
                  <a:srgbClr val="052F7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it-IT" sz="2400" b="1" spc="-5" dirty="0">
                <a:solidFill>
                  <a:srgbClr val="052F7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nd</a:t>
            </a:r>
            <a:r>
              <a:rPr lang="it-IT" sz="2400" b="1" spc="-10" dirty="0">
                <a:solidFill>
                  <a:srgbClr val="052F7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</a:t>
            </a:r>
            <a:r>
              <a:rPr lang="it-IT" sz="2400" b="1" spc="-20" dirty="0">
                <a:solidFill>
                  <a:srgbClr val="052F7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strial</a:t>
            </a:r>
            <a:r>
              <a:rPr lang="it-IT" sz="2400" b="1" spc="-10" dirty="0">
                <a:solidFill>
                  <a:srgbClr val="052F7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iz</a:t>
            </a:r>
            <a:r>
              <a:rPr lang="it-IT" sz="2400" b="1" spc="-25" dirty="0">
                <a:solidFill>
                  <a:srgbClr val="052F7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</a:t>
            </a:r>
            <a:r>
              <a:rPr lang="it-IT" sz="2400" b="1" spc="-15" dirty="0">
                <a:solidFill>
                  <a:srgbClr val="052F7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azione - Incentivi</a:t>
            </a:r>
            <a:endParaRPr lang="it-IT" sz="2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13359" y="3913632"/>
            <a:ext cx="8854441" cy="1115568"/>
          </a:xfrm>
          <a:custGeom>
            <a:avLst/>
            <a:gdLst/>
            <a:ahLst/>
            <a:cxnLst/>
            <a:rect l="l" t="t" r="r" b="b"/>
            <a:pathLst>
              <a:path w="7364095" h="841375">
                <a:moveTo>
                  <a:pt x="7270638" y="0"/>
                </a:moveTo>
                <a:lnTo>
                  <a:pt x="87525" y="181"/>
                </a:lnTo>
                <a:lnTo>
                  <a:pt x="47075" y="12264"/>
                </a:lnTo>
                <a:lnTo>
                  <a:pt x="16738" y="39997"/>
                </a:lnTo>
                <a:lnTo>
                  <a:pt x="1131" y="78766"/>
                </a:lnTo>
                <a:lnTo>
                  <a:pt x="0" y="93344"/>
                </a:lnTo>
                <a:lnTo>
                  <a:pt x="181" y="753768"/>
                </a:lnTo>
                <a:lnTo>
                  <a:pt x="12271" y="794198"/>
                </a:lnTo>
                <a:lnTo>
                  <a:pt x="40019" y="824518"/>
                </a:lnTo>
                <a:lnTo>
                  <a:pt x="78807" y="840117"/>
                </a:lnTo>
                <a:lnTo>
                  <a:pt x="93393" y="841247"/>
                </a:lnTo>
                <a:lnTo>
                  <a:pt x="7276450" y="841069"/>
                </a:lnTo>
                <a:lnTo>
                  <a:pt x="7316890" y="828999"/>
                </a:lnTo>
                <a:lnTo>
                  <a:pt x="7347226" y="801266"/>
                </a:lnTo>
                <a:lnTo>
                  <a:pt x="7362835" y="762486"/>
                </a:lnTo>
                <a:lnTo>
                  <a:pt x="7363967" y="747902"/>
                </a:lnTo>
                <a:lnTo>
                  <a:pt x="7363789" y="87530"/>
                </a:lnTo>
                <a:lnTo>
                  <a:pt x="7351717" y="47078"/>
                </a:lnTo>
                <a:lnTo>
                  <a:pt x="7323985" y="16740"/>
                </a:lnTo>
                <a:lnTo>
                  <a:pt x="7285215" y="1131"/>
                </a:lnTo>
                <a:lnTo>
                  <a:pt x="7270638" y="0"/>
                </a:lnTo>
                <a:close/>
              </a:path>
            </a:pathLst>
          </a:custGeom>
          <a:solidFill>
            <a:srgbClr val="007F00"/>
          </a:solidFill>
        </p:spPr>
        <p:txBody>
          <a:bodyPr wrap="square" lIns="0" tIns="0" rIns="0" bIns="0" rtlCol="0" anchor="t" anchorCtr="0"/>
          <a:lstStyle/>
          <a:p>
            <a:pPr>
              <a:lnSpc>
                <a:spcPct val="120000"/>
              </a:lnSpc>
            </a:pPr>
            <a:r>
              <a:rPr lang="it-IT" sz="1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Enti locali  (Regione) (*)</a:t>
            </a:r>
            <a:endParaRPr lang="it-IT" sz="1400" i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indent="-171450">
              <a:lnSpc>
                <a:spcPct val="120000"/>
              </a:lnSpc>
              <a:buClr>
                <a:srgbClr val="FFFFFF"/>
              </a:buClr>
              <a:buFont typeface="Wingdings" pitchFamily="2" charset="2"/>
              <a:buChar char="v"/>
              <a:tabLst>
                <a:tab pos="299720" algn="l"/>
              </a:tabLst>
            </a:pP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FESR-POR - </a:t>
            </a:r>
            <a:r>
              <a:rPr lang="it-IT" sz="140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Microcredito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per micro e piccole imprese</a:t>
            </a:r>
          </a:p>
          <a:p>
            <a:pPr indent="-171450">
              <a:lnSpc>
                <a:spcPct val="120000"/>
              </a:lnSpc>
              <a:buClr>
                <a:srgbClr val="FFFFFF"/>
              </a:buClr>
              <a:buFont typeface="Wingdings" pitchFamily="2" charset="2"/>
              <a:buChar char="v"/>
              <a:tabLst>
                <a:tab pos="299720" algn="l"/>
              </a:tabLst>
            </a:pP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FESR-POR - Fondo Rotativo</a:t>
            </a:r>
          </a:p>
          <a:p>
            <a:pPr indent="-171450">
              <a:lnSpc>
                <a:spcPct val="120000"/>
              </a:lnSpc>
              <a:buClr>
                <a:srgbClr val="FFFFFF"/>
              </a:buClr>
              <a:buFont typeface="Wingdings" pitchFamily="2" charset="2"/>
              <a:buChar char="v"/>
              <a:tabLst>
                <a:tab pos="299720" algn="l"/>
              </a:tabLst>
            </a:pP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FES</a:t>
            </a:r>
            <a:r>
              <a:rPr lang="it-IT" sz="1400" spc="-8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</a:t>
            </a:r>
            <a:r>
              <a:rPr lang="it-IT" sz="1400" spc="-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</a:t>
            </a:r>
            <a:r>
              <a:rPr lang="it-IT" sz="1400" spc="-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OR-CREO 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Finanziamento per nuove micro e piccole imprese</a:t>
            </a:r>
          </a:p>
        </p:txBody>
      </p:sp>
      <p:sp>
        <p:nvSpPr>
          <p:cNvPr id="9" name="object 9"/>
          <p:cNvSpPr/>
          <p:nvPr/>
        </p:nvSpPr>
        <p:spPr>
          <a:xfrm>
            <a:off x="213359" y="1281034"/>
            <a:ext cx="8854441" cy="2557880"/>
          </a:xfrm>
          <a:custGeom>
            <a:avLst/>
            <a:gdLst/>
            <a:ahLst/>
            <a:cxnLst/>
            <a:rect l="l" t="t" r="r" b="b"/>
            <a:pathLst>
              <a:path w="7364095" h="2670175">
                <a:moveTo>
                  <a:pt x="7067549" y="0"/>
                </a:moveTo>
                <a:lnTo>
                  <a:pt x="296417" y="0"/>
                </a:lnTo>
                <a:lnTo>
                  <a:pt x="272108" y="982"/>
                </a:lnTo>
                <a:lnTo>
                  <a:pt x="225187" y="8614"/>
                </a:lnTo>
                <a:lnTo>
                  <a:pt x="181042" y="23293"/>
                </a:lnTo>
                <a:lnTo>
                  <a:pt x="140281" y="44410"/>
                </a:lnTo>
                <a:lnTo>
                  <a:pt x="103515" y="71352"/>
                </a:lnTo>
                <a:lnTo>
                  <a:pt x="71355" y="103511"/>
                </a:lnTo>
                <a:lnTo>
                  <a:pt x="44412" y="140277"/>
                </a:lnTo>
                <a:lnTo>
                  <a:pt x="23295" y="181038"/>
                </a:lnTo>
                <a:lnTo>
                  <a:pt x="8615" y="225185"/>
                </a:lnTo>
                <a:lnTo>
                  <a:pt x="982" y="272106"/>
                </a:lnTo>
                <a:lnTo>
                  <a:pt x="0" y="296417"/>
                </a:lnTo>
                <a:lnTo>
                  <a:pt x="0" y="2373629"/>
                </a:lnTo>
                <a:lnTo>
                  <a:pt x="3879" y="2421708"/>
                </a:lnTo>
                <a:lnTo>
                  <a:pt x="15112" y="2467317"/>
                </a:lnTo>
                <a:lnTo>
                  <a:pt x="33087" y="2509847"/>
                </a:lnTo>
                <a:lnTo>
                  <a:pt x="57193" y="2548687"/>
                </a:lnTo>
                <a:lnTo>
                  <a:pt x="86821" y="2583226"/>
                </a:lnTo>
                <a:lnTo>
                  <a:pt x="121360" y="2612854"/>
                </a:lnTo>
                <a:lnTo>
                  <a:pt x="160200" y="2636960"/>
                </a:lnTo>
                <a:lnTo>
                  <a:pt x="202730" y="2654935"/>
                </a:lnTo>
                <a:lnTo>
                  <a:pt x="248339" y="2666168"/>
                </a:lnTo>
                <a:lnTo>
                  <a:pt x="296417" y="2670047"/>
                </a:lnTo>
                <a:lnTo>
                  <a:pt x="7067549" y="2670047"/>
                </a:lnTo>
                <a:lnTo>
                  <a:pt x="7115630" y="2666168"/>
                </a:lnTo>
                <a:lnTo>
                  <a:pt x="7161241" y="2654935"/>
                </a:lnTo>
                <a:lnTo>
                  <a:pt x="7203771" y="2636960"/>
                </a:lnTo>
                <a:lnTo>
                  <a:pt x="7242610" y="2612854"/>
                </a:lnTo>
                <a:lnTo>
                  <a:pt x="7277149" y="2583226"/>
                </a:lnTo>
                <a:lnTo>
                  <a:pt x="7306776" y="2548687"/>
                </a:lnTo>
                <a:lnTo>
                  <a:pt x="7330882" y="2509847"/>
                </a:lnTo>
                <a:lnTo>
                  <a:pt x="7348856" y="2467317"/>
                </a:lnTo>
                <a:lnTo>
                  <a:pt x="7360088" y="2421708"/>
                </a:lnTo>
                <a:lnTo>
                  <a:pt x="7363967" y="2373629"/>
                </a:lnTo>
                <a:lnTo>
                  <a:pt x="7363967" y="296417"/>
                </a:lnTo>
                <a:lnTo>
                  <a:pt x="7360088" y="248337"/>
                </a:lnTo>
                <a:lnTo>
                  <a:pt x="7348856" y="202726"/>
                </a:lnTo>
                <a:lnTo>
                  <a:pt x="7330882" y="160196"/>
                </a:lnTo>
                <a:lnTo>
                  <a:pt x="7306776" y="121356"/>
                </a:lnTo>
                <a:lnTo>
                  <a:pt x="7277149" y="86818"/>
                </a:lnTo>
                <a:lnTo>
                  <a:pt x="7242610" y="57191"/>
                </a:lnTo>
                <a:lnTo>
                  <a:pt x="7203771" y="33085"/>
                </a:lnTo>
                <a:lnTo>
                  <a:pt x="7161241" y="15111"/>
                </a:lnTo>
                <a:lnTo>
                  <a:pt x="7115630" y="3879"/>
                </a:lnTo>
                <a:lnTo>
                  <a:pt x="7067549" y="0"/>
                </a:lnTo>
                <a:close/>
              </a:path>
            </a:pathLst>
          </a:custGeom>
          <a:solidFill>
            <a:srgbClr val="007F00"/>
          </a:solidFill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it-IT" sz="1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Governo centrale</a:t>
            </a:r>
            <a:endParaRPr lang="it-IT" sz="1400" i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22140" indent="-286385">
              <a:lnSpc>
                <a:spcPct val="120000"/>
              </a:lnSpc>
              <a:buClr>
                <a:srgbClr val="FFFFFF"/>
              </a:buClr>
              <a:buFont typeface="Wingdings" pitchFamily="2" charset="2"/>
              <a:buChar char="v"/>
              <a:tabLst>
                <a:tab pos="358775" algn="l"/>
              </a:tabLst>
            </a:pP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Beni</a:t>
            </a:r>
            <a:r>
              <a:rPr lang="it-IT" sz="1400" spc="13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strument</a:t>
            </a:r>
            <a:r>
              <a:rPr lang="it-IT" sz="1400" spc="-1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</a:t>
            </a:r>
            <a:r>
              <a:rPr lang="it-IT" sz="1400" spc="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it-IT" sz="1400" spc="10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1400" spc="-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(nuova 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</a:t>
            </a:r>
            <a:r>
              <a:rPr lang="it-IT" sz="1400" spc="-1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bat</a:t>
            </a:r>
            <a:r>
              <a:rPr lang="it-IT" sz="1400" spc="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</a:t>
            </a:r>
            <a:r>
              <a:rPr lang="it-IT" sz="1400" spc="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): finanziamento a tasso ridotto</a:t>
            </a:r>
          </a:p>
          <a:p>
            <a:pPr marL="322140" indent="-286385">
              <a:lnSpc>
                <a:spcPct val="120000"/>
              </a:lnSpc>
              <a:buClr>
                <a:srgbClr val="FFFFFF"/>
              </a:buClr>
              <a:buFont typeface="Wingdings" pitchFamily="2" charset="2"/>
              <a:buChar char="v"/>
              <a:tabLst>
                <a:tab pos="358775" algn="l"/>
              </a:tabLst>
            </a:pPr>
            <a:r>
              <a:rPr lang="it-IT" sz="140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Iper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-Ammortamento (Industria 4.0) </a:t>
            </a:r>
            <a:r>
              <a:rPr lang="it-IT" sz="1400" spc="13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 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Supe</a:t>
            </a:r>
            <a:r>
              <a:rPr lang="it-IT" sz="1400" spc="-1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</a:t>
            </a:r>
            <a:r>
              <a:rPr lang="it-IT" sz="1400" spc="-4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Ammortamento: finanziamento agevolato e contributo a fondo perduto </a:t>
            </a:r>
          </a:p>
          <a:p>
            <a:pPr marL="322140" indent="-286385">
              <a:lnSpc>
                <a:spcPct val="120000"/>
              </a:lnSpc>
              <a:buClr>
                <a:srgbClr val="FFFFFF"/>
              </a:buClr>
              <a:buFont typeface="Wingdings" pitchFamily="2" charset="2"/>
              <a:buChar char="v"/>
              <a:tabLst>
                <a:tab pos="358775" algn="l"/>
              </a:tabLst>
            </a:pPr>
            <a:r>
              <a:rPr lang="it-IT" sz="1400" spc="-8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abbr</a:t>
            </a:r>
            <a:r>
              <a:rPr lang="it-IT" sz="1400" spc="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</a:t>
            </a:r>
            <a:r>
              <a:rPr lang="it-IT" sz="1400" spc="114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</a:t>
            </a:r>
            <a:r>
              <a:rPr lang="it-IT" sz="1400" spc="-1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</a:t>
            </a:r>
            <a:r>
              <a:rPr lang="it-IT" sz="1400" spc="1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</a:t>
            </a:r>
            <a:r>
              <a:rPr lang="it-IT" sz="1400" spc="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li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gent</a:t>
            </a:r>
            <a:r>
              <a:rPr lang="it-IT" sz="1400" spc="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</a:t>
            </a:r>
            <a:r>
              <a:rPr lang="it-IT" sz="1400" spc="9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140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Agr</a:t>
            </a:r>
            <a:r>
              <a:rPr lang="it-IT" sz="1400" spc="5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it-IT" sz="140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food</a:t>
            </a:r>
            <a:r>
              <a:rPr lang="it-IT" sz="1400" spc="12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</a:t>
            </a:r>
            <a:r>
              <a:rPr lang="it-IT" sz="1400" spc="14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Sc</a:t>
            </a:r>
            <a:r>
              <a:rPr lang="it-IT" sz="1400" spc="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</a:t>
            </a:r>
            <a:r>
              <a:rPr lang="it-IT" sz="1400" spc="-1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</a:t>
            </a:r>
            <a:r>
              <a:rPr lang="it-IT" sz="1400" spc="13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</a:t>
            </a:r>
            <a:r>
              <a:rPr lang="it-IT" sz="1400" spc="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ta: finanziamento agevolato e contributo a fondo perduto </a:t>
            </a:r>
          </a:p>
          <a:p>
            <a:pPr marL="322140" indent="-286385">
              <a:lnSpc>
                <a:spcPct val="120000"/>
              </a:lnSpc>
              <a:buClr>
                <a:srgbClr val="FFFFFF"/>
              </a:buClr>
              <a:buFont typeface="Wingdings" pitchFamily="2" charset="2"/>
              <a:buChar char="v"/>
              <a:tabLst>
                <a:tab pos="358775" algn="l"/>
              </a:tabLst>
            </a:pPr>
            <a:r>
              <a:rPr lang="it-IT" sz="1400" spc="-4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ondo</a:t>
            </a:r>
            <a:r>
              <a:rPr lang="it-IT" sz="1400" spc="12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</a:t>
            </a:r>
            <a:r>
              <a:rPr lang="it-IT" sz="1400" spc="13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it-IT" sz="1400" spc="-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</a:t>
            </a:r>
            <a:r>
              <a:rPr lang="it-IT" sz="1400" spc="-2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</a:t>
            </a:r>
            <a:r>
              <a:rPr lang="it-IT" sz="1400" spc="-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</a:t>
            </a:r>
            <a:r>
              <a:rPr lang="it-IT" sz="1400" spc="-1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</a:t>
            </a:r>
            <a:r>
              <a:rPr lang="it-IT" sz="1400" spc="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</a:t>
            </a:r>
            <a:r>
              <a:rPr lang="it-IT" sz="1400" spc="114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1400" spc="-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</a:t>
            </a:r>
            <a:r>
              <a:rPr lang="it-IT" sz="1400" spc="14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1400" spc="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</a:t>
            </a:r>
            <a:r>
              <a:rPr lang="it-IT" sz="1400" spc="12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</a:t>
            </a:r>
            <a:r>
              <a:rPr lang="it-IT" sz="1400" spc="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</a:p>
          <a:p>
            <a:pPr marL="322140" indent="-286385">
              <a:lnSpc>
                <a:spcPct val="120000"/>
              </a:lnSpc>
              <a:buClr>
                <a:srgbClr val="FFFFFF"/>
              </a:buClr>
              <a:buFont typeface="Wingdings" pitchFamily="2" charset="2"/>
              <a:buChar char="v"/>
              <a:tabLst>
                <a:tab pos="358775" algn="l"/>
              </a:tabLst>
            </a:pPr>
            <a:r>
              <a:rPr lang="it-IT" sz="1400" spc="-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red</a:t>
            </a:r>
            <a:r>
              <a:rPr lang="it-IT" sz="1400" spc="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to</a:t>
            </a:r>
            <a:r>
              <a:rPr lang="it-IT" sz="1400" spc="12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</a:t>
            </a:r>
            <a:r>
              <a:rPr lang="it-IT" sz="1400" spc="-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'</a:t>
            </a:r>
            <a:r>
              <a:rPr lang="it-IT" sz="1400" spc="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mposta</a:t>
            </a:r>
            <a:r>
              <a:rPr lang="it-IT" sz="1400" spc="10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1400" spc="-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it-IT" sz="1400" spc="-1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&amp;</a:t>
            </a:r>
            <a:r>
              <a:rPr lang="it-IT" sz="1400" spc="-1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</a:t>
            </a:r>
            <a:r>
              <a:rPr lang="it-IT" sz="1400" spc="13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forma</a:t>
            </a:r>
            <a:r>
              <a:rPr lang="it-IT" sz="1400" spc="-1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</a:t>
            </a:r>
            <a:r>
              <a:rPr lang="it-IT" sz="1400" spc="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on</a:t>
            </a:r>
            <a:r>
              <a:rPr lang="it-IT" sz="1400" spc="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pPr marL="322140" indent="-286385">
              <a:lnSpc>
                <a:spcPct val="120000"/>
              </a:lnSpc>
              <a:buClr>
                <a:srgbClr val="FFFFFF"/>
              </a:buClr>
              <a:buFont typeface="Wingdings" pitchFamily="2" charset="2"/>
              <a:buChar char="v"/>
              <a:tabLst>
                <a:tab pos="358775" algn="l"/>
              </a:tabLst>
            </a:pPr>
            <a:r>
              <a:rPr lang="it-IT" sz="1400" spc="-35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</a:t>
            </a:r>
            <a:r>
              <a:rPr lang="it-IT" sz="140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</a:t>
            </a:r>
            <a:r>
              <a:rPr lang="it-IT" sz="1400" spc="-1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</a:t>
            </a:r>
            <a:r>
              <a:rPr lang="it-IT" sz="140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ent</a:t>
            </a:r>
            <a:r>
              <a:rPr lang="it-IT" sz="1400" spc="13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it-IT" sz="1400" spc="-15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x</a:t>
            </a:r>
          </a:p>
          <a:p>
            <a:pPr marL="322140" indent="-286385">
              <a:lnSpc>
                <a:spcPct val="120000"/>
              </a:lnSpc>
              <a:buClr>
                <a:srgbClr val="FFFFFF"/>
              </a:buClr>
              <a:buFont typeface="Wingdings" pitchFamily="2" charset="2"/>
              <a:buChar char="v"/>
              <a:tabLst>
                <a:tab pos="358775" algn="l"/>
              </a:tabLst>
            </a:pP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Contratto di Sviluppo (</a:t>
            </a:r>
            <a:r>
              <a:rPr lang="it-IT" sz="140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invest</a:t>
            </a:r>
            <a:r>
              <a:rPr lang="it-IT" sz="14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&gt;20 M€): finanziamento agevolato e contributo fondo perduto</a:t>
            </a:r>
          </a:p>
        </p:txBody>
      </p:sp>
      <p:sp>
        <p:nvSpPr>
          <p:cNvPr id="14" name="object 14"/>
          <p:cNvSpPr txBox="1">
            <a:spLocks noGrp="1"/>
          </p:cNvSpPr>
          <p:nvPr>
            <p:ph type="sldNum" sz="quarter" idx="7"/>
          </p:nvPr>
        </p:nvSpPr>
        <p:spPr>
          <a:xfrm>
            <a:off x="8679695" y="6477000"/>
            <a:ext cx="388105" cy="1538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63500"/>
            <a:fld id="{81D60167-4931-47E6-BA6A-407CBD079E47}" type="slidenum">
              <a:rPr sz="1000" spc="-10" dirty="0"/>
              <a:pPr marL="63500"/>
              <a:t>20</a:t>
            </a:fld>
            <a:endParaRPr sz="1000" spc="-10" dirty="0"/>
          </a:p>
        </p:txBody>
      </p:sp>
      <p:sp>
        <p:nvSpPr>
          <p:cNvPr id="16" name="Rettangolo arrotondato 15">
            <a:extLst>
              <a:ext uri="{FF2B5EF4-FFF2-40B4-BE49-F238E27FC236}">
                <a16:creationId xmlns:a16="http://schemas.microsoft.com/office/drawing/2014/main" id="{1232443E-3508-BD42-8264-0768CFCBDFAF}"/>
              </a:ext>
            </a:extLst>
          </p:cNvPr>
          <p:cNvSpPr/>
          <p:nvPr/>
        </p:nvSpPr>
        <p:spPr>
          <a:xfrm>
            <a:off x="213358" y="987553"/>
            <a:ext cx="8854442" cy="20291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190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1400" b="1" spc="-20" dirty="0">
                <a:solidFill>
                  <a:srgbClr val="008F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Incentivi PA: benefici fiscali, finanziamenti, garanzie sui debiti</a:t>
            </a:r>
          </a:p>
        </p:txBody>
      </p:sp>
      <p:sp>
        <p:nvSpPr>
          <p:cNvPr id="17" name="CasellaDiTesto 39">
            <a:extLst>
              <a:ext uri="{FF2B5EF4-FFF2-40B4-BE49-F238E27FC236}">
                <a16:creationId xmlns:a16="http://schemas.microsoft.com/office/drawing/2014/main" id="{8E908F51-39FA-ED40-A8D4-DEA306ADF1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460" y="6410414"/>
            <a:ext cx="8297020" cy="40011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ct val="0"/>
              </a:spcBef>
              <a:buNone/>
              <a:defRPr/>
            </a:pPr>
            <a:r>
              <a:rPr lang="it-IT" altLang="it-IT" sz="1000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*POR è il Programma Operativo Regionale (Toscana), FESR è il Fondo Europeo per lo Sviluppo Regionale, CREO è il programma Competitività Regionale E Occupazione</a:t>
            </a:r>
          </a:p>
        </p:txBody>
      </p:sp>
      <p:sp>
        <p:nvSpPr>
          <p:cNvPr id="10" name="object 9">
            <a:extLst>
              <a:ext uri="{FF2B5EF4-FFF2-40B4-BE49-F238E27FC236}">
                <a16:creationId xmlns:a16="http://schemas.microsoft.com/office/drawing/2014/main" id="{737FA929-690D-4B43-A870-1130292490E0}"/>
              </a:ext>
            </a:extLst>
          </p:cNvPr>
          <p:cNvSpPr/>
          <p:nvPr/>
        </p:nvSpPr>
        <p:spPr>
          <a:xfrm>
            <a:off x="213358" y="5637912"/>
            <a:ext cx="8854442" cy="489621"/>
          </a:xfrm>
          <a:custGeom>
            <a:avLst/>
            <a:gdLst/>
            <a:ahLst/>
            <a:cxnLst/>
            <a:rect l="l" t="t" r="r" b="b"/>
            <a:pathLst>
              <a:path w="7364095" h="2670175">
                <a:moveTo>
                  <a:pt x="7067549" y="0"/>
                </a:moveTo>
                <a:lnTo>
                  <a:pt x="296417" y="0"/>
                </a:lnTo>
                <a:lnTo>
                  <a:pt x="272108" y="982"/>
                </a:lnTo>
                <a:lnTo>
                  <a:pt x="225187" y="8614"/>
                </a:lnTo>
                <a:lnTo>
                  <a:pt x="181042" y="23293"/>
                </a:lnTo>
                <a:lnTo>
                  <a:pt x="140281" y="44410"/>
                </a:lnTo>
                <a:lnTo>
                  <a:pt x="103515" y="71352"/>
                </a:lnTo>
                <a:lnTo>
                  <a:pt x="71355" y="103511"/>
                </a:lnTo>
                <a:lnTo>
                  <a:pt x="44412" y="140277"/>
                </a:lnTo>
                <a:lnTo>
                  <a:pt x="23295" y="181038"/>
                </a:lnTo>
                <a:lnTo>
                  <a:pt x="8615" y="225185"/>
                </a:lnTo>
                <a:lnTo>
                  <a:pt x="982" y="272106"/>
                </a:lnTo>
                <a:lnTo>
                  <a:pt x="0" y="296417"/>
                </a:lnTo>
                <a:lnTo>
                  <a:pt x="0" y="2373629"/>
                </a:lnTo>
                <a:lnTo>
                  <a:pt x="3879" y="2421708"/>
                </a:lnTo>
                <a:lnTo>
                  <a:pt x="15112" y="2467317"/>
                </a:lnTo>
                <a:lnTo>
                  <a:pt x="33087" y="2509847"/>
                </a:lnTo>
                <a:lnTo>
                  <a:pt x="57193" y="2548687"/>
                </a:lnTo>
                <a:lnTo>
                  <a:pt x="86821" y="2583226"/>
                </a:lnTo>
                <a:lnTo>
                  <a:pt x="121360" y="2612854"/>
                </a:lnTo>
                <a:lnTo>
                  <a:pt x="160200" y="2636960"/>
                </a:lnTo>
                <a:lnTo>
                  <a:pt x="202730" y="2654935"/>
                </a:lnTo>
                <a:lnTo>
                  <a:pt x="248339" y="2666168"/>
                </a:lnTo>
                <a:lnTo>
                  <a:pt x="296417" y="2670047"/>
                </a:lnTo>
                <a:lnTo>
                  <a:pt x="7067549" y="2670047"/>
                </a:lnTo>
                <a:lnTo>
                  <a:pt x="7115630" y="2666168"/>
                </a:lnTo>
                <a:lnTo>
                  <a:pt x="7161241" y="2654935"/>
                </a:lnTo>
                <a:lnTo>
                  <a:pt x="7203771" y="2636960"/>
                </a:lnTo>
                <a:lnTo>
                  <a:pt x="7242610" y="2612854"/>
                </a:lnTo>
                <a:lnTo>
                  <a:pt x="7277149" y="2583226"/>
                </a:lnTo>
                <a:lnTo>
                  <a:pt x="7306776" y="2548687"/>
                </a:lnTo>
                <a:lnTo>
                  <a:pt x="7330882" y="2509847"/>
                </a:lnTo>
                <a:lnTo>
                  <a:pt x="7348856" y="2467317"/>
                </a:lnTo>
                <a:lnTo>
                  <a:pt x="7360088" y="2421708"/>
                </a:lnTo>
                <a:lnTo>
                  <a:pt x="7363967" y="2373629"/>
                </a:lnTo>
                <a:lnTo>
                  <a:pt x="7363967" y="296417"/>
                </a:lnTo>
                <a:lnTo>
                  <a:pt x="7360088" y="248337"/>
                </a:lnTo>
                <a:lnTo>
                  <a:pt x="7348856" y="202726"/>
                </a:lnTo>
                <a:lnTo>
                  <a:pt x="7330882" y="160196"/>
                </a:lnTo>
                <a:lnTo>
                  <a:pt x="7306776" y="121356"/>
                </a:lnTo>
                <a:lnTo>
                  <a:pt x="7277149" y="86818"/>
                </a:lnTo>
                <a:lnTo>
                  <a:pt x="7242610" y="57191"/>
                </a:lnTo>
                <a:lnTo>
                  <a:pt x="7203771" y="33085"/>
                </a:lnTo>
                <a:lnTo>
                  <a:pt x="7161241" y="15111"/>
                </a:lnTo>
                <a:lnTo>
                  <a:pt x="7115630" y="3879"/>
                </a:lnTo>
                <a:lnTo>
                  <a:pt x="7067549" y="0"/>
                </a:lnTo>
                <a:close/>
              </a:path>
            </a:pathLst>
          </a:custGeom>
          <a:solidFill>
            <a:srgbClr val="007F00"/>
          </a:solidFill>
        </p:spPr>
        <p:txBody>
          <a:bodyPr wrap="square" lIns="0" tIns="0" rIns="0" bIns="0" rtlCol="0" anchor="t" anchorCtr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itchFamily="2" charset="2"/>
              <a:buChar char="v"/>
            </a:pPr>
            <a:r>
              <a:rPr lang="it-IT" sz="1400" dirty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Per investitori non concorrenti è previsto uno sconto sull’acquisto dell’immobile, proporzionale al numero di lavoratori assorbiti, equivalente a 40.000€ /lavoratore</a:t>
            </a:r>
            <a:endParaRPr lang="it-IT" sz="14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Rettangolo arrotondato 10">
            <a:extLst>
              <a:ext uri="{FF2B5EF4-FFF2-40B4-BE49-F238E27FC236}">
                <a16:creationId xmlns:a16="http://schemas.microsoft.com/office/drawing/2014/main" id="{8352D4BA-9AA1-B045-8E8D-4352158394B8}"/>
              </a:ext>
            </a:extLst>
          </p:cNvPr>
          <p:cNvSpPr/>
          <p:nvPr/>
        </p:nvSpPr>
        <p:spPr>
          <a:xfrm>
            <a:off x="213358" y="5330949"/>
            <a:ext cx="8854442" cy="2160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190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1600" b="1" spc="-20" dirty="0">
                <a:solidFill>
                  <a:srgbClr val="008F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Incentivi da </a:t>
            </a:r>
            <a:r>
              <a:rPr lang="it-IT" sz="1600" b="1" spc="-20" dirty="0" err="1">
                <a:solidFill>
                  <a:srgbClr val="008F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Bekaert</a:t>
            </a:r>
            <a:endParaRPr lang="it-IT" sz="1600" b="1" spc="-20" dirty="0">
              <a:solidFill>
                <a:srgbClr val="008F0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54219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44312C2F-961F-9142-B8FD-6B76CABE89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174" y="1346664"/>
            <a:ext cx="7772400" cy="4655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algn="r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it-IT" altLang="it-IT" b="1" dirty="0" err="1">
                <a:solidFill>
                  <a:srgbClr val="063074"/>
                </a:solidFill>
                <a:latin typeface="Verdana" panose="020B0604030504040204" pitchFamily="34" charset="0"/>
              </a:rPr>
              <a:t>Sernet</a:t>
            </a:r>
            <a:r>
              <a:rPr lang="it-IT" altLang="it-IT" b="1" dirty="0">
                <a:solidFill>
                  <a:srgbClr val="063074"/>
                </a:solidFill>
                <a:latin typeface="Verdana" panose="020B0604030504040204" pitchFamily="34" charset="0"/>
              </a:rPr>
              <a:t> </a:t>
            </a:r>
            <a:r>
              <a:rPr lang="it-IT" altLang="it-IT" b="1" dirty="0" err="1">
                <a:solidFill>
                  <a:srgbClr val="063074"/>
                </a:solidFill>
                <a:latin typeface="Verdana" panose="020B0604030504040204" pitchFamily="34" charset="0"/>
              </a:rPr>
              <a:t>SpA</a:t>
            </a:r>
            <a:br>
              <a:rPr lang="it-IT" altLang="it-IT" sz="4000" dirty="0">
                <a:solidFill>
                  <a:schemeClr val="tx2"/>
                </a:solidFill>
                <a:latin typeface="Verdana" panose="020B0604030504040204" pitchFamily="34" charset="0"/>
              </a:rPr>
            </a:br>
            <a:endParaRPr lang="it-IT" altLang="it-IT" sz="4000" b="1" dirty="0">
              <a:solidFill>
                <a:schemeClr val="tx2"/>
              </a:solidFill>
              <a:latin typeface="Verdana" panose="020B0604030504040204" pitchFamily="34" charset="0"/>
            </a:endParaRPr>
          </a:p>
          <a:p>
            <a:pPr algn="r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it-IT" altLang="it-IT" sz="1800" b="1" dirty="0" err="1">
                <a:solidFill>
                  <a:schemeClr val="tx2"/>
                </a:solidFill>
                <a:latin typeface="Verdana" panose="020B0604030504040204" pitchFamily="34" charset="0"/>
              </a:rPr>
              <a:t>Headquarter</a:t>
            </a:r>
            <a:br>
              <a:rPr lang="it-IT" altLang="it-IT" sz="2000" dirty="0">
                <a:solidFill>
                  <a:schemeClr val="tx2"/>
                </a:solidFill>
                <a:latin typeface="Verdana" panose="020B0604030504040204" pitchFamily="34" charset="0"/>
              </a:rPr>
            </a:br>
            <a:r>
              <a:rPr lang="it-IT" altLang="it-IT" sz="1400" dirty="0">
                <a:solidFill>
                  <a:schemeClr val="tx2"/>
                </a:solidFill>
                <a:latin typeface="Verdana" panose="020B0604030504040204" pitchFamily="34" charset="0"/>
              </a:rPr>
              <a:t>Piazza Repubblica 30</a:t>
            </a:r>
            <a:br>
              <a:rPr lang="it-IT" altLang="it-IT" sz="1400" dirty="0">
                <a:solidFill>
                  <a:schemeClr val="tx2"/>
                </a:solidFill>
                <a:latin typeface="Verdana" panose="020B0604030504040204" pitchFamily="34" charset="0"/>
              </a:rPr>
            </a:br>
            <a:r>
              <a:rPr lang="it-IT" altLang="it-IT" sz="1400" dirty="0">
                <a:solidFill>
                  <a:schemeClr val="tx2"/>
                </a:solidFill>
                <a:latin typeface="Verdana" panose="020B0604030504040204" pitchFamily="34" charset="0"/>
              </a:rPr>
              <a:t>20124 Milano</a:t>
            </a:r>
            <a:br>
              <a:rPr lang="it-IT" altLang="it-IT" sz="1400" dirty="0">
                <a:solidFill>
                  <a:schemeClr val="tx2"/>
                </a:solidFill>
                <a:latin typeface="Verdana" panose="020B0604030504040204" pitchFamily="34" charset="0"/>
              </a:rPr>
            </a:br>
            <a:r>
              <a:rPr lang="it-IT" altLang="it-IT" sz="1400" dirty="0">
                <a:solidFill>
                  <a:schemeClr val="tx2"/>
                </a:solidFill>
                <a:latin typeface="Verdana" panose="020B0604030504040204" pitchFamily="34" charset="0"/>
              </a:rPr>
              <a:t>Tel. +39.02.89696835  </a:t>
            </a:r>
            <a:br>
              <a:rPr lang="it-IT" altLang="it-IT" sz="1400" dirty="0">
                <a:solidFill>
                  <a:schemeClr val="tx2"/>
                </a:solidFill>
                <a:latin typeface="Verdana" panose="020B0604030504040204" pitchFamily="34" charset="0"/>
              </a:rPr>
            </a:br>
            <a:r>
              <a:rPr lang="it-IT" altLang="it-IT" sz="1400" dirty="0">
                <a:solidFill>
                  <a:schemeClr val="tx2"/>
                </a:solidFill>
                <a:latin typeface="Verdana" panose="020B0604030504040204" pitchFamily="34" charset="0"/>
              </a:rPr>
              <a:t>Fax +39.02.89696834</a:t>
            </a:r>
            <a:br>
              <a:rPr lang="it-IT" altLang="it-IT" sz="1400" dirty="0">
                <a:solidFill>
                  <a:schemeClr val="tx2"/>
                </a:solidFill>
                <a:latin typeface="Verdana" panose="020B0604030504040204" pitchFamily="34" charset="0"/>
              </a:rPr>
            </a:br>
            <a:br>
              <a:rPr lang="it-IT" altLang="it-IT" sz="1400" dirty="0">
                <a:solidFill>
                  <a:schemeClr val="tx2"/>
                </a:solidFill>
                <a:latin typeface="Verdana" panose="020B0604030504040204" pitchFamily="34" charset="0"/>
              </a:rPr>
            </a:br>
            <a:r>
              <a:rPr lang="it-IT" altLang="it-IT" sz="1400" dirty="0">
                <a:latin typeface="Verdana" panose="020B0604030504040204" pitchFamily="34" charset="0"/>
              </a:rPr>
              <a:t>email: </a:t>
            </a:r>
            <a:r>
              <a:rPr lang="it-IT" altLang="it-IT" sz="1400" dirty="0" err="1">
                <a:latin typeface="Verdana" panose="020B0604030504040204" pitchFamily="34" charset="0"/>
              </a:rPr>
              <a:t>info@sernet.it</a:t>
            </a:r>
            <a:r>
              <a:rPr lang="it-IT" altLang="it-IT" sz="1400" dirty="0">
                <a:solidFill>
                  <a:schemeClr val="accent2"/>
                </a:solidFill>
                <a:latin typeface="Verdana" panose="020B0604030504040204" pitchFamily="34" charset="0"/>
              </a:rPr>
              <a:t>  </a:t>
            </a:r>
            <a:br>
              <a:rPr lang="it-IT" altLang="it-IT" sz="1400" dirty="0">
                <a:solidFill>
                  <a:schemeClr val="accent2"/>
                </a:solidFill>
                <a:latin typeface="Verdana" panose="020B0604030504040204" pitchFamily="34" charset="0"/>
              </a:rPr>
            </a:br>
            <a:br>
              <a:rPr lang="it-IT" altLang="it-IT" sz="1400" dirty="0">
                <a:solidFill>
                  <a:schemeClr val="accent2"/>
                </a:solidFill>
                <a:latin typeface="Verdana" panose="020B0604030504040204" pitchFamily="34" charset="0"/>
              </a:rPr>
            </a:br>
            <a:r>
              <a:rPr lang="it-IT" altLang="it-IT" sz="1400" u="sng" dirty="0">
                <a:latin typeface="Verdana" panose="020B0604030504040204" pitchFamily="34" charset="0"/>
                <a:hlinkClick r:id="rId3"/>
              </a:rPr>
              <a:t>www.sernet.it</a:t>
            </a:r>
            <a:endParaRPr lang="it-IT" altLang="it-IT" sz="1400" u="sng" dirty="0">
              <a:latin typeface="Verdana" panose="020B0604030504040204" pitchFamily="34" charset="0"/>
            </a:endParaRPr>
          </a:p>
          <a:p>
            <a:pPr algn="r">
              <a:lnSpc>
                <a:spcPct val="110000"/>
              </a:lnSpc>
              <a:spcBef>
                <a:spcPct val="0"/>
              </a:spcBef>
              <a:buFontTx/>
              <a:buNone/>
            </a:pPr>
            <a:endParaRPr lang="it-IT" altLang="it-IT" sz="1400" u="sng" dirty="0">
              <a:latin typeface="Verdana" panose="020B0604030504040204" pitchFamily="34" charset="0"/>
            </a:endParaRPr>
          </a:p>
          <a:p>
            <a:pPr algn="r">
              <a:lnSpc>
                <a:spcPct val="110000"/>
              </a:lnSpc>
              <a:spcBef>
                <a:spcPct val="0"/>
              </a:spcBef>
              <a:buFontTx/>
              <a:buNone/>
            </a:pPr>
            <a:br>
              <a:rPr lang="it-IT" altLang="it-IT" sz="1400" dirty="0">
                <a:latin typeface="Verdana" panose="020B0604030504040204" pitchFamily="34" charset="0"/>
              </a:rPr>
            </a:br>
            <a:br>
              <a:rPr lang="it-IT" altLang="it-IT" sz="1400" dirty="0">
                <a:latin typeface="Verdana" panose="020B0604030504040204" pitchFamily="34" charset="0"/>
              </a:rPr>
            </a:br>
            <a:r>
              <a:rPr lang="it-IT" altLang="it-IT" sz="1400" dirty="0">
                <a:solidFill>
                  <a:schemeClr val="tx2"/>
                </a:solidFill>
                <a:latin typeface="Verdana" panose="020B0604030504040204" pitchFamily="34" charset="0"/>
              </a:rPr>
              <a:t> </a:t>
            </a:r>
            <a:br>
              <a:rPr lang="it-IT" altLang="it-IT" sz="1800" dirty="0">
                <a:solidFill>
                  <a:schemeClr val="tx2"/>
                </a:solidFill>
                <a:latin typeface="Verdana" panose="020B0604030504040204" pitchFamily="34" charset="0"/>
              </a:rPr>
            </a:br>
            <a:endParaRPr lang="it-IT" altLang="it-IT" sz="1800" dirty="0">
              <a:solidFill>
                <a:schemeClr val="tx2"/>
              </a:solidFill>
              <a:latin typeface="Verdana" panose="020B0604030504040204" pitchFamily="34" charset="0"/>
            </a:endParaRPr>
          </a:p>
        </p:txBody>
      </p:sp>
      <p:sp>
        <p:nvSpPr>
          <p:cNvPr id="43011" name="Segnaposto numero diapositiva 1">
            <a:extLst>
              <a:ext uri="{FF2B5EF4-FFF2-40B4-BE49-F238E27FC236}">
                <a16:creationId xmlns:a16="http://schemas.microsoft.com/office/drawing/2014/main" id="{FB8AA08B-8883-344B-B175-DB8C9C82E402}"/>
              </a:ext>
            </a:extLst>
          </p:cNvPr>
          <p:cNvSpPr txBox="1">
            <a:spLocks/>
          </p:cNvSpPr>
          <p:nvPr/>
        </p:nvSpPr>
        <p:spPr bwMode="auto">
          <a:xfrm>
            <a:off x="7057274" y="64008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2" charset="0"/>
                <a:ea typeface="MS PGothic" panose="020B0600070205080204" pitchFamily="34" charset="-128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C01A40C5-D70F-9D40-AB2A-0E0AD78685F1}" type="slidenum">
              <a:rPr lang="it-IT" altLang="it-IT"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algn="r">
                <a:spcBef>
                  <a:spcPct val="0"/>
                </a:spcBef>
                <a:buFontTx/>
                <a:buNone/>
              </a:pPr>
              <a:t>21</a:t>
            </a:fld>
            <a:endParaRPr lang="it-IT" altLang="it-IT" sz="1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pitchFamily="6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pitchFamily="6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7210</TotalTime>
  <Words>1652</Words>
  <Application>Microsoft Macintosh PowerPoint</Application>
  <PresentationFormat>Presentazione su schermo (4:3)</PresentationFormat>
  <Paragraphs>220</Paragraphs>
  <Slides>21</Slides>
  <Notes>19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11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21</vt:i4>
      </vt:variant>
    </vt:vector>
  </HeadingPairs>
  <TitlesOfParts>
    <vt:vector size="33" baseType="lpstr">
      <vt:lpstr>Arial Unicode MS</vt:lpstr>
      <vt:lpstr>ＭＳ Ｐゴシック</vt:lpstr>
      <vt:lpstr>ＭＳ Ｐゴシック</vt:lpstr>
      <vt:lpstr>ヒラギノ角ゴ Pro W3</vt:lpstr>
      <vt:lpstr>Arial</vt:lpstr>
      <vt:lpstr>Calibri</vt:lpstr>
      <vt:lpstr>Monotype Sorts</vt:lpstr>
      <vt:lpstr>Tahoma</vt:lpstr>
      <vt:lpstr>Times</vt:lpstr>
      <vt:lpstr>Verdana</vt:lpstr>
      <vt:lpstr>Wingdings</vt:lpstr>
      <vt:lpstr>Blank Presentation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Manager/>
  <Company>type</Company>
  <LinksUpToDate>false</LinksUpToDate>
  <SharedDoc>false</SharedDoc>
  <HyperlinkBase/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subject/>
  <dc:creator/>
  <cp:keywords/>
  <dc:description/>
  <cp:lastModifiedBy>Lorenzo Buzzetti</cp:lastModifiedBy>
  <cp:revision>335</cp:revision>
  <dcterms:created xsi:type="dcterms:W3CDTF">2009-02-27T16:42:04Z</dcterms:created>
  <dcterms:modified xsi:type="dcterms:W3CDTF">2018-12-18T09:59:52Z</dcterms:modified>
  <cp:category/>
</cp:coreProperties>
</file>