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8288000" cy="10287000"/>
  <p:notesSz cx="6858000" cy="9144000"/>
  <p:embeddedFontLst>
    <p:embeddedFont>
      <p:font typeface="GoodTime Grotesk" panose="020B0604020202020204" charset="0"/>
      <p:regular r:id="rId21"/>
    </p:embeddedFont>
    <p:embeddedFont>
      <p:font typeface="Lato" panose="020F0502020204030203" pitchFamily="34" charset="0"/>
      <p:regular r:id="rId22"/>
    </p:embeddedFont>
    <p:embeddedFont>
      <p:font typeface="Open Sans 1" panose="020B0604020202020204" charset="0"/>
      <p:regular r:id="rId23"/>
    </p:embeddedFont>
    <p:embeddedFont>
      <p:font typeface="Open Sans 1 Bold" panose="020B0604020202020204" charset="0"/>
      <p:regular r:id="rId24"/>
    </p:embeddedFont>
    <p:embeddedFont>
      <p:font typeface="Open Sans 1 Italics" panose="020B0604020202020204" charset="0"/>
      <p:regular r:id="rId25"/>
    </p:embeddedFont>
    <p:embeddedFont>
      <p:font typeface="Open Sans 1 Light" panose="020B0604020202020204" charset="0"/>
      <p:regular r:id="rId26"/>
    </p:embeddedFont>
    <p:embeddedFont>
      <p:font typeface="Open Sans 1 Medium" panose="020B0604020202020204" charset="0"/>
      <p:regular r:id="rId27"/>
    </p:embeddedFont>
    <p:embeddedFont>
      <p:font typeface="Open Sans 2" panose="020B0604020202020204" charset="0"/>
      <p:regular r:id="rId28"/>
    </p:embeddedFont>
    <p:embeddedFont>
      <p:font typeface="Open Sans 2 Bold" panose="020B0604020202020204" charset="0"/>
      <p:regular r:id="rId29"/>
    </p:embeddedFont>
    <p:embeddedFont>
      <p:font typeface="Open Sans 2 Italics" panose="020B0604020202020204" charset="0"/>
      <p:regular r:id="rId30"/>
    </p:embeddedFont>
    <p:embeddedFont>
      <p:font typeface="Poppins" panose="00000500000000000000" pitchFamily="2" charset="0"/>
      <p:regular r:id="rId31"/>
    </p:embeddedFont>
    <p:embeddedFont>
      <p:font typeface="Poppins Bold" panose="020B0604020202020204" charset="0"/>
      <p:regular r:id="rId32"/>
    </p:embeddedFont>
    <p:embeddedFont>
      <p:font typeface="Poppins Semi-Bold" panose="020B0604020202020204" charset="0"/>
      <p:regular r:id="rId3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70" d="100"/>
          <a:sy n="70" d="100"/>
        </p:scale>
        <p:origin x="77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21" Type="http://schemas.openxmlformats.org/officeDocument/2006/relationships/font" Target="fonts/font1.fntdata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8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svg"/><Relationship Id="rId5" Type="http://schemas.openxmlformats.org/officeDocument/2006/relationships/image" Target="../media/image16.svg"/><Relationship Id="rId4" Type="http://schemas.openxmlformats.org/officeDocument/2006/relationships/image" Target="../media/image15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3" Type="http://schemas.openxmlformats.org/officeDocument/2006/relationships/image" Target="../media/image9.png"/><Relationship Id="rId7" Type="http://schemas.openxmlformats.org/officeDocument/2006/relationships/image" Target="../media/image22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9.png"/><Relationship Id="rId7" Type="http://schemas.openxmlformats.org/officeDocument/2006/relationships/image" Target="../media/image28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36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7.sv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sv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1.jpeg"/><Relationship Id="rId7" Type="http://schemas.openxmlformats.org/officeDocument/2006/relationships/image" Target="../media/image45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svg"/><Relationship Id="rId5" Type="http://schemas.openxmlformats.org/officeDocument/2006/relationships/image" Target="../media/image43.svg"/><Relationship Id="rId4" Type="http://schemas.openxmlformats.org/officeDocument/2006/relationships/image" Target="../media/image42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8.svg"/><Relationship Id="rId7" Type="http://schemas.openxmlformats.org/officeDocument/2006/relationships/image" Target="../media/image52.png"/><Relationship Id="rId2" Type="http://schemas.openxmlformats.org/officeDocument/2006/relationships/image" Target="../media/image47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5" Type="http://schemas.openxmlformats.org/officeDocument/2006/relationships/image" Target="../media/image50.svg"/><Relationship Id="rId4" Type="http://schemas.openxmlformats.org/officeDocument/2006/relationships/image" Target="../media/image4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407662"/>
            <a:chOff x="0" y="0"/>
            <a:chExt cx="24384000" cy="13876882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/>
            <a:srcRect t="1150" b="1150"/>
            <a:stretch>
              <a:fillRect/>
            </a:stretch>
          </p:blipFill>
          <p:spPr>
            <a:xfrm>
              <a:off x="0" y="0"/>
              <a:ext cx="24384000" cy="13876882"/>
            </a:xfrm>
            <a:prstGeom prst="rect">
              <a:avLst/>
            </a:prstGeom>
          </p:spPr>
        </p:pic>
      </p:grpSp>
      <p:grpSp>
        <p:nvGrpSpPr>
          <p:cNvPr id="4" name="Group 4"/>
          <p:cNvGrpSpPr/>
          <p:nvPr/>
        </p:nvGrpSpPr>
        <p:grpSpPr>
          <a:xfrm>
            <a:off x="0" y="0"/>
            <a:ext cx="18288000" cy="10287000"/>
            <a:chOff x="0" y="0"/>
            <a:chExt cx="6186311" cy="3479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6186311" cy="3479800"/>
            </a:xfrm>
            <a:custGeom>
              <a:avLst/>
              <a:gdLst/>
              <a:ahLst/>
              <a:cxnLst/>
              <a:rect l="l" t="t" r="r" b="b"/>
              <a:pathLst>
                <a:path w="6186311" h="3479800">
                  <a:moveTo>
                    <a:pt x="0" y="0"/>
                  </a:moveTo>
                  <a:lnTo>
                    <a:pt x="6186311" y="0"/>
                  </a:lnTo>
                  <a:lnTo>
                    <a:pt x="6186311" y="3479800"/>
                  </a:lnTo>
                  <a:lnTo>
                    <a:pt x="0" y="3479800"/>
                  </a:lnTo>
                  <a:close/>
                </a:path>
              </a:pathLst>
            </a:custGeom>
            <a:solidFill>
              <a:srgbClr val="173D66">
                <a:alpha val="74902"/>
              </a:srgbClr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Freeform 6"/>
          <p:cNvSpPr/>
          <p:nvPr/>
        </p:nvSpPr>
        <p:spPr>
          <a:xfrm flipV="1">
            <a:off x="-130024" y="-199717"/>
            <a:ext cx="18775970" cy="4642785"/>
          </a:xfrm>
          <a:custGeom>
            <a:avLst/>
            <a:gdLst/>
            <a:ahLst/>
            <a:cxnLst/>
            <a:rect l="l" t="t" r="r" b="b"/>
            <a:pathLst>
              <a:path w="18775970" h="4642785">
                <a:moveTo>
                  <a:pt x="0" y="4642786"/>
                </a:moveTo>
                <a:lnTo>
                  <a:pt x="18775969" y="4642786"/>
                </a:lnTo>
                <a:lnTo>
                  <a:pt x="18775969" y="0"/>
                </a:lnTo>
                <a:lnTo>
                  <a:pt x="0" y="0"/>
                </a:lnTo>
                <a:lnTo>
                  <a:pt x="0" y="4642786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7" name="Freeform 7"/>
          <p:cNvSpPr/>
          <p:nvPr/>
        </p:nvSpPr>
        <p:spPr>
          <a:xfrm rot="-5400000">
            <a:off x="15796920" y="2093111"/>
            <a:ext cx="2526791" cy="397970"/>
          </a:xfrm>
          <a:custGeom>
            <a:avLst/>
            <a:gdLst/>
            <a:ahLst/>
            <a:cxnLst/>
            <a:rect l="l" t="t" r="r" b="b"/>
            <a:pathLst>
              <a:path w="2526791" h="397970">
                <a:moveTo>
                  <a:pt x="0" y="0"/>
                </a:moveTo>
                <a:lnTo>
                  <a:pt x="2526791" y="0"/>
                </a:lnTo>
                <a:lnTo>
                  <a:pt x="2526791" y="397969"/>
                </a:lnTo>
                <a:lnTo>
                  <a:pt x="0" y="39796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363" r="-363"/>
            </a:stretch>
          </a:blipFill>
        </p:spPr>
        <p:txBody>
          <a:bodyPr/>
          <a:lstStyle/>
          <a:p>
            <a:endParaRPr lang="it-IT"/>
          </a:p>
        </p:txBody>
      </p:sp>
      <p:grpSp>
        <p:nvGrpSpPr>
          <p:cNvPr id="8" name="Group 8"/>
          <p:cNvGrpSpPr>
            <a:grpSpLocks noChangeAspect="1"/>
          </p:cNvGrpSpPr>
          <p:nvPr/>
        </p:nvGrpSpPr>
        <p:grpSpPr>
          <a:xfrm>
            <a:off x="1766565" y="3555491"/>
            <a:ext cx="4384610" cy="4384610"/>
            <a:chOff x="0" y="0"/>
            <a:chExt cx="14840029" cy="14840029"/>
          </a:xfrm>
        </p:grpSpPr>
        <p:sp>
          <p:nvSpPr>
            <p:cNvPr id="9" name="Freeform 9"/>
            <p:cNvSpPr/>
            <p:nvPr/>
          </p:nvSpPr>
          <p:spPr>
            <a:xfrm>
              <a:off x="-366471" y="-11891"/>
              <a:ext cx="15572971" cy="14863810"/>
            </a:xfrm>
            <a:custGeom>
              <a:avLst/>
              <a:gdLst/>
              <a:ahLst/>
              <a:cxnLst/>
              <a:rect l="l" t="t" r="r" b="b"/>
              <a:pathLst>
                <a:path w="15572971" h="14863810">
                  <a:moveTo>
                    <a:pt x="7786486" y="11891"/>
                  </a:moveTo>
                  <a:cubicBezTo>
                    <a:pt x="5127664" y="0"/>
                    <a:pt x="2665709" y="1411641"/>
                    <a:pt x="1332855" y="3712286"/>
                  </a:cubicBezTo>
                  <a:cubicBezTo>
                    <a:pt x="0" y="6012931"/>
                    <a:pt x="0" y="8850880"/>
                    <a:pt x="1332855" y="11151525"/>
                  </a:cubicBezTo>
                  <a:cubicBezTo>
                    <a:pt x="2665709" y="13452170"/>
                    <a:pt x="5127664" y="14863811"/>
                    <a:pt x="7786486" y="14851920"/>
                  </a:cubicBezTo>
                  <a:cubicBezTo>
                    <a:pt x="10445306" y="14863811"/>
                    <a:pt x="12907262" y="13452170"/>
                    <a:pt x="14240117" y="11151525"/>
                  </a:cubicBezTo>
                  <a:cubicBezTo>
                    <a:pt x="15572971" y="8850880"/>
                    <a:pt x="15572971" y="6012931"/>
                    <a:pt x="14240117" y="3712286"/>
                  </a:cubicBezTo>
                  <a:cubicBezTo>
                    <a:pt x="12907262" y="1411641"/>
                    <a:pt x="10445306" y="0"/>
                    <a:pt x="7786486" y="11891"/>
                  </a:cubicBezTo>
                  <a:close/>
                </a:path>
              </a:pathLst>
            </a:custGeom>
            <a:solidFill>
              <a:srgbClr val="5DADE2"/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0" name="Freeform 10"/>
            <p:cNvSpPr/>
            <p:nvPr/>
          </p:nvSpPr>
          <p:spPr>
            <a:xfrm>
              <a:off x="-156193" y="188812"/>
              <a:ext cx="15152415" cy="14462405"/>
            </a:xfrm>
            <a:custGeom>
              <a:avLst/>
              <a:gdLst/>
              <a:ahLst/>
              <a:cxnLst/>
              <a:rect l="l" t="t" r="r" b="b"/>
              <a:pathLst>
                <a:path w="15152415" h="14462405">
                  <a:moveTo>
                    <a:pt x="7576208" y="11570"/>
                  </a:moveTo>
                  <a:cubicBezTo>
                    <a:pt x="4989189" y="0"/>
                    <a:pt x="2593721" y="1373519"/>
                    <a:pt x="1296860" y="3612034"/>
                  </a:cubicBezTo>
                  <a:cubicBezTo>
                    <a:pt x="0" y="5850548"/>
                    <a:pt x="0" y="8611857"/>
                    <a:pt x="1296860" y="10850372"/>
                  </a:cubicBezTo>
                  <a:cubicBezTo>
                    <a:pt x="2593721" y="13088886"/>
                    <a:pt x="4989189" y="14462405"/>
                    <a:pt x="7576208" y="14450835"/>
                  </a:cubicBezTo>
                  <a:cubicBezTo>
                    <a:pt x="10163226" y="14462405"/>
                    <a:pt x="12558694" y="13088886"/>
                    <a:pt x="13855555" y="10850372"/>
                  </a:cubicBezTo>
                  <a:cubicBezTo>
                    <a:pt x="15152416" y="8611857"/>
                    <a:pt x="15152416" y="5850548"/>
                    <a:pt x="13855555" y="3612034"/>
                  </a:cubicBezTo>
                  <a:cubicBezTo>
                    <a:pt x="12558694" y="1373519"/>
                    <a:pt x="10163226" y="0"/>
                    <a:pt x="7576208" y="1157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1" name="Freeform 11"/>
            <p:cNvSpPr/>
            <p:nvPr/>
          </p:nvSpPr>
          <p:spPr>
            <a:xfrm>
              <a:off x="223301" y="551024"/>
              <a:ext cx="14393427" cy="13737979"/>
            </a:xfrm>
            <a:custGeom>
              <a:avLst/>
              <a:gdLst/>
              <a:ahLst/>
              <a:cxnLst/>
              <a:rect l="l" t="t" r="r" b="b"/>
              <a:pathLst>
                <a:path w="14393427" h="13737979">
                  <a:moveTo>
                    <a:pt x="7196714" y="10990"/>
                  </a:moveTo>
                  <a:cubicBezTo>
                    <a:pt x="4739280" y="0"/>
                    <a:pt x="2463801" y="1304719"/>
                    <a:pt x="1231900" y="3431106"/>
                  </a:cubicBezTo>
                  <a:cubicBezTo>
                    <a:pt x="0" y="5557493"/>
                    <a:pt x="0" y="8180487"/>
                    <a:pt x="1231900" y="10306874"/>
                  </a:cubicBezTo>
                  <a:cubicBezTo>
                    <a:pt x="2463801" y="12433261"/>
                    <a:pt x="4739280" y="13737980"/>
                    <a:pt x="7196714" y="13726990"/>
                  </a:cubicBezTo>
                  <a:cubicBezTo>
                    <a:pt x="9654147" y="13737980"/>
                    <a:pt x="11929626" y="12433261"/>
                    <a:pt x="13161527" y="10306874"/>
                  </a:cubicBezTo>
                  <a:cubicBezTo>
                    <a:pt x="14393427" y="8180487"/>
                    <a:pt x="14393427" y="5557493"/>
                    <a:pt x="13161527" y="3431106"/>
                  </a:cubicBezTo>
                  <a:cubicBezTo>
                    <a:pt x="11929626" y="1304719"/>
                    <a:pt x="9654147" y="0"/>
                    <a:pt x="7196714" y="10990"/>
                  </a:cubicBezTo>
                  <a:close/>
                </a:path>
              </a:pathLst>
            </a:custGeom>
            <a:blipFill>
              <a:blip r:embed="rId5"/>
              <a:stretch>
                <a:fillRect l="-40335" r="-9088"/>
              </a:stretch>
            </a:blip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12" name="Freeform 12"/>
          <p:cNvSpPr/>
          <p:nvPr/>
        </p:nvSpPr>
        <p:spPr>
          <a:xfrm>
            <a:off x="6646474" y="7159299"/>
            <a:ext cx="2611486" cy="450481"/>
          </a:xfrm>
          <a:custGeom>
            <a:avLst/>
            <a:gdLst/>
            <a:ahLst/>
            <a:cxnLst/>
            <a:rect l="l" t="t" r="r" b="b"/>
            <a:pathLst>
              <a:path w="2611486" h="450481">
                <a:moveTo>
                  <a:pt x="0" y="0"/>
                </a:moveTo>
                <a:lnTo>
                  <a:pt x="2611486" y="0"/>
                </a:lnTo>
                <a:lnTo>
                  <a:pt x="2611486" y="450481"/>
                </a:lnTo>
                <a:lnTo>
                  <a:pt x="0" y="45048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3" name="Freeform 13"/>
          <p:cNvSpPr/>
          <p:nvPr/>
        </p:nvSpPr>
        <p:spPr>
          <a:xfrm>
            <a:off x="11287416" y="5489532"/>
            <a:ext cx="3501476" cy="3339533"/>
          </a:xfrm>
          <a:custGeom>
            <a:avLst/>
            <a:gdLst/>
            <a:ahLst/>
            <a:cxnLst/>
            <a:rect l="l" t="t" r="r" b="b"/>
            <a:pathLst>
              <a:path w="3501476" h="3339533">
                <a:moveTo>
                  <a:pt x="0" y="0"/>
                </a:moveTo>
                <a:lnTo>
                  <a:pt x="3501476" y="0"/>
                </a:lnTo>
                <a:lnTo>
                  <a:pt x="3501476" y="3339533"/>
                </a:lnTo>
                <a:lnTo>
                  <a:pt x="0" y="333953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4" name="TextBox 14"/>
          <p:cNvSpPr txBox="1"/>
          <p:nvPr/>
        </p:nvSpPr>
        <p:spPr>
          <a:xfrm>
            <a:off x="6646474" y="3898375"/>
            <a:ext cx="6391680" cy="16865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375"/>
              </a:lnSpc>
            </a:pPr>
            <a:r>
              <a:rPr lang="en-US" sz="5902" b="1">
                <a:solidFill>
                  <a:srgbClr val="72C0F4"/>
                </a:solidFill>
                <a:latin typeface="Poppins Bold"/>
                <a:ea typeface="Poppins Bold"/>
                <a:cs typeface="Poppins Bold"/>
                <a:sym typeface="Poppins Bold"/>
              </a:rPr>
              <a:t>Analisi Paese</a:t>
            </a:r>
          </a:p>
          <a:p>
            <a:pPr algn="l">
              <a:lnSpc>
                <a:spcPts val="6375"/>
              </a:lnSpc>
            </a:pPr>
            <a:r>
              <a:rPr lang="en-US" sz="5902" b="1">
                <a:solidFill>
                  <a:srgbClr val="72C0F4"/>
                </a:solidFill>
                <a:latin typeface="Poppins Bold"/>
                <a:ea typeface="Poppins Bold"/>
                <a:cs typeface="Poppins Bold"/>
                <a:sym typeface="Poppins Bold"/>
              </a:rPr>
              <a:t>e Report Attività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6646474" y="5974772"/>
            <a:ext cx="8314981" cy="4821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92"/>
              </a:lnSpc>
            </a:pPr>
            <a:r>
              <a:rPr lang="en-US" sz="3511" spc="59">
                <a:solidFill>
                  <a:srgbClr val="FFFFFF"/>
                </a:solidFill>
                <a:latin typeface="Open Sans 1"/>
                <a:ea typeface="Open Sans 1"/>
                <a:cs typeface="Open Sans 1"/>
                <a:sym typeface="Open Sans 1"/>
              </a:rPr>
              <a:t>Mercato: Azerbaijan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599753" y="2033213"/>
            <a:ext cx="6822425" cy="6883718"/>
            <a:chOff x="0" y="0"/>
            <a:chExt cx="2307833" cy="232856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307833" cy="2328566"/>
            </a:xfrm>
            <a:custGeom>
              <a:avLst/>
              <a:gdLst/>
              <a:ahLst/>
              <a:cxnLst/>
              <a:rect l="l" t="t" r="r" b="b"/>
              <a:pathLst>
                <a:path w="2307833" h="2328566">
                  <a:moveTo>
                    <a:pt x="0" y="0"/>
                  </a:moveTo>
                  <a:lnTo>
                    <a:pt x="2307833" y="0"/>
                  </a:lnTo>
                  <a:lnTo>
                    <a:pt x="2307833" y="2328566"/>
                  </a:lnTo>
                  <a:lnTo>
                    <a:pt x="0" y="2328566"/>
                  </a:lnTo>
                  <a:close/>
                </a:path>
              </a:pathLst>
            </a:custGeom>
            <a:solidFill>
              <a:srgbClr val="F0F2F5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4" name="Freeform 4"/>
          <p:cNvSpPr/>
          <p:nvPr/>
        </p:nvSpPr>
        <p:spPr>
          <a:xfrm>
            <a:off x="8869061" y="3423980"/>
            <a:ext cx="6059256" cy="5834320"/>
          </a:xfrm>
          <a:custGeom>
            <a:avLst/>
            <a:gdLst/>
            <a:ahLst/>
            <a:cxnLst/>
            <a:rect l="l" t="t" r="r" b="b"/>
            <a:pathLst>
              <a:path w="6059256" h="5834320">
                <a:moveTo>
                  <a:pt x="0" y="0"/>
                </a:moveTo>
                <a:lnTo>
                  <a:pt x="6059255" y="0"/>
                </a:lnTo>
                <a:lnTo>
                  <a:pt x="6059255" y="5834320"/>
                </a:lnTo>
                <a:lnTo>
                  <a:pt x="0" y="583432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90160" t="-23525" r="-83042" b="-65868"/>
            </a:stretch>
          </a:blipFill>
        </p:spPr>
        <p:txBody>
          <a:bodyPr/>
          <a:lstStyle/>
          <a:p>
            <a:endParaRPr lang="it-IT"/>
          </a:p>
        </p:txBody>
      </p:sp>
      <p:grpSp>
        <p:nvGrpSpPr>
          <p:cNvPr id="5" name="Group 5"/>
          <p:cNvGrpSpPr>
            <a:grpSpLocks noChangeAspect="1"/>
          </p:cNvGrpSpPr>
          <p:nvPr/>
        </p:nvGrpSpPr>
        <p:grpSpPr>
          <a:xfrm>
            <a:off x="13036668" y="1252440"/>
            <a:ext cx="4222632" cy="4222632"/>
            <a:chOff x="0" y="0"/>
            <a:chExt cx="14840029" cy="14840029"/>
          </a:xfrm>
        </p:grpSpPr>
        <p:sp>
          <p:nvSpPr>
            <p:cNvPr id="6" name="Freeform 6"/>
            <p:cNvSpPr/>
            <p:nvPr/>
          </p:nvSpPr>
          <p:spPr>
            <a:xfrm>
              <a:off x="-366471" y="-11891"/>
              <a:ext cx="15572971" cy="14863810"/>
            </a:xfrm>
            <a:custGeom>
              <a:avLst/>
              <a:gdLst/>
              <a:ahLst/>
              <a:cxnLst/>
              <a:rect l="l" t="t" r="r" b="b"/>
              <a:pathLst>
                <a:path w="15572971" h="14863810">
                  <a:moveTo>
                    <a:pt x="7786486" y="11891"/>
                  </a:moveTo>
                  <a:cubicBezTo>
                    <a:pt x="5127664" y="0"/>
                    <a:pt x="2665709" y="1411641"/>
                    <a:pt x="1332855" y="3712286"/>
                  </a:cubicBezTo>
                  <a:cubicBezTo>
                    <a:pt x="0" y="6012931"/>
                    <a:pt x="0" y="8850880"/>
                    <a:pt x="1332855" y="11151525"/>
                  </a:cubicBezTo>
                  <a:cubicBezTo>
                    <a:pt x="2665709" y="13452170"/>
                    <a:pt x="5127664" y="14863811"/>
                    <a:pt x="7786486" y="14851920"/>
                  </a:cubicBezTo>
                  <a:cubicBezTo>
                    <a:pt x="10445306" y="14863811"/>
                    <a:pt x="12907262" y="13452170"/>
                    <a:pt x="14240117" y="11151525"/>
                  </a:cubicBezTo>
                  <a:cubicBezTo>
                    <a:pt x="15572971" y="8850880"/>
                    <a:pt x="15572971" y="6012931"/>
                    <a:pt x="14240117" y="3712286"/>
                  </a:cubicBezTo>
                  <a:cubicBezTo>
                    <a:pt x="12907262" y="1411641"/>
                    <a:pt x="10445306" y="0"/>
                    <a:pt x="7786486" y="11891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7" name="Freeform 7"/>
            <p:cNvSpPr/>
            <p:nvPr/>
          </p:nvSpPr>
          <p:spPr>
            <a:xfrm>
              <a:off x="-156193" y="188812"/>
              <a:ext cx="15152415" cy="14462405"/>
            </a:xfrm>
            <a:custGeom>
              <a:avLst/>
              <a:gdLst/>
              <a:ahLst/>
              <a:cxnLst/>
              <a:rect l="l" t="t" r="r" b="b"/>
              <a:pathLst>
                <a:path w="15152415" h="14462405">
                  <a:moveTo>
                    <a:pt x="7576208" y="11570"/>
                  </a:moveTo>
                  <a:cubicBezTo>
                    <a:pt x="4989189" y="0"/>
                    <a:pt x="2593721" y="1373519"/>
                    <a:pt x="1296860" y="3612034"/>
                  </a:cubicBezTo>
                  <a:cubicBezTo>
                    <a:pt x="0" y="5850548"/>
                    <a:pt x="0" y="8611857"/>
                    <a:pt x="1296860" y="10850372"/>
                  </a:cubicBezTo>
                  <a:cubicBezTo>
                    <a:pt x="2593721" y="13088886"/>
                    <a:pt x="4989189" y="14462405"/>
                    <a:pt x="7576208" y="14450835"/>
                  </a:cubicBezTo>
                  <a:cubicBezTo>
                    <a:pt x="10163226" y="14462405"/>
                    <a:pt x="12558694" y="13088886"/>
                    <a:pt x="13855555" y="10850372"/>
                  </a:cubicBezTo>
                  <a:cubicBezTo>
                    <a:pt x="15152416" y="8611857"/>
                    <a:pt x="15152416" y="5850548"/>
                    <a:pt x="13855555" y="3612034"/>
                  </a:cubicBezTo>
                  <a:cubicBezTo>
                    <a:pt x="12558694" y="1373519"/>
                    <a:pt x="10163226" y="0"/>
                    <a:pt x="7576208" y="1157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8" name="Freeform 8"/>
            <p:cNvSpPr/>
            <p:nvPr/>
          </p:nvSpPr>
          <p:spPr>
            <a:xfrm>
              <a:off x="223301" y="551024"/>
              <a:ext cx="14393427" cy="13737979"/>
            </a:xfrm>
            <a:custGeom>
              <a:avLst/>
              <a:gdLst/>
              <a:ahLst/>
              <a:cxnLst/>
              <a:rect l="l" t="t" r="r" b="b"/>
              <a:pathLst>
                <a:path w="14393427" h="13737979">
                  <a:moveTo>
                    <a:pt x="7196714" y="10990"/>
                  </a:moveTo>
                  <a:cubicBezTo>
                    <a:pt x="4739280" y="0"/>
                    <a:pt x="2463801" y="1304719"/>
                    <a:pt x="1231900" y="3431106"/>
                  </a:cubicBezTo>
                  <a:cubicBezTo>
                    <a:pt x="0" y="5557493"/>
                    <a:pt x="0" y="8180487"/>
                    <a:pt x="1231900" y="10306874"/>
                  </a:cubicBezTo>
                  <a:cubicBezTo>
                    <a:pt x="2463801" y="12433261"/>
                    <a:pt x="4739280" y="13737980"/>
                    <a:pt x="7196714" y="13726990"/>
                  </a:cubicBezTo>
                  <a:cubicBezTo>
                    <a:pt x="9654147" y="13737980"/>
                    <a:pt x="11929626" y="12433261"/>
                    <a:pt x="13161527" y="10306874"/>
                  </a:cubicBezTo>
                  <a:cubicBezTo>
                    <a:pt x="14393427" y="8180487"/>
                    <a:pt x="14393427" y="5557493"/>
                    <a:pt x="13161527" y="3431106"/>
                  </a:cubicBezTo>
                  <a:cubicBezTo>
                    <a:pt x="11929626" y="1304719"/>
                    <a:pt x="9654147" y="0"/>
                    <a:pt x="7196714" y="10990"/>
                  </a:cubicBezTo>
                  <a:close/>
                </a:path>
              </a:pathLst>
            </a:custGeom>
            <a:blipFill>
              <a:blip r:embed="rId3"/>
              <a:stretch>
                <a:fillRect l="-26875" r="-26875"/>
              </a:stretch>
            </a:blip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1237364" y="698528"/>
            <a:ext cx="6021936" cy="330172"/>
            <a:chOff x="0" y="0"/>
            <a:chExt cx="8029248" cy="440229"/>
          </a:xfrm>
        </p:grpSpPr>
        <p:sp>
          <p:nvSpPr>
            <p:cNvPr id="10" name="Freeform 10"/>
            <p:cNvSpPr/>
            <p:nvPr/>
          </p:nvSpPr>
          <p:spPr>
            <a:xfrm>
              <a:off x="6952513" y="493"/>
              <a:ext cx="1076736" cy="185737"/>
            </a:xfrm>
            <a:custGeom>
              <a:avLst/>
              <a:gdLst/>
              <a:ahLst/>
              <a:cxnLst/>
              <a:rect l="l" t="t" r="r" b="b"/>
              <a:pathLst>
                <a:path w="1076736" h="185737">
                  <a:moveTo>
                    <a:pt x="0" y="0"/>
                  </a:moveTo>
                  <a:lnTo>
                    <a:pt x="1076735" y="0"/>
                  </a:lnTo>
                  <a:lnTo>
                    <a:pt x="1076735" y="185736"/>
                  </a:lnTo>
                  <a:lnTo>
                    <a:pt x="0" y="1857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it-IT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6800113" cy="47832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543"/>
                </a:lnSpc>
              </a:pPr>
              <a:r>
                <a:rPr lang="en-US" sz="952" i="1" spc="54">
                  <a:solidFill>
                    <a:srgbClr val="3D464D"/>
                  </a:solidFill>
                  <a:latin typeface="Open Sans 1 Italics"/>
                  <a:ea typeface="Open Sans 1 Italics"/>
                  <a:cs typeface="Open Sans 1 Italics"/>
                  <a:sym typeface="Open Sans 1 Italics"/>
                </a:rPr>
                <a:t>Analisi Paese e Report Attività | Mercato Azerbaijan</a:t>
              </a:r>
            </a:p>
            <a:p>
              <a:pPr algn="r">
                <a:lnSpc>
                  <a:spcPts val="1543"/>
                </a:lnSpc>
              </a:pPr>
              <a:endParaRPr lang="en-US" sz="952" i="1" spc="54">
                <a:solidFill>
                  <a:srgbClr val="3D464D"/>
                </a:solidFill>
                <a:latin typeface="Open Sans 1 Italics"/>
                <a:ea typeface="Open Sans 1 Italics"/>
                <a:cs typeface="Open Sans 1 Italics"/>
                <a:sym typeface="Open Sans 1 Italics"/>
              </a:endParaRPr>
            </a:p>
          </p:txBody>
        </p:sp>
      </p:grpSp>
      <p:grpSp>
        <p:nvGrpSpPr>
          <p:cNvPr id="12" name="Group 12"/>
          <p:cNvGrpSpPr>
            <a:grpSpLocks noChangeAspect="1"/>
          </p:cNvGrpSpPr>
          <p:nvPr/>
        </p:nvGrpSpPr>
        <p:grpSpPr>
          <a:xfrm rot="-5400000">
            <a:off x="523045" y="8081152"/>
            <a:ext cx="7130417" cy="7599464"/>
            <a:chOff x="0" y="0"/>
            <a:chExt cx="5848261" cy="6232970"/>
          </a:xfrm>
        </p:grpSpPr>
        <p:sp>
          <p:nvSpPr>
            <p:cNvPr id="13" name="Freeform 13"/>
            <p:cNvSpPr/>
            <p:nvPr/>
          </p:nvSpPr>
          <p:spPr>
            <a:xfrm>
              <a:off x="1008507" y="4221988"/>
              <a:ext cx="3194812" cy="1944497"/>
            </a:xfrm>
            <a:custGeom>
              <a:avLst/>
              <a:gdLst/>
              <a:ahLst/>
              <a:cxnLst/>
              <a:rect l="l" t="t" r="r" b="b"/>
              <a:pathLst>
                <a:path w="3194812" h="1944497">
                  <a:moveTo>
                    <a:pt x="3194177" y="0"/>
                  </a:moveTo>
                  <a:lnTo>
                    <a:pt x="0" y="314833"/>
                  </a:lnTo>
                  <a:lnTo>
                    <a:pt x="1167892" y="1944497"/>
                  </a:lnTo>
                  <a:lnTo>
                    <a:pt x="1174750" y="1944497"/>
                  </a:lnTo>
                  <a:lnTo>
                    <a:pt x="10160" y="319278"/>
                  </a:lnTo>
                  <a:lnTo>
                    <a:pt x="3194812" y="5461"/>
                  </a:lnTo>
                  <a:lnTo>
                    <a:pt x="3194304" y="0"/>
                  </a:lnTo>
                  <a:close/>
                  <a:moveTo>
                    <a:pt x="3159252" y="73787"/>
                  </a:moveTo>
                  <a:lnTo>
                    <a:pt x="2311781" y="1944497"/>
                  </a:lnTo>
                  <a:lnTo>
                    <a:pt x="2317877" y="1944497"/>
                  </a:lnTo>
                  <a:lnTo>
                    <a:pt x="3164332" y="76200"/>
                  </a:lnTo>
                  <a:lnTo>
                    <a:pt x="3159252" y="7391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4" name="Freeform 14"/>
            <p:cNvSpPr/>
            <p:nvPr/>
          </p:nvSpPr>
          <p:spPr>
            <a:xfrm>
              <a:off x="4073652" y="4205732"/>
              <a:ext cx="189992" cy="190119"/>
            </a:xfrm>
            <a:custGeom>
              <a:avLst/>
              <a:gdLst/>
              <a:ahLst/>
              <a:cxnLst/>
              <a:rect l="l" t="t" r="r" b="b"/>
              <a:pathLst>
                <a:path w="189992" h="190119">
                  <a:moveTo>
                    <a:pt x="18923" y="60579"/>
                  </a:moveTo>
                  <a:cubicBezTo>
                    <a:pt x="37973" y="18669"/>
                    <a:pt x="87376" y="0"/>
                    <a:pt x="129413" y="19050"/>
                  </a:cubicBezTo>
                  <a:cubicBezTo>
                    <a:pt x="171450" y="38100"/>
                    <a:pt x="189992" y="87503"/>
                    <a:pt x="170942" y="129540"/>
                  </a:cubicBezTo>
                  <a:cubicBezTo>
                    <a:pt x="151892" y="171577"/>
                    <a:pt x="102489" y="190119"/>
                    <a:pt x="60579" y="171069"/>
                  </a:cubicBezTo>
                  <a:cubicBezTo>
                    <a:pt x="18669" y="152019"/>
                    <a:pt x="0" y="102616"/>
                    <a:pt x="19050" y="60706"/>
                  </a:cubicBezTo>
                  <a:lnTo>
                    <a:pt x="19050" y="60706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5" name="Freeform 15"/>
            <p:cNvSpPr/>
            <p:nvPr/>
          </p:nvSpPr>
          <p:spPr>
            <a:xfrm>
              <a:off x="3781044" y="2269490"/>
              <a:ext cx="1398016" cy="1555369"/>
            </a:xfrm>
            <a:custGeom>
              <a:avLst/>
              <a:gdLst/>
              <a:ahLst/>
              <a:cxnLst/>
              <a:rect l="l" t="t" r="r" b="b"/>
              <a:pathLst>
                <a:path w="1398016" h="1555369">
                  <a:moveTo>
                    <a:pt x="0" y="1555242"/>
                  </a:moveTo>
                  <a:lnTo>
                    <a:pt x="93345" y="0"/>
                  </a:lnTo>
                  <a:lnTo>
                    <a:pt x="98933" y="381"/>
                  </a:lnTo>
                  <a:lnTo>
                    <a:pt x="6223" y="1546098"/>
                  </a:lnTo>
                  <a:lnTo>
                    <a:pt x="1386967" y="855726"/>
                  </a:lnTo>
                  <a:lnTo>
                    <a:pt x="160909" y="46228"/>
                  </a:lnTo>
                  <a:lnTo>
                    <a:pt x="163957" y="41656"/>
                  </a:lnTo>
                  <a:lnTo>
                    <a:pt x="1398016" y="856488"/>
                  </a:lnTo>
                  <a:lnTo>
                    <a:pt x="127" y="1555369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6" name="Freeform 16"/>
            <p:cNvSpPr/>
            <p:nvPr/>
          </p:nvSpPr>
          <p:spPr>
            <a:xfrm>
              <a:off x="3851783" y="2220595"/>
              <a:ext cx="189992" cy="189992"/>
            </a:xfrm>
            <a:custGeom>
              <a:avLst/>
              <a:gdLst/>
              <a:ahLst/>
              <a:cxnLst/>
              <a:rect l="l" t="t" r="r" b="b"/>
              <a:pathLst>
                <a:path w="189992" h="189992">
                  <a:moveTo>
                    <a:pt x="49022" y="164592"/>
                  </a:moveTo>
                  <a:cubicBezTo>
                    <a:pt x="10541" y="139192"/>
                    <a:pt x="0" y="87376"/>
                    <a:pt x="25400" y="49022"/>
                  </a:cubicBezTo>
                  <a:cubicBezTo>
                    <a:pt x="50800" y="10668"/>
                    <a:pt x="102616" y="0"/>
                    <a:pt x="140970" y="25400"/>
                  </a:cubicBezTo>
                  <a:cubicBezTo>
                    <a:pt x="179324" y="50800"/>
                    <a:pt x="189992" y="102616"/>
                    <a:pt x="164592" y="140970"/>
                  </a:cubicBezTo>
                  <a:cubicBezTo>
                    <a:pt x="139192" y="179324"/>
                    <a:pt x="87376" y="189992"/>
                    <a:pt x="49022" y="164592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7" name="Freeform 17"/>
            <p:cNvSpPr/>
            <p:nvPr/>
          </p:nvSpPr>
          <p:spPr>
            <a:xfrm>
              <a:off x="2570861" y="113538"/>
              <a:ext cx="2743835" cy="2963418"/>
            </a:xfrm>
            <a:custGeom>
              <a:avLst/>
              <a:gdLst/>
              <a:ahLst/>
              <a:cxnLst/>
              <a:rect l="l" t="t" r="r" b="b"/>
              <a:pathLst>
                <a:path w="2743835" h="2963418">
                  <a:moveTo>
                    <a:pt x="348234" y="2963418"/>
                  </a:moveTo>
                  <a:lnTo>
                    <a:pt x="347726" y="2958592"/>
                  </a:lnTo>
                  <a:lnTo>
                    <a:pt x="0" y="635"/>
                  </a:lnTo>
                  <a:lnTo>
                    <a:pt x="5461" y="0"/>
                  </a:lnTo>
                  <a:lnTo>
                    <a:pt x="352679" y="2953258"/>
                  </a:lnTo>
                  <a:lnTo>
                    <a:pt x="2732786" y="1178941"/>
                  </a:lnTo>
                  <a:lnTo>
                    <a:pt x="74549" y="34290"/>
                  </a:lnTo>
                  <a:lnTo>
                    <a:pt x="76708" y="29210"/>
                  </a:lnTo>
                  <a:lnTo>
                    <a:pt x="2743835" y="1177671"/>
                  </a:lnTo>
                  <a:lnTo>
                    <a:pt x="348234" y="296341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8" name="Freeform 18"/>
            <p:cNvSpPr/>
            <p:nvPr/>
          </p:nvSpPr>
          <p:spPr>
            <a:xfrm>
              <a:off x="2555494" y="63500"/>
              <a:ext cx="189738" cy="166878"/>
            </a:xfrm>
            <a:custGeom>
              <a:avLst/>
              <a:gdLst/>
              <a:ahLst/>
              <a:cxnLst/>
              <a:rect l="l" t="t" r="r" b="b"/>
              <a:pathLst>
                <a:path w="189738" h="166878">
                  <a:moveTo>
                    <a:pt x="94869" y="0"/>
                  </a:moveTo>
                  <a:cubicBezTo>
                    <a:pt x="62611" y="0"/>
                    <a:pt x="31877" y="18923"/>
                    <a:pt x="18288" y="50419"/>
                  </a:cubicBezTo>
                  <a:cubicBezTo>
                    <a:pt x="0" y="92710"/>
                    <a:pt x="19558" y="141859"/>
                    <a:pt x="61849" y="160020"/>
                  </a:cubicBezTo>
                  <a:cubicBezTo>
                    <a:pt x="72644" y="164719"/>
                    <a:pt x="83820" y="166878"/>
                    <a:pt x="94869" y="166878"/>
                  </a:cubicBezTo>
                  <a:cubicBezTo>
                    <a:pt x="127127" y="166878"/>
                    <a:pt x="157988" y="147955"/>
                    <a:pt x="171450" y="116459"/>
                  </a:cubicBezTo>
                  <a:cubicBezTo>
                    <a:pt x="189738" y="74168"/>
                    <a:pt x="170180" y="25019"/>
                    <a:pt x="127889" y="6858"/>
                  </a:cubicBezTo>
                  <a:cubicBezTo>
                    <a:pt x="117094" y="2159"/>
                    <a:pt x="105918" y="0"/>
                    <a:pt x="94869" y="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9" name="Freeform 19"/>
            <p:cNvSpPr/>
            <p:nvPr/>
          </p:nvSpPr>
          <p:spPr>
            <a:xfrm>
              <a:off x="3002788" y="318135"/>
              <a:ext cx="2756915" cy="2554097"/>
            </a:xfrm>
            <a:custGeom>
              <a:avLst/>
              <a:gdLst/>
              <a:ahLst/>
              <a:cxnLst/>
              <a:rect l="l" t="t" r="r" b="b"/>
              <a:pathLst>
                <a:path w="2756915" h="2554097">
                  <a:moveTo>
                    <a:pt x="2751709" y="2554097"/>
                  </a:moveTo>
                  <a:lnTo>
                    <a:pt x="1667637" y="11049"/>
                  </a:lnTo>
                  <a:lnTo>
                    <a:pt x="10287" y="2217547"/>
                  </a:lnTo>
                  <a:lnTo>
                    <a:pt x="2675890" y="2540762"/>
                  </a:lnTo>
                  <a:lnTo>
                    <a:pt x="2675255" y="2546223"/>
                  </a:lnTo>
                  <a:lnTo>
                    <a:pt x="0" y="2221865"/>
                  </a:lnTo>
                  <a:lnTo>
                    <a:pt x="2921" y="2218055"/>
                  </a:lnTo>
                  <a:lnTo>
                    <a:pt x="1669034" y="0"/>
                  </a:lnTo>
                  <a:lnTo>
                    <a:pt x="1670939" y="4445"/>
                  </a:lnTo>
                  <a:lnTo>
                    <a:pt x="2756916" y="2551938"/>
                  </a:lnTo>
                  <a:lnTo>
                    <a:pt x="2751836" y="255409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0" name="Freeform 20"/>
            <p:cNvSpPr/>
            <p:nvPr/>
          </p:nvSpPr>
          <p:spPr>
            <a:xfrm>
              <a:off x="5585841" y="2772791"/>
              <a:ext cx="176784" cy="176784"/>
            </a:xfrm>
            <a:custGeom>
              <a:avLst/>
              <a:gdLst/>
              <a:ahLst/>
              <a:cxnLst/>
              <a:rect l="l" t="t" r="r" b="b"/>
              <a:pathLst>
                <a:path w="176784" h="176784">
                  <a:moveTo>
                    <a:pt x="98425" y="5588"/>
                  </a:moveTo>
                  <a:cubicBezTo>
                    <a:pt x="144145" y="11176"/>
                    <a:pt x="176784" y="52705"/>
                    <a:pt x="171196" y="98425"/>
                  </a:cubicBezTo>
                  <a:cubicBezTo>
                    <a:pt x="165608" y="144145"/>
                    <a:pt x="124079" y="176784"/>
                    <a:pt x="78359" y="171196"/>
                  </a:cubicBezTo>
                  <a:cubicBezTo>
                    <a:pt x="32639" y="165608"/>
                    <a:pt x="0" y="124079"/>
                    <a:pt x="5588" y="78359"/>
                  </a:cubicBezTo>
                  <a:cubicBezTo>
                    <a:pt x="11176" y="32639"/>
                    <a:pt x="52705" y="0"/>
                    <a:pt x="98425" y="558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1" name="Freeform 21"/>
            <p:cNvSpPr/>
            <p:nvPr/>
          </p:nvSpPr>
          <p:spPr>
            <a:xfrm>
              <a:off x="4693412" y="2992374"/>
              <a:ext cx="1091311" cy="1058037"/>
            </a:xfrm>
            <a:custGeom>
              <a:avLst/>
              <a:gdLst/>
              <a:ahLst/>
              <a:cxnLst/>
              <a:rect l="l" t="t" r="r" b="b"/>
              <a:pathLst>
                <a:path w="1091311" h="1058037">
                  <a:moveTo>
                    <a:pt x="1086104" y="1057783"/>
                  </a:moveTo>
                  <a:lnTo>
                    <a:pt x="742188" y="10795"/>
                  </a:lnTo>
                  <a:lnTo>
                    <a:pt x="10541" y="828548"/>
                  </a:lnTo>
                  <a:lnTo>
                    <a:pt x="1011682" y="1038098"/>
                  </a:lnTo>
                  <a:lnTo>
                    <a:pt x="1010539" y="1043559"/>
                  </a:lnTo>
                  <a:lnTo>
                    <a:pt x="0" y="832104"/>
                  </a:lnTo>
                  <a:lnTo>
                    <a:pt x="3175" y="828548"/>
                  </a:lnTo>
                  <a:lnTo>
                    <a:pt x="744474" y="0"/>
                  </a:lnTo>
                  <a:lnTo>
                    <a:pt x="745998" y="4572"/>
                  </a:lnTo>
                  <a:lnTo>
                    <a:pt x="1091311" y="1056259"/>
                  </a:lnTo>
                  <a:lnTo>
                    <a:pt x="1085977" y="105803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2" name="Freeform 22"/>
            <p:cNvSpPr/>
            <p:nvPr/>
          </p:nvSpPr>
          <p:spPr>
            <a:xfrm>
              <a:off x="5609336" y="3941064"/>
              <a:ext cx="182245" cy="182245"/>
            </a:xfrm>
            <a:custGeom>
              <a:avLst/>
              <a:gdLst/>
              <a:ahLst/>
              <a:cxnLst/>
              <a:rect l="l" t="t" r="r" b="b"/>
              <a:pathLst>
                <a:path w="182245" h="182245">
                  <a:moveTo>
                    <a:pt x="108204" y="9398"/>
                  </a:moveTo>
                  <a:cubicBezTo>
                    <a:pt x="153289" y="18796"/>
                    <a:pt x="182245" y="62992"/>
                    <a:pt x="172847" y="108204"/>
                  </a:cubicBezTo>
                  <a:cubicBezTo>
                    <a:pt x="163449" y="153416"/>
                    <a:pt x="119253" y="182245"/>
                    <a:pt x="74041" y="172847"/>
                  </a:cubicBezTo>
                  <a:cubicBezTo>
                    <a:pt x="28829" y="163449"/>
                    <a:pt x="0" y="119253"/>
                    <a:pt x="9398" y="74041"/>
                  </a:cubicBezTo>
                  <a:cubicBezTo>
                    <a:pt x="18796" y="28829"/>
                    <a:pt x="62992" y="0"/>
                    <a:pt x="108204" y="939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3" name="Freeform 23"/>
            <p:cNvSpPr/>
            <p:nvPr/>
          </p:nvSpPr>
          <p:spPr>
            <a:xfrm>
              <a:off x="3533394" y="4597400"/>
              <a:ext cx="2099056" cy="1569085"/>
            </a:xfrm>
            <a:custGeom>
              <a:avLst/>
              <a:gdLst/>
              <a:ahLst/>
              <a:cxnLst/>
              <a:rect l="l" t="t" r="r" b="b"/>
              <a:pathLst>
                <a:path w="2099056" h="1569085">
                  <a:moveTo>
                    <a:pt x="2097532" y="0"/>
                  </a:moveTo>
                  <a:lnTo>
                    <a:pt x="5842" y="496824"/>
                  </a:lnTo>
                  <a:lnTo>
                    <a:pt x="0" y="498221"/>
                  </a:lnTo>
                  <a:lnTo>
                    <a:pt x="1011301" y="1568958"/>
                  </a:lnTo>
                  <a:lnTo>
                    <a:pt x="1020826" y="1568958"/>
                  </a:lnTo>
                  <a:lnTo>
                    <a:pt x="13208" y="502158"/>
                  </a:lnTo>
                  <a:lnTo>
                    <a:pt x="2099056" y="6731"/>
                  </a:lnTo>
                  <a:lnTo>
                    <a:pt x="2097405" y="0"/>
                  </a:lnTo>
                  <a:close/>
                  <a:moveTo>
                    <a:pt x="2066544" y="97536"/>
                  </a:moveTo>
                  <a:lnTo>
                    <a:pt x="1626870" y="1569085"/>
                  </a:lnTo>
                  <a:lnTo>
                    <a:pt x="1634109" y="1569085"/>
                  </a:lnTo>
                  <a:lnTo>
                    <a:pt x="2073148" y="99568"/>
                  </a:lnTo>
                  <a:lnTo>
                    <a:pt x="2066544" y="97663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4" name="Freeform 24"/>
            <p:cNvSpPr/>
            <p:nvPr/>
          </p:nvSpPr>
          <p:spPr>
            <a:xfrm>
              <a:off x="5485130" y="4584192"/>
              <a:ext cx="233426" cy="233426"/>
            </a:xfrm>
            <a:custGeom>
              <a:avLst/>
              <a:gdLst/>
              <a:ahLst/>
              <a:cxnLst/>
              <a:rect l="l" t="t" r="r" b="b"/>
              <a:pathLst>
                <a:path w="233426" h="233426">
                  <a:moveTo>
                    <a:pt x="16510" y="86741"/>
                  </a:moveTo>
                  <a:cubicBezTo>
                    <a:pt x="33020" y="31369"/>
                    <a:pt x="91313" y="0"/>
                    <a:pt x="146685" y="16510"/>
                  </a:cubicBezTo>
                  <a:cubicBezTo>
                    <a:pt x="202057" y="33020"/>
                    <a:pt x="233426" y="91313"/>
                    <a:pt x="216916" y="146685"/>
                  </a:cubicBezTo>
                  <a:cubicBezTo>
                    <a:pt x="200406" y="202057"/>
                    <a:pt x="142113" y="233426"/>
                    <a:pt x="86741" y="216916"/>
                  </a:cubicBezTo>
                  <a:cubicBezTo>
                    <a:pt x="31369" y="200406"/>
                    <a:pt x="0" y="142113"/>
                    <a:pt x="16510" y="86741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5" name="Freeform 25"/>
            <p:cNvSpPr/>
            <p:nvPr/>
          </p:nvSpPr>
          <p:spPr>
            <a:xfrm>
              <a:off x="4127881" y="5267706"/>
              <a:ext cx="1328293" cy="898779"/>
            </a:xfrm>
            <a:custGeom>
              <a:avLst/>
              <a:gdLst/>
              <a:ahLst/>
              <a:cxnLst/>
              <a:rect l="l" t="t" r="r" b="b"/>
              <a:pathLst>
                <a:path w="1328293" h="898779">
                  <a:moveTo>
                    <a:pt x="1249172" y="0"/>
                  </a:moveTo>
                  <a:lnTo>
                    <a:pt x="0" y="875284"/>
                  </a:lnTo>
                  <a:lnTo>
                    <a:pt x="50419" y="898779"/>
                  </a:lnTo>
                  <a:lnTo>
                    <a:pt x="66929" y="898779"/>
                  </a:lnTo>
                  <a:lnTo>
                    <a:pt x="13970" y="874014"/>
                  </a:lnTo>
                  <a:lnTo>
                    <a:pt x="1243457" y="12573"/>
                  </a:lnTo>
                  <a:lnTo>
                    <a:pt x="1321308" y="898652"/>
                  </a:lnTo>
                  <a:lnTo>
                    <a:pt x="1328293" y="898652"/>
                  </a:lnTo>
                  <a:lnTo>
                    <a:pt x="1249426" y="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6" name="Freeform 26"/>
            <p:cNvSpPr/>
            <p:nvPr/>
          </p:nvSpPr>
          <p:spPr>
            <a:xfrm>
              <a:off x="3881374" y="3719957"/>
              <a:ext cx="793496" cy="681990"/>
            </a:xfrm>
            <a:custGeom>
              <a:avLst/>
              <a:gdLst/>
              <a:ahLst/>
              <a:cxnLst/>
              <a:rect l="l" t="t" r="r" b="b"/>
              <a:pathLst>
                <a:path w="793496" h="681990">
                  <a:moveTo>
                    <a:pt x="399796" y="681990"/>
                  </a:moveTo>
                  <a:lnTo>
                    <a:pt x="393700" y="678561"/>
                  </a:lnTo>
                  <a:lnTo>
                    <a:pt x="781431" y="6985"/>
                  </a:lnTo>
                  <a:lnTo>
                    <a:pt x="12065" y="6985"/>
                  </a:lnTo>
                  <a:lnTo>
                    <a:pt x="350139" y="592455"/>
                  </a:lnTo>
                  <a:lnTo>
                    <a:pt x="344043" y="596011"/>
                  </a:lnTo>
                  <a:lnTo>
                    <a:pt x="0" y="0"/>
                  </a:lnTo>
                  <a:lnTo>
                    <a:pt x="793496" y="0"/>
                  </a:lnTo>
                  <a:lnTo>
                    <a:pt x="790448" y="5207"/>
                  </a:lnTo>
                  <a:lnTo>
                    <a:pt x="399669" y="68199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7" name="Freeform 27"/>
            <p:cNvSpPr/>
            <p:nvPr/>
          </p:nvSpPr>
          <p:spPr>
            <a:xfrm>
              <a:off x="4106418" y="4190238"/>
              <a:ext cx="238887" cy="239014"/>
            </a:xfrm>
            <a:custGeom>
              <a:avLst/>
              <a:gdLst/>
              <a:ahLst/>
              <a:cxnLst/>
              <a:rect l="l" t="t" r="r" b="b"/>
              <a:pathLst>
                <a:path w="238887" h="239014">
                  <a:moveTo>
                    <a:pt x="210058" y="67183"/>
                  </a:moveTo>
                  <a:cubicBezTo>
                    <a:pt x="238887" y="117221"/>
                    <a:pt x="221742" y="181102"/>
                    <a:pt x="171831" y="210058"/>
                  </a:cubicBezTo>
                  <a:cubicBezTo>
                    <a:pt x="121920" y="239014"/>
                    <a:pt x="57912" y="221742"/>
                    <a:pt x="28956" y="171831"/>
                  </a:cubicBezTo>
                  <a:cubicBezTo>
                    <a:pt x="0" y="121920"/>
                    <a:pt x="17272" y="57912"/>
                    <a:pt x="67183" y="28956"/>
                  </a:cubicBezTo>
                  <a:cubicBezTo>
                    <a:pt x="117094" y="0"/>
                    <a:pt x="181102" y="17272"/>
                    <a:pt x="210058" y="67183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8" name="Freeform 28"/>
            <p:cNvSpPr/>
            <p:nvPr/>
          </p:nvSpPr>
          <p:spPr>
            <a:xfrm>
              <a:off x="63500" y="3245485"/>
              <a:ext cx="4584319" cy="2921000"/>
            </a:xfrm>
            <a:custGeom>
              <a:avLst/>
              <a:gdLst/>
              <a:ahLst/>
              <a:cxnLst/>
              <a:rect l="l" t="t" r="r" b="b"/>
              <a:pathLst>
                <a:path w="4584319" h="2921000">
                  <a:moveTo>
                    <a:pt x="7112" y="0"/>
                  </a:moveTo>
                  <a:lnTo>
                    <a:pt x="0" y="3429"/>
                  </a:lnTo>
                  <a:lnTo>
                    <a:pt x="1385824" y="2921000"/>
                  </a:lnTo>
                  <a:lnTo>
                    <a:pt x="1394460" y="2921000"/>
                  </a:lnTo>
                  <a:lnTo>
                    <a:pt x="7112" y="0"/>
                  </a:lnTo>
                  <a:close/>
                  <a:moveTo>
                    <a:pt x="116078" y="6858"/>
                  </a:moveTo>
                  <a:lnTo>
                    <a:pt x="115443" y="14732"/>
                  </a:lnTo>
                  <a:lnTo>
                    <a:pt x="4569968" y="372491"/>
                  </a:lnTo>
                  <a:lnTo>
                    <a:pt x="2812415" y="2921000"/>
                  </a:lnTo>
                  <a:lnTo>
                    <a:pt x="2822067" y="2921000"/>
                  </a:lnTo>
                  <a:lnTo>
                    <a:pt x="4580382" y="371221"/>
                  </a:lnTo>
                  <a:lnTo>
                    <a:pt x="4584319" y="365633"/>
                  </a:lnTo>
                  <a:lnTo>
                    <a:pt x="116078" y="685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9" name="Freeform 29"/>
            <p:cNvSpPr/>
            <p:nvPr/>
          </p:nvSpPr>
          <p:spPr>
            <a:xfrm>
              <a:off x="61849" y="3133217"/>
              <a:ext cx="246888" cy="246888"/>
            </a:xfrm>
            <a:custGeom>
              <a:avLst/>
              <a:gdLst/>
              <a:ahLst/>
              <a:cxnLst/>
              <a:rect l="l" t="t" r="r" b="b"/>
              <a:pathLst>
                <a:path w="246888" h="246888">
                  <a:moveTo>
                    <a:pt x="113919" y="241554"/>
                  </a:moveTo>
                  <a:cubicBezTo>
                    <a:pt x="48641" y="236347"/>
                    <a:pt x="0" y="179197"/>
                    <a:pt x="5334" y="113919"/>
                  </a:cubicBezTo>
                  <a:cubicBezTo>
                    <a:pt x="10668" y="48641"/>
                    <a:pt x="67691" y="0"/>
                    <a:pt x="132969" y="5334"/>
                  </a:cubicBezTo>
                  <a:cubicBezTo>
                    <a:pt x="198247" y="10668"/>
                    <a:pt x="246888" y="67691"/>
                    <a:pt x="241554" y="132969"/>
                  </a:cubicBezTo>
                  <a:cubicBezTo>
                    <a:pt x="236220" y="198247"/>
                    <a:pt x="179197" y="246888"/>
                    <a:pt x="113919" y="241554"/>
                  </a:cubicBezTo>
                  <a:lnTo>
                    <a:pt x="113919" y="24155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0" name="Freeform 30"/>
            <p:cNvSpPr/>
            <p:nvPr/>
          </p:nvSpPr>
          <p:spPr>
            <a:xfrm>
              <a:off x="5174615" y="1262126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1" name="Freeform 31"/>
            <p:cNvSpPr/>
            <p:nvPr/>
          </p:nvSpPr>
          <p:spPr>
            <a:xfrm>
              <a:off x="4522851" y="234442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2" name="Freeform 32"/>
            <p:cNvSpPr/>
            <p:nvPr/>
          </p:nvSpPr>
          <p:spPr>
            <a:xfrm>
              <a:off x="4497705" y="3718687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3" name="Freeform 33"/>
            <p:cNvSpPr/>
            <p:nvPr/>
          </p:nvSpPr>
          <p:spPr>
            <a:xfrm>
              <a:off x="963422" y="4470654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4" name="Freeform 34"/>
            <p:cNvSpPr/>
            <p:nvPr/>
          </p:nvSpPr>
          <p:spPr>
            <a:xfrm>
              <a:off x="2868422" y="2991739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5" name="Freeform 35"/>
            <p:cNvSpPr/>
            <p:nvPr/>
          </p:nvSpPr>
          <p:spPr>
            <a:xfrm>
              <a:off x="5074285" y="3066923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36" name="Group 36"/>
          <p:cNvGrpSpPr>
            <a:grpSpLocks noChangeAspect="1"/>
          </p:cNvGrpSpPr>
          <p:nvPr/>
        </p:nvGrpSpPr>
        <p:grpSpPr>
          <a:xfrm rot="-5400000">
            <a:off x="1504120" y="-4435073"/>
            <a:ext cx="7130417" cy="7599464"/>
            <a:chOff x="0" y="0"/>
            <a:chExt cx="5848261" cy="6232970"/>
          </a:xfrm>
        </p:grpSpPr>
        <p:sp>
          <p:nvSpPr>
            <p:cNvPr id="37" name="Freeform 37"/>
            <p:cNvSpPr/>
            <p:nvPr/>
          </p:nvSpPr>
          <p:spPr>
            <a:xfrm>
              <a:off x="1008507" y="4221988"/>
              <a:ext cx="3194812" cy="1944497"/>
            </a:xfrm>
            <a:custGeom>
              <a:avLst/>
              <a:gdLst/>
              <a:ahLst/>
              <a:cxnLst/>
              <a:rect l="l" t="t" r="r" b="b"/>
              <a:pathLst>
                <a:path w="3194812" h="1944497">
                  <a:moveTo>
                    <a:pt x="3194177" y="0"/>
                  </a:moveTo>
                  <a:lnTo>
                    <a:pt x="0" y="314833"/>
                  </a:lnTo>
                  <a:lnTo>
                    <a:pt x="1167892" y="1944497"/>
                  </a:lnTo>
                  <a:lnTo>
                    <a:pt x="1174750" y="1944497"/>
                  </a:lnTo>
                  <a:lnTo>
                    <a:pt x="10160" y="319278"/>
                  </a:lnTo>
                  <a:lnTo>
                    <a:pt x="3194812" y="5461"/>
                  </a:lnTo>
                  <a:lnTo>
                    <a:pt x="3194304" y="0"/>
                  </a:lnTo>
                  <a:close/>
                  <a:moveTo>
                    <a:pt x="3159252" y="73787"/>
                  </a:moveTo>
                  <a:lnTo>
                    <a:pt x="2311781" y="1944497"/>
                  </a:lnTo>
                  <a:lnTo>
                    <a:pt x="2317877" y="1944497"/>
                  </a:lnTo>
                  <a:lnTo>
                    <a:pt x="3164332" y="76200"/>
                  </a:lnTo>
                  <a:lnTo>
                    <a:pt x="3159252" y="7391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8" name="Freeform 38"/>
            <p:cNvSpPr/>
            <p:nvPr/>
          </p:nvSpPr>
          <p:spPr>
            <a:xfrm>
              <a:off x="4073652" y="4205732"/>
              <a:ext cx="189992" cy="190119"/>
            </a:xfrm>
            <a:custGeom>
              <a:avLst/>
              <a:gdLst/>
              <a:ahLst/>
              <a:cxnLst/>
              <a:rect l="l" t="t" r="r" b="b"/>
              <a:pathLst>
                <a:path w="189992" h="190119">
                  <a:moveTo>
                    <a:pt x="18923" y="60579"/>
                  </a:moveTo>
                  <a:cubicBezTo>
                    <a:pt x="37973" y="18669"/>
                    <a:pt x="87376" y="0"/>
                    <a:pt x="129413" y="19050"/>
                  </a:cubicBezTo>
                  <a:cubicBezTo>
                    <a:pt x="171450" y="38100"/>
                    <a:pt x="189992" y="87503"/>
                    <a:pt x="170942" y="129540"/>
                  </a:cubicBezTo>
                  <a:cubicBezTo>
                    <a:pt x="151892" y="171577"/>
                    <a:pt x="102489" y="190119"/>
                    <a:pt x="60579" y="171069"/>
                  </a:cubicBezTo>
                  <a:cubicBezTo>
                    <a:pt x="18669" y="152019"/>
                    <a:pt x="0" y="102616"/>
                    <a:pt x="19050" y="60706"/>
                  </a:cubicBezTo>
                  <a:lnTo>
                    <a:pt x="19050" y="60706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9" name="Freeform 39"/>
            <p:cNvSpPr/>
            <p:nvPr/>
          </p:nvSpPr>
          <p:spPr>
            <a:xfrm>
              <a:off x="3781044" y="2269490"/>
              <a:ext cx="1398016" cy="1555369"/>
            </a:xfrm>
            <a:custGeom>
              <a:avLst/>
              <a:gdLst/>
              <a:ahLst/>
              <a:cxnLst/>
              <a:rect l="l" t="t" r="r" b="b"/>
              <a:pathLst>
                <a:path w="1398016" h="1555369">
                  <a:moveTo>
                    <a:pt x="0" y="1555242"/>
                  </a:moveTo>
                  <a:lnTo>
                    <a:pt x="93345" y="0"/>
                  </a:lnTo>
                  <a:lnTo>
                    <a:pt x="98933" y="381"/>
                  </a:lnTo>
                  <a:lnTo>
                    <a:pt x="6223" y="1546098"/>
                  </a:lnTo>
                  <a:lnTo>
                    <a:pt x="1386967" y="855726"/>
                  </a:lnTo>
                  <a:lnTo>
                    <a:pt x="160909" y="46228"/>
                  </a:lnTo>
                  <a:lnTo>
                    <a:pt x="163957" y="41656"/>
                  </a:lnTo>
                  <a:lnTo>
                    <a:pt x="1398016" y="856488"/>
                  </a:lnTo>
                  <a:lnTo>
                    <a:pt x="127" y="1555369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0" name="Freeform 40"/>
            <p:cNvSpPr/>
            <p:nvPr/>
          </p:nvSpPr>
          <p:spPr>
            <a:xfrm>
              <a:off x="3851783" y="2220595"/>
              <a:ext cx="189992" cy="189992"/>
            </a:xfrm>
            <a:custGeom>
              <a:avLst/>
              <a:gdLst/>
              <a:ahLst/>
              <a:cxnLst/>
              <a:rect l="l" t="t" r="r" b="b"/>
              <a:pathLst>
                <a:path w="189992" h="189992">
                  <a:moveTo>
                    <a:pt x="49022" y="164592"/>
                  </a:moveTo>
                  <a:cubicBezTo>
                    <a:pt x="10541" y="139192"/>
                    <a:pt x="0" y="87376"/>
                    <a:pt x="25400" y="49022"/>
                  </a:cubicBezTo>
                  <a:cubicBezTo>
                    <a:pt x="50800" y="10668"/>
                    <a:pt x="102616" y="0"/>
                    <a:pt x="140970" y="25400"/>
                  </a:cubicBezTo>
                  <a:cubicBezTo>
                    <a:pt x="179324" y="50800"/>
                    <a:pt x="189992" y="102616"/>
                    <a:pt x="164592" y="140970"/>
                  </a:cubicBezTo>
                  <a:cubicBezTo>
                    <a:pt x="139192" y="179324"/>
                    <a:pt x="87376" y="189992"/>
                    <a:pt x="49022" y="164592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1" name="Freeform 41"/>
            <p:cNvSpPr/>
            <p:nvPr/>
          </p:nvSpPr>
          <p:spPr>
            <a:xfrm>
              <a:off x="2570861" y="113538"/>
              <a:ext cx="2743835" cy="2963418"/>
            </a:xfrm>
            <a:custGeom>
              <a:avLst/>
              <a:gdLst/>
              <a:ahLst/>
              <a:cxnLst/>
              <a:rect l="l" t="t" r="r" b="b"/>
              <a:pathLst>
                <a:path w="2743835" h="2963418">
                  <a:moveTo>
                    <a:pt x="348234" y="2963418"/>
                  </a:moveTo>
                  <a:lnTo>
                    <a:pt x="347726" y="2958592"/>
                  </a:lnTo>
                  <a:lnTo>
                    <a:pt x="0" y="635"/>
                  </a:lnTo>
                  <a:lnTo>
                    <a:pt x="5461" y="0"/>
                  </a:lnTo>
                  <a:lnTo>
                    <a:pt x="352679" y="2953258"/>
                  </a:lnTo>
                  <a:lnTo>
                    <a:pt x="2732786" y="1178941"/>
                  </a:lnTo>
                  <a:lnTo>
                    <a:pt x="74549" y="34290"/>
                  </a:lnTo>
                  <a:lnTo>
                    <a:pt x="76708" y="29210"/>
                  </a:lnTo>
                  <a:lnTo>
                    <a:pt x="2743835" y="1177671"/>
                  </a:lnTo>
                  <a:lnTo>
                    <a:pt x="348234" y="296341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2" name="Freeform 42"/>
            <p:cNvSpPr/>
            <p:nvPr/>
          </p:nvSpPr>
          <p:spPr>
            <a:xfrm>
              <a:off x="2555494" y="63500"/>
              <a:ext cx="189738" cy="166878"/>
            </a:xfrm>
            <a:custGeom>
              <a:avLst/>
              <a:gdLst/>
              <a:ahLst/>
              <a:cxnLst/>
              <a:rect l="l" t="t" r="r" b="b"/>
              <a:pathLst>
                <a:path w="189738" h="166878">
                  <a:moveTo>
                    <a:pt x="94869" y="0"/>
                  </a:moveTo>
                  <a:cubicBezTo>
                    <a:pt x="62611" y="0"/>
                    <a:pt x="31877" y="18923"/>
                    <a:pt x="18288" y="50419"/>
                  </a:cubicBezTo>
                  <a:cubicBezTo>
                    <a:pt x="0" y="92710"/>
                    <a:pt x="19558" y="141859"/>
                    <a:pt x="61849" y="160020"/>
                  </a:cubicBezTo>
                  <a:cubicBezTo>
                    <a:pt x="72644" y="164719"/>
                    <a:pt x="83820" y="166878"/>
                    <a:pt x="94869" y="166878"/>
                  </a:cubicBezTo>
                  <a:cubicBezTo>
                    <a:pt x="127127" y="166878"/>
                    <a:pt x="157988" y="147955"/>
                    <a:pt x="171450" y="116459"/>
                  </a:cubicBezTo>
                  <a:cubicBezTo>
                    <a:pt x="189738" y="74168"/>
                    <a:pt x="170180" y="25019"/>
                    <a:pt x="127889" y="6858"/>
                  </a:cubicBezTo>
                  <a:cubicBezTo>
                    <a:pt x="117094" y="2159"/>
                    <a:pt x="105918" y="0"/>
                    <a:pt x="94869" y="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3" name="Freeform 43"/>
            <p:cNvSpPr/>
            <p:nvPr/>
          </p:nvSpPr>
          <p:spPr>
            <a:xfrm>
              <a:off x="3002788" y="318135"/>
              <a:ext cx="2756915" cy="2554097"/>
            </a:xfrm>
            <a:custGeom>
              <a:avLst/>
              <a:gdLst/>
              <a:ahLst/>
              <a:cxnLst/>
              <a:rect l="l" t="t" r="r" b="b"/>
              <a:pathLst>
                <a:path w="2756915" h="2554097">
                  <a:moveTo>
                    <a:pt x="2751709" y="2554097"/>
                  </a:moveTo>
                  <a:lnTo>
                    <a:pt x="1667637" y="11049"/>
                  </a:lnTo>
                  <a:lnTo>
                    <a:pt x="10287" y="2217547"/>
                  </a:lnTo>
                  <a:lnTo>
                    <a:pt x="2675890" y="2540762"/>
                  </a:lnTo>
                  <a:lnTo>
                    <a:pt x="2675255" y="2546223"/>
                  </a:lnTo>
                  <a:lnTo>
                    <a:pt x="0" y="2221865"/>
                  </a:lnTo>
                  <a:lnTo>
                    <a:pt x="2921" y="2218055"/>
                  </a:lnTo>
                  <a:lnTo>
                    <a:pt x="1669034" y="0"/>
                  </a:lnTo>
                  <a:lnTo>
                    <a:pt x="1670939" y="4445"/>
                  </a:lnTo>
                  <a:lnTo>
                    <a:pt x="2756916" y="2551938"/>
                  </a:lnTo>
                  <a:lnTo>
                    <a:pt x="2751836" y="255409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4" name="Freeform 44"/>
            <p:cNvSpPr/>
            <p:nvPr/>
          </p:nvSpPr>
          <p:spPr>
            <a:xfrm>
              <a:off x="5585841" y="2772791"/>
              <a:ext cx="176784" cy="176784"/>
            </a:xfrm>
            <a:custGeom>
              <a:avLst/>
              <a:gdLst/>
              <a:ahLst/>
              <a:cxnLst/>
              <a:rect l="l" t="t" r="r" b="b"/>
              <a:pathLst>
                <a:path w="176784" h="176784">
                  <a:moveTo>
                    <a:pt x="98425" y="5588"/>
                  </a:moveTo>
                  <a:cubicBezTo>
                    <a:pt x="144145" y="11176"/>
                    <a:pt x="176784" y="52705"/>
                    <a:pt x="171196" y="98425"/>
                  </a:cubicBezTo>
                  <a:cubicBezTo>
                    <a:pt x="165608" y="144145"/>
                    <a:pt x="124079" y="176784"/>
                    <a:pt x="78359" y="171196"/>
                  </a:cubicBezTo>
                  <a:cubicBezTo>
                    <a:pt x="32639" y="165608"/>
                    <a:pt x="0" y="124079"/>
                    <a:pt x="5588" y="78359"/>
                  </a:cubicBezTo>
                  <a:cubicBezTo>
                    <a:pt x="11176" y="32639"/>
                    <a:pt x="52705" y="0"/>
                    <a:pt x="98425" y="558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5" name="Freeform 45"/>
            <p:cNvSpPr/>
            <p:nvPr/>
          </p:nvSpPr>
          <p:spPr>
            <a:xfrm>
              <a:off x="4693412" y="2992374"/>
              <a:ext cx="1091311" cy="1058037"/>
            </a:xfrm>
            <a:custGeom>
              <a:avLst/>
              <a:gdLst/>
              <a:ahLst/>
              <a:cxnLst/>
              <a:rect l="l" t="t" r="r" b="b"/>
              <a:pathLst>
                <a:path w="1091311" h="1058037">
                  <a:moveTo>
                    <a:pt x="1086104" y="1057783"/>
                  </a:moveTo>
                  <a:lnTo>
                    <a:pt x="742188" y="10795"/>
                  </a:lnTo>
                  <a:lnTo>
                    <a:pt x="10541" y="828548"/>
                  </a:lnTo>
                  <a:lnTo>
                    <a:pt x="1011682" y="1038098"/>
                  </a:lnTo>
                  <a:lnTo>
                    <a:pt x="1010539" y="1043559"/>
                  </a:lnTo>
                  <a:lnTo>
                    <a:pt x="0" y="832104"/>
                  </a:lnTo>
                  <a:lnTo>
                    <a:pt x="3175" y="828548"/>
                  </a:lnTo>
                  <a:lnTo>
                    <a:pt x="744474" y="0"/>
                  </a:lnTo>
                  <a:lnTo>
                    <a:pt x="745998" y="4572"/>
                  </a:lnTo>
                  <a:lnTo>
                    <a:pt x="1091311" y="1056259"/>
                  </a:lnTo>
                  <a:lnTo>
                    <a:pt x="1085977" y="105803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6" name="Freeform 46"/>
            <p:cNvSpPr/>
            <p:nvPr/>
          </p:nvSpPr>
          <p:spPr>
            <a:xfrm>
              <a:off x="5609336" y="3941064"/>
              <a:ext cx="182245" cy="182245"/>
            </a:xfrm>
            <a:custGeom>
              <a:avLst/>
              <a:gdLst/>
              <a:ahLst/>
              <a:cxnLst/>
              <a:rect l="l" t="t" r="r" b="b"/>
              <a:pathLst>
                <a:path w="182245" h="182245">
                  <a:moveTo>
                    <a:pt x="108204" y="9398"/>
                  </a:moveTo>
                  <a:cubicBezTo>
                    <a:pt x="153289" y="18796"/>
                    <a:pt x="182245" y="62992"/>
                    <a:pt x="172847" y="108204"/>
                  </a:cubicBezTo>
                  <a:cubicBezTo>
                    <a:pt x="163449" y="153416"/>
                    <a:pt x="119253" y="182245"/>
                    <a:pt x="74041" y="172847"/>
                  </a:cubicBezTo>
                  <a:cubicBezTo>
                    <a:pt x="28829" y="163449"/>
                    <a:pt x="0" y="119253"/>
                    <a:pt x="9398" y="74041"/>
                  </a:cubicBezTo>
                  <a:cubicBezTo>
                    <a:pt x="18796" y="28829"/>
                    <a:pt x="62992" y="0"/>
                    <a:pt x="108204" y="939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7" name="Freeform 47"/>
            <p:cNvSpPr/>
            <p:nvPr/>
          </p:nvSpPr>
          <p:spPr>
            <a:xfrm>
              <a:off x="3533394" y="4597400"/>
              <a:ext cx="2099056" cy="1569085"/>
            </a:xfrm>
            <a:custGeom>
              <a:avLst/>
              <a:gdLst/>
              <a:ahLst/>
              <a:cxnLst/>
              <a:rect l="l" t="t" r="r" b="b"/>
              <a:pathLst>
                <a:path w="2099056" h="1569085">
                  <a:moveTo>
                    <a:pt x="2097532" y="0"/>
                  </a:moveTo>
                  <a:lnTo>
                    <a:pt x="5842" y="496824"/>
                  </a:lnTo>
                  <a:lnTo>
                    <a:pt x="0" y="498221"/>
                  </a:lnTo>
                  <a:lnTo>
                    <a:pt x="1011301" y="1568958"/>
                  </a:lnTo>
                  <a:lnTo>
                    <a:pt x="1020826" y="1568958"/>
                  </a:lnTo>
                  <a:lnTo>
                    <a:pt x="13208" y="502158"/>
                  </a:lnTo>
                  <a:lnTo>
                    <a:pt x="2099056" y="6731"/>
                  </a:lnTo>
                  <a:lnTo>
                    <a:pt x="2097405" y="0"/>
                  </a:lnTo>
                  <a:close/>
                  <a:moveTo>
                    <a:pt x="2066544" y="97536"/>
                  </a:moveTo>
                  <a:lnTo>
                    <a:pt x="1626870" y="1569085"/>
                  </a:lnTo>
                  <a:lnTo>
                    <a:pt x="1634109" y="1569085"/>
                  </a:lnTo>
                  <a:lnTo>
                    <a:pt x="2073148" y="99568"/>
                  </a:lnTo>
                  <a:lnTo>
                    <a:pt x="2066544" y="97663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8" name="Freeform 48"/>
            <p:cNvSpPr/>
            <p:nvPr/>
          </p:nvSpPr>
          <p:spPr>
            <a:xfrm>
              <a:off x="5485130" y="4584192"/>
              <a:ext cx="233426" cy="233426"/>
            </a:xfrm>
            <a:custGeom>
              <a:avLst/>
              <a:gdLst/>
              <a:ahLst/>
              <a:cxnLst/>
              <a:rect l="l" t="t" r="r" b="b"/>
              <a:pathLst>
                <a:path w="233426" h="233426">
                  <a:moveTo>
                    <a:pt x="16510" y="86741"/>
                  </a:moveTo>
                  <a:cubicBezTo>
                    <a:pt x="33020" y="31369"/>
                    <a:pt x="91313" y="0"/>
                    <a:pt x="146685" y="16510"/>
                  </a:cubicBezTo>
                  <a:cubicBezTo>
                    <a:pt x="202057" y="33020"/>
                    <a:pt x="233426" y="91313"/>
                    <a:pt x="216916" y="146685"/>
                  </a:cubicBezTo>
                  <a:cubicBezTo>
                    <a:pt x="200406" y="202057"/>
                    <a:pt x="142113" y="233426"/>
                    <a:pt x="86741" y="216916"/>
                  </a:cubicBezTo>
                  <a:cubicBezTo>
                    <a:pt x="31369" y="200406"/>
                    <a:pt x="0" y="142113"/>
                    <a:pt x="16510" y="86741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9" name="Freeform 49"/>
            <p:cNvSpPr/>
            <p:nvPr/>
          </p:nvSpPr>
          <p:spPr>
            <a:xfrm>
              <a:off x="4127881" y="5267706"/>
              <a:ext cx="1328293" cy="898779"/>
            </a:xfrm>
            <a:custGeom>
              <a:avLst/>
              <a:gdLst/>
              <a:ahLst/>
              <a:cxnLst/>
              <a:rect l="l" t="t" r="r" b="b"/>
              <a:pathLst>
                <a:path w="1328293" h="898779">
                  <a:moveTo>
                    <a:pt x="1249172" y="0"/>
                  </a:moveTo>
                  <a:lnTo>
                    <a:pt x="0" y="875284"/>
                  </a:lnTo>
                  <a:lnTo>
                    <a:pt x="50419" y="898779"/>
                  </a:lnTo>
                  <a:lnTo>
                    <a:pt x="66929" y="898779"/>
                  </a:lnTo>
                  <a:lnTo>
                    <a:pt x="13970" y="874014"/>
                  </a:lnTo>
                  <a:lnTo>
                    <a:pt x="1243457" y="12573"/>
                  </a:lnTo>
                  <a:lnTo>
                    <a:pt x="1321308" y="898652"/>
                  </a:lnTo>
                  <a:lnTo>
                    <a:pt x="1328293" y="898652"/>
                  </a:lnTo>
                  <a:lnTo>
                    <a:pt x="1249426" y="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0" name="Freeform 50"/>
            <p:cNvSpPr/>
            <p:nvPr/>
          </p:nvSpPr>
          <p:spPr>
            <a:xfrm>
              <a:off x="3881374" y="3719957"/>
              <a:ext cx="793496" cy="681990"/>
            </a:xfrm>
            <a:custGeom>
              <a:avLst/>
              <a:gdLst/>
              <a:ahLst/>
              <a:cxnLst/>
              <a:rect l="l" t="t" r="r" b="b"/>
              <a:pathLst>
                <a:path w="793496" h="681990">
                  <a:moveTo>
                    <a:pt x="399796" y="681990"/>
                  </a:moveTo>
                  <a:lnTo>
                    <a:pt x="393700" y="678561"/>
                  </a:lnTo>
                  <a:lnTo>
                    <a:pt x="781431" y="6985"/>
                  </a:lnTo>
                  <a:lnTo>
                    <a:pt x="12065" y="6985"/>
                  </a:lnTo>
                  <a:lnTo>
                    <a:pt x="350139" y="592455"/>
                  </a:lnTo>
                  <a:lnTo>
                    <a:pt x="344043" y="596011"/>
                  </a:lnTo>
                  <a:lnTo>
                    <a:pt x="0" y="0"/>
                  </a:lnTo>
                  <a:lnTo>
                    <a:pt x="793496" y="0"/>
                  </a:lnTo>
                  <a:lnTo>
                    <a:pt x="790448" y="5207"/>
                  </a:lnTo>
                  <a:lnTo>
                    <a:pt x="399669" y="68199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1" name="Freeform 51"/>
            <p:cNvSpPr/>
            <p:nvPr/>
          </p:nvSpPr>
          <p:spPr>
            <a:xfrm>
              <a:off x="4106418" y="4190238"/>
              <a:ext cx="238887" cy="239014"/>
            </a:xfrm>
            <a:custGeom>
              <a:avLst/>
              <a:gdLst/>
              <a:ahLst/>
              <a:cxnLst/>
              <a:rect l="l" t="t" r="r" b="b"/>
              <a:pathLst>
                <a:path w="238887" h="239014">
                  <a:moveTo>
                    <a:pt x="210058" y="67183"/>
                  </a:moveTo>
                  <a:cubicBezTo>
                    <a:pt x="238887" y="117221"/>
                    <a:pt x="221742" y="181102"/>
                    <a:pt x="171831" y="210058"/>
                  </a:cubicBezTo>
                  <a:cubicBezTo>
                    <a:pt x="121920" y="239014"/>
                    <a:pt x="57912" y="221742"/>
                    <a:pt x="28956" y="171831"/>
                  </a:cubicBezTo>
                  <a:cubicBezTo>
                    <a:pt x="0" y="121920"/>
                    <a:pt x="17272" y="57912"/>
                    <a:pt x="67183" y="28956"/>
                  </a:cubicBezTo>
                  <a:cubicBezTo>
                    <a:pt x="117094" y="0"/>
                    <a:pt x="181102" y="17272"/>
                    <a:pt x="210058" y="67183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2" name="Freeform 52"/>
            <p:cNvSpPr/>
            <p:nvPr/>
          </p:nvSpPr>
          <p:spPr>
            <a:xfrm>
              <a:off x="63500" y="3245485"/>
              <a:ext cx="4584319" cy="2921000"/>
            </a:xfrm>
            <a:custGeom>
              <a:avLst/>
              <a:gdLst/>
              <a:ahLst/>
              <a:cxnLst/>
              <a:rect l="l" t="t" r="r" b="b"/>
              <a:pathLst>
                <a:path w="4584319" h="2921000">
                  <a:moveTo>
                    <a:pt x="7112" y="0"/>
                  </a:moveTo>
                  <a:lnTo>
                    <a:pt x="0" y="3429"/>
                  </a:lnTo>
                  <a:lnTo>
                    <a:pt x="1385824" y="2921000"/>
                  </a:lnTo>
                  <a:lnTo>
                    <a:pt x="1394460" y="2921000"/>
                  </a:lnTo>
                  <a:lnTo>
                    <a:pt x="7112" y="0"/>
                  </a:lnTo>
                  <a:close/>
                  <a:moveTo>
                    <a:pt x="116078" y="6858"/>
                  </a:moveTo>
                  <a:lnTo>
                    <a:pt x="115443" y="14732"/>
                  </a:lnTo>
                  <a:lnTo>
                    <a:pt x="4569968" y="372491"/>
                  </a:lnTo>
                  <a:lnTo>
                    <a:pt x="2812415" y="2921000"/>
                  </a:lnTo>
                  <a:lnTo>
                    <a:pt x="2822067" y="2921000"/>
                  </a:lnTo>
                  <a:lnTo>
                    <a:pt x="4580382" y="371221"/>
                  </a:lnTo>
                  <a:lnTo>
                    <a:pt x="4584319" y="365633"/>
                  </a:lnTo>
                  <a:lnTo>
                    <a:pt x="116078" y="685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3" name="Freeform 53"/>
            <p:cNvSpPr/>
            <p:nvPr/>
          </p:nvSpPr>
          <p:spPr>
            <a:xfrm>
              <a:off x="61849" y="3133217"/>
              <a:ext cx="246888" cy="246888"/>
            </a:xfrm>
            <a:custGeom>
              <a:avLst/>
              <a:gdLst/>
              <a:ahLst/>
              <a:cxnLst/>
              <a:rect l="l" t="t" r="r" b="b"/>
              <a:pathLst>
                <a:path w="246888" h="246888">
                  <a:moveTo>
                    <a:pt x="113919" y="241554"/>
                  </a:moveTo>
                  <a:cubicBezTo>
                    <a:pt x="48641" y="236347"/>
                    <a:pt x="0" y="179197"/>
                    <a:pt x="5334" y="113919"/>
                  </a:cubicBezTo>
                  <a:cubicBezTo>
                    <a:pt x="10668" y="48641"/>
                    <a:pt x="67691" y="0"/>
                    <a:pt x="132969" y="5334"/>
                  </a:cubicBezTo>
                  <a:cubicBezTo>
                    <a:pt x="198247" y="10668"/>
                    <a:pt x="246888" y="67691"/>
                    <a:pt x="241554" y="132969"/>
                  </a:cubicBezTo>
                  <a:cubicBezTo>
                    <a:pt x="236220" y="198247"/>
                    <a:pt x="179197" y="246888"/>
                    <a:pt x="113919" y="241554"/>
                  </a:cubicBezTo>
                  <a:lnTo>
                    <a:pt x="113919" y="24155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4" name="Freeform 54"/>
            <p:cNvSpPr/>
            <p:nvPr/>
          </p:nvSpPr>
          <p:spPr>
            <a:xfrm>
              <a:off x="5174615" y="1262126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5" name="Freeform 55"/>
            <p:cNvSpPr/>
            <p:nvPr/>
          </p:nvSpPr>
          <p:spPr>
            <a:xfrm>
              <a:off x="4522851" y="234442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6" name="Freeform 56"/>
            <p:cNvSpPr/>
            <p:nvPr/>
          </p:nvSpPr>
          <p:spPr>
            <a:xfrm>
              <a:off x="4497705" y="3718687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7" name="Freeform 57"/>
            <p:cNvSpPr/>
            <p:nvPr/>
          </p:nvSpPr>
          <p:spPr>
            <a:xfrm>
              <a:off x="963422" y="4470654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8" name="Freeform 58"/>
            <p:cNvSpPr/>
            <p:nvPr/>
          </p:nvSpPr>
          <p:spPr>
            <a:xfrm>
              <a:off x="2868422" y="2991739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9" name="Freeform 59"/>
            <p:cNvSpPr/>
            <p:nvPr/>
          </p:nvSpPr>
          <p:spPr>
            <a:xfrm>
              <a:off x="5074285" y="3066923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0" name="Freeform 60"/>
          <p:cNvSpPr/>
          <p:nvPr/>
        </p:nvSpPr>
        <p:spPr>
          <a:xfrm>
            <a:off x="17403635" y="9502000"/>
            <a:ext cx="389166" cy="301518"/>
          </a:xfrm>
          <a:custGeom>
            <a:avLst/>
            <a:gdLst/>
            <a:ahLst/>
            <a:cxnLst/>
            <a:rect l="l" t="t" r="r" b="b"/>
            <a:pathLst>
              <a:path w="389166" h="301518">
                <a:moveTo>
                  <a:pt x="0" y="0"/>
                </a:moveTo>
                <a:lnTo>
                  <a:pt x="389166" y="0"/>
                </a:lnTo>
                <a:lnTo>
                  <a:pt x="389166" y="301518"/>
                </a:lnTo>
                <a:lnTo>
                  <a:pt x="0" y="30151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r="-393757"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61" name="Freeform 61"/>
          <p:cNvSpPr/>
          <p:nvPr/>
        </p:nvSpPr>
        <p:spPr>
          <a:xfrm>
            <a:off x="1269597" y="5832056"/>
            <a:ext cx="6618389" cy="811135"/>
          </a:xfrm>
          <a:custGeom>
            <a:avLst/>
            <a:gdLst/>
            <a:ahLst/>
            <a:cxnLst/>
            <a:rect l="l" t="t" r="r" b="b"/>
            <a:pathLst>
              <a:path w="6618389" h="811135">
                <a:moveTo>
                  <a:pt x="0" y="0"/>
                </a:moveTo>
                <a:lnTo>
                  <a:pt x="6618389" y="0"/>
                </a:lnTo>
                <a:lnTo>
                  <a:pt x="6618389" y="811134"/>
                </a:lnTo>
                <a:lnTo>
                  <a:pt x="0" y="81113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303" r="-303"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62" name="TextBox 62"/>
          <p:cNvSpPr txBox="1"/>
          <p:nvPr/>
        </p:nvSpPr>
        <p:spPr>
          <a:xfrm>
            <a:off x="1212238" y="3634283"/>
            <a:ext cx="6464486" cy="19274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077"/>
              </a:lnSpc>
            </a:pPr>
            <a:endParaRPr/>
          </a:p>
          <a:p>
            <a:pPr marL="410208" lvl="1" indent="-205104" algn="l">
              <a:lnSpc>
                <a:spcPts val="3077"/>
              </a:lnSpc>
              <a:buAutoNum type="arabicPeriod"/>
            </a:pPr>
            <a:r>
              <a:rPr lang="en-US" sz="1899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 Industria Militare e Metalmeccanica Civile</a:t>
            </a:r>
          </a:p>
          <a:p>
            <a:pPr marL="410208" lvl="1" indent="-205104" algn="l">
              <a:lnSpc>
                <a:spcPts val="3077"/>
              </a:lnSpc>
              <a:buAutoNum type="arabicPeriod"/>
            </a:pPr>
            <a:r>
              <a:rPr lang="en-US" sz="1899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 Zone Franche ed Economics Zones</a:t>
            </a:r>
          </a:p>
          <a:p>
            <a:pPr marL="410208" lvl="1" indent="-205104" algn="l">
              <a:lnSpc>
                <a:spcPts val="3077"/>
              </a:lnSpc>
              <a:buAutoNum type="arabicPeriod"/>
            </a:pPr>
            <a:r>
              <a:rPr lang="en-US" sz="1899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 Logisistica e Middle Corridor</a:t>
            </a:r>
          </a:p>
          <a:p>
            <a:pPr algn="l">
              <a:lnSpc>
                <a:spcPts val="3077"/>
              </a:lnSpc>
            </a:pPr>
            <a:endParaRPr lang="en-US" sz="1899">
              <a:solidFill>
                <a:srgbClr val="3D464D"/>
              </a:solidFill>
              <a:latin typeface="Open Sans 1"/>
              <a:ea typeface="Open Sans 1"/>
              <a:cs typeface="Open Sans 1"/>
              <a:sym typeface="Open Sans 1"/>
            </a:endParaRPr>
          </a:p>
        </p:txBody>
      </p:sp>
      <p:sp>
        <p:nvSpPr>
          <p:cNvPr id="63" name="TextBox 63"/>
          <p:cNvSpPr txBox="1"/>
          <p:nvPr/>
        </p:nvSpPr>
        <p:spPr>
          <a:xfrm>
            <a:off x="1212238" y="2335334"/>
            <a:ext cx="5874020" cy="5945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32"/>
              </a:lnSpc>
            </a:pPr>
            <a:r>
              <a:rPr lang="en-US" sz="4011" b="1">
                <a:solidFill>
                  <a:srgbClr val="5DADE2"/>
                </a:solidFill>
                <a:latin typeface="Poppins Bold"/>
                <a:ea typeface="Poppins Bold"/>
                <a:cs typeface="Poppins Bold"/>
                <a:sym typeface="Poppins Bold"/>
              </a:rPr>
              <a:t>Indice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1269597" y="3445878"/>
            <a:ext cx="6464486" cy="4434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887"/>
              </a:lnSpc>
            </a:pPr>
            <a:r>
              <a:rPr lang="en-US" sz="2399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ANALISI PAESE</a:t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1423500" y="5499442"/>
            <a:ext cx="6464486" cy="3326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15"/>
              </a:lnSpc>
            </a:pPr>
            <a:r>
              <a:rPr lang="en-US" sz="1799" i="1">
                <a:solidFill>
                  <a:srgbClr val="3D464D"/>
                </a:solidFill>
                <a:latin typeface="Open Sans 1 Italics"/>
                <a:ea typeface="Open Sans 1 Italics"/>
                <a:cs typeface="Open Sans 1 Italics"/>
                <a:sym typeface="Open Sans 1 Italics"/>
              </a:rPr>
              <a:t>Fonti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1269597" y="7157540"/>
            <a:ext cx="6464486" cy="4434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887"/>
              </a:lnSpc>
            </a:pPr>
            <a:r>
              <a:rPr lang="en-US" sz="2399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REPORT ATTIVITÀ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DAD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6186311" cy="3479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186311" cy="3479800"/>
            </a:xfrm>
            <a:custGeom>
              <a:avLst/>
              <a:gdLst/>
              <a:ahLst/>
              <a:cxnLst/>
              <a:rect l="l" t="t" r="r" b="b"/>
              <a:pathLst>
                <a:path w="6186311" h="3479800">
                  <a:moveTo>
                    <a:pt x="0" y="0"/>
                  </a:moveTo>
                  <a:lnTo>
                    <a:pt x="6186311" y="0"/>
                  </a:lnTo>
                  <a:lnTo>
                    <a:pt x="6186311" y="3479800"/>
                  </a:lnTo>
                  <a:lnTo>
                    <a:pt x="0" y="3479800"/>
                  </a:lnTo>
                  <a:close/>
                </a:path>
              </a:pathLst>
            </a:custGeom>
            <a:solidFill>
              <a:srgbClr val="173D66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9982904" y="4710741"/>
            <a:ext cx="1844527" cy="1328286"/>
            <a:chOff x="0" y="0"/>
            <a:chExt cx="492569" cy="35471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92569" cy="354710"/>
            </a:xfrm>
            <a:custGeom>
              <a:avLst/>
              <a:gdLst/>
              <a:ahLst/>
              <a:cxnLst/>
              <a:rect l="l" t="t" r="r" b="b"/>
              <a:pathLst>
                <a:path w="492569" h="354710">
                  <a:moveTo>
                    <a:pt x="0" y="0"/>
                  </a:moveTo>
                  <a:lnTo>
                    <a:pt x="492569" y="0"/>
                  </a:lnTo>
                  <a:lnTo>
                    <a:pt x="492569" y="354710"/>
                  </a:lnTo>
                  <a:lnTo>
                    <a:pt x="0" y="354710"/>
                  </a:lnTo>
                  <a:close/>
                </a:path>
              </a:pathLst>
            </a:custGeom>
            <a:solidFill>
              <a:srgbClr val="173D66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9982904" y="6272867"/>
            <a:ext cx="1850954" cy="1328286"/>
            <a:chOff x="0" y="0"/>
            <a:chExt cx="494285" cy="35471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494285" cy="354710"/>
            </a:xfrm>
            <a:custGeom>
              <a:avLst/>
              <a:gdLst/>
              <a:ahLst/>
              <a:cxnLst/>
              <a:rect l="l" t="t" r="r" b="b"/>
              <a:pathLst>
                <a:path w="494285" h="354710">
                  <a:moveTo>
                    <a:pt x="0" y="0"/>
                  </a:moveTo>
                  <a:lnTo>
                    <a:pt x="494285" y="0"/>
                  </a:lnTo>
                  <a:lnTo>
                    <a:pt x="494285" y="354710"/>
                  </a:lnTo>
                  <a:lnTo>
                    <a:pt x="0" y="354710"/>
                  </a:lnTo>
                  <a:close/>
                </a:path>
              </a:pathLst>
            </a:custGeom>
            <a:solidFill>
              <a:srgbClr val="173D66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0439144" y="6272867"/>
            <a:ext cx="1844527" cy="1328286"/>
            <a:chOff x="0" y="0"/>
            <a:chExt cx="492569" cy="35471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492569" cy="354710"/>
            </a:xfrm>
            <a:custGeom>
              <a:avLst/>
              <a:gdLst/>
              <a:ahLst/>
              <a:cxnLst/>
              <a:rect l="l" t="t" r="r" b="b"/>
              <a:pathLst>
                <a:path w="492569" h="354710">
                  <a:moveTo>
                    <a:pt x="0" y="0"/>
                  </a:moveTo>
                  <a:lnTo>
                    <a:pt x="492569" y="0"/>
                  </a:lnTo>
                  <a:lnTo>
                    <a:pt x="492569" y="354710"/>
                  </a:lnTo>
                  <a:lnTo>
                    <a:pt x="0" y="354710"/>
                  </a:lnTo>
                  <a:close/>
                </a:path>
              </a:pathLst>
            </a:custGeom>
            <a:solidFill>
              <a:srgbClr val="173D66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10" name="Freeform 10"/>
          <p:cNvSpPr/>
          <p:nvPr/>
        </p:nvSpPr>
        <p:spPr>
          <a:xfrm>
            <a:off x="17369765" y="9502000"/>
            <a:ext cx="423036" cy="327759"/>
          </a:xfrm>
          <a:custGeom>
            <a:avLst/>
            <a:gdLst/>
            <a:ahLst/>
            <a:cxnLst/>
            <a:rect l="l" t="t" r="r" b="b"/>
            <a:pathLst>
              <a:path w="423036" h="327759">
                <a:moveTo>
                  <a:pt x="0" y="0"/>
                </a:moveTo>
                <a:lnTo>
                  <a:pt x="423036" y="0"/>
                </a:lnTo>
                <a:lnTo>
                  <a:pt x="423036" y="327760"/>
                </a:lnTo>
                <a:lnTo>
                  <a:pt x="0" y="32776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393757"/>
            </a:stretch>
          </a:blipFill>
        </p:spPr>
        <p:txBody>
          <a:bodyPr/>
          <a:lstStyle/>
          <a:p>
            <a:endParaRPr lang="it-IT"/>
          </a:p>
        </p:txBody>
      </p:sp>
      <p:grpSp>
        <p:nvGrpSpPr>
          <p:cNvPr id="11" name="Group 11"/>
          <p:cNvGrpSpPr/>
          <p:nvPr/>
        </p:nvGrpSpPr>
        <p:grpSpPr>
          <a:xfrm>
            <a:off x="11237364" y="731090"/>
            <a:ext cx="6021936" cy="139672"/>
            <a:chOff x="0" y="0"/>
            <a:chExt cx="8029248" cy="186229"/>
          </a:xfrm>
        </p:grpSpPr>
        <p:sp>
          <p:nvSpPr>
            <p:cNvPr id="12" name="Freeform 12"/>
            <p:cNvSpPr/>
            <p:nvPr/>
          </p:nvSpPr>
          <p:spPr>
            <a:xfrm>
              <a:off x="6952513" y="493"/>
              <a:ext cx="1076736" cy="185737"/>
            </a:xfrm>
            <a:custGeom>
              <a:avLst/>
              <a:gdLst/>
              <a:ahLst/>
              <a:cxnLst/>
              <a:rect l="l" t="t" r="r" b="b"/>
              <a:pathLst>
                <a:path w="1076736" h="185737">
                  <a:moveTo>
                    <a:pt x="0" y="0"/>
                  </a:moveTo>
                  <a:lnTo>
                    <a:pt x="1076735" y="0"/>
                  </a:lnTo>
                  <a:lnTo>
                    <a:pt x="1076735" y="185736"/>
                  </a:lnTo>
                  <a:lnTo>
                    <a:pt x="0" y="1857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it-IT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6800113" cy="22432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543"/>
                </a:lnSpc>
              </a:pPr>
              <a:r>
                <a:rPr lang="en-US" sz="952" i="1" spc="54">
                  <a:solidFill>
                    <a:srgbClr val="FFFFFF"/>
                  </a:solidFill>
                  <a:latin typeface="Open Sans 1 Italics"/>
                  <a:ea typeface="Open Sans 1 Italics"/>
                  <a:cs typeface="Open Sans 1 Italics"/>
                  <a:sym typeface="Open Sans 1 Italics"/>
                </a:rPr>
                <a:t>Analisi Paese e Report Attività | Mercato Azerbaijan</a:t>
              </a:r>
            </a:p>
          </p:txBody>
        </p:sp>
      </p:grpSp>
      <p:sp>
        <p:nvSpPr>
          <p:cNvPr id="14" name="Freeform 14"/>
          <p:cNvSpPr/>
          <p:nvPr/>
        </p:nvSpPr>
        <p:spPr>
          <a:xfrm>
            <a:off x="5341089" y="3381659"/>
            <a:ext cx="1744223" cy="1761841"/>
          </a:xfrm>
          <a:custGeom>
            <a:avLst/>
            <a:gdLst/>
            <a:ahLst/>
            <a:cxnLst/>
            <a:rect l="l" t="t" r="r" b="b"/>
            <a:pathLst>
              <a:path w="1744223" h="1761841">
                <a:moveTo>
                  <a:pt x="0" y="0"/>
                </a:moveTo>
                <a:lnTo>
                  <a:pt x="1744223" y="0"/>
                </a:lnTo>
                <a:lnTo>
                  <a:pt x="1744223" y="1761841"/>
                </a:lnTo>
                <a:lnTo>
                  <a:pt x="0" y="176184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5" name="TextBox 15"/>
          <p:cNvSpPr txBox="1"/>
          <p:nvPr/>
        </p:nvSpPr>
        <p:spPr>
          <a:xfrm>
            <a:off x="7683258" y="3244556"/>
            <a:ext cx="8573079" cy="25300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492"/>
              </a:lnSpc>
            </a:pPr>
            <a:r>
              <a:rPr lang="en-US" sz="601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Industria Militare </a:t>
            </a:r>
          </a:p>
          <a:p>
            <a:pPr algn="l">
              <a:lnSpc>
                <a:spcPts val="6492"/>
              </a:lnSpc>
            </a:pPr>
            <a:r>
              <a:rPr lang="en-US" sz="601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e Metalmeccanica Civile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-245668" y="682718"/>
            <a:ext cx="5206829" cy="87627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6049"/>
              </a:lnSpc>
            </a:pPr>
            <a:r>
              <a:rPr lang="en-US" sz="61156">
                <a:solidFill>
                  <a:srgbClr val="72C0F4"/>
                </a:solidFill>
                <a:latin typeface="GoodTime Grotesk"/>
                <a:ea typeface="GoodTime Grotesk"/>
                <a:cs typeface="GoodTime Grotesk"/>
                <a:sym typeface="GoodTime Grotesk"/>
              </a:rPr>
              <a:t>1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7683258" y="6019977"/>
            <a:ext cx="8308938" cy="18530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96569" lvl="1" indent="-248284" algn="l">
              <a:lnSpc>
                <a:spcPts val="2943"/>
              </a:lnSpc>
              <a:buFont typeface="Arial"/>
              <a:buChar char="•"/>
            </a:pPr>
            <a:r>
              <a:rPr lang="en-US" sz="2299">
                <a:solidFill>
                  <a:srgbClr val="FFFFFF"/>
                </a:solidFill>
                <a:latin typeface="Open Sans 1 Light"/>
                <a:ea typeface="Open Sans 1 Light"/>
                <a:cs typeface="Open Sans 1 Light"/>
                <a:sym typeface="Open Sans 1 Light"/>
              </a:rPr>
              <a:t>Contesto generale</a:t>
            </a:r>
          </a:p>
          <a:p>
            <a:pPr marL="496569" lvl="1" indent="-248284" algn="l">
              <a:lnSpc>
                <a:spcPts val="2943"/>
              </a:lnSpc>
              <a:buFont typeface="Arial"/>
              <a:buChar char="•"/>
            </a:pPr>
            <a:r>
              <a:rPr lang="en-US" sz="2299">
                <a:solidFill>
                  <a:srgbClr val="FFFFFF"/>
                </a:solidFill>
                <a:latin typeface="Open Sans 1 Light"/>
                <a:ea typeface="Open Sans 1 Light"/>
                <a:cs typeface="Open Sans 1 Light"/>
                <a:sym typeface="Open Sans 1 Light"/>
              </a:rPr>
              <a:t>Industria militare locale</a:t>
            </a:r>
          </a:p>
          <a:p>
            <a:pPr marL="496569" lvl="1" indent="-248284" algn="l">
              <a:lnSpc>
                <a:spcPts val="2943"/>
              </a:lnSpc>
              <a:buFont typeface="Arial"/>
              <a:buChar char="•"/>
            </a:pPr>
            <a:r>
              <a:rPr lang="en-US" sz="2299">
                <a:solidFill>
                  <a:srgbClr val="FFFFFF"/>
                </a:solidFill>
                <a:latin typeface="Open Sans 1 Light"/>
                <a:ea typeface="Open Sans 1 Light"/>
                <a:cs typeface="Open Sans 1 Light"/>
                <a:sym typeface="Open Sans 1 Light"/>
              </a:rPr>
              <a:t>Industria metalmeccanica civile e componentistica</a:t>
            </a:r>
          </a:p>
          <a:p>
            <a:pPr marL="496569" lvl="1" indent="-248284" algn="l">
              <a:lnSpc>
                <a:spcPts val="2943"/>
              </a:lnSpc>
              <a:buFont typeface="Arial"/>
              <a:buChar char="•"/>
            </a:pPr>
            <a:r>
              <a:rPr lang="en-US" sz="2299">
                <a:solidFill>
                  <a:srgbClr val="FFFFFF"/>
                </a:solidFill>
                <a:latin typeface="Open Sans 1 Light"/>
                <a:ea typeface="Open Sans 1 Light"/>
                <a:cs typeface="Open Sans 1 Light"/>
                <a:sym typeface="Open Sans 1 Light"/>
              </a:rPr>
              <a:t>Opportunità commerciali</a:t>
            </a:r>
          </a:p>
          <a:p>
            <a:pPr marL="496569" lvl="1" indent="-248284" algn="l">
              <a:lnSpc>
                <a:spcPts val="2943"/>
              </a:lnSpc>
              <a:buFont typeface="Arial"/>
              <a:buChar char="•"/>
            </a:pPr>
            <a:r>
              <a:rPr lang="en-US" sz="2299">
                <a:solidFill>
                  <a:srgbClr val="FFFFFF"/>
                </a:solidFill>
                <a:latin typeface="Open Sans 1 Light"/>
                <a:ea typeface="Open Sans 1 Light"/>
                <a:cs typeface="Open Sans 1 Light"/>
                <a:sym typeface="Open Sans 1 Light"/>
              </a:rPr>
              <a:t>Attori chiave locali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962431" y="3748101"/>
            <a:ext cx="3022340" cy="926086"/>
            <a:chOff x="0" y="0"/>
            <a:chExt cx="796007" cy="24390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796007" cy="243907"/>
            </a:xfrm>
            <a:custGeom>
              <a:avLst/>
              <a:gdLst/>
              <a:ahLst/>
              <a:cxnLst/>
              <a:rect l="l" t="t" r="r" b="b"/>
              <a:pathLst>
                <a:path w="796007" h="243907">
                  <a:moveTo>
                    <a:pt x="0" y="0"/>
                  </a:moveTo>
                  <a:lnTo>
                    <a:pt x="796007" y="0"/>
                  </a:lnTo>
                  <a:lnTo>
                    <a:pt x="796007" y="243907"/>
                  </a:lnTo>
                  <a:lnTo>
                    <a:pt x="0" y="243907"/>
                  </a:lnTo>
                  <a:close/>
                </a:path>
              </a:pathLst>
            </a:custGeom>
            <a:solidFill>
              <a:srgbClr val="72C0F4"/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0"/>
              <a:ext cx="796007" cy="2439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4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5856571" y="1477867"/>
            <a:ext cx="1814462" cy="1814462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72C0F4"/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66675"/>
              <a:ext cx="660400" cy="6699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008"/>
                </a:lnSpc>
              </a:pPr>
              <a:endParaRPr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1104193" y="3269439"/>
            <a:ext cx="3828453" cy="27233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466"/>
              </a:lnSpc>
            </a:pPr>
            <a:r>
              <a:rPr lang="en-US" sz="180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Negli ultimi vent’anni l’Azerbaigian ha rafforzato la spesa in difesa, puntando su autonomia strategica e cooperazione con partner chiave. Accanto al comparto militare, il polo metalmeccanico di Sumgayit emerge come settore non-oil di rilievo e leva di diversificazione economica.</a:t>
            </a:r>
          </a:p>
        </p:txBody>
      </p:sp>
      <p:sp>
        <p:nvSpPr>
          <p:cNvPr id="9" name="Freeform 9"/>
          <p:cNvSpPr/>
          <p:nvPr/>
        </p:nvSpPr>
        <p:spPr>
          <a:xfrm>
            <a:off x="17403635" y="9502000"/>
            <a:ext cx="389166" cy="301518"/>
          </a:xfrm>
          <a:custGeom>
            <a:avLst/>
            <a:gdLst/>
            <a:ahLst/>
            <a:cxnLst/>
            <a:rect l="l" t="t" r="r" b="b"/>
            <a:pathLst>
              <a:path w="389166" h="301518">
                <a:moveTo>
                  <a:pt x="0" y="0"/>
                </a:moveTo>
                <a:lnTo>
                  <a:pt x="389166" y="0"/>
                </a:lnTo>
                <a:lnTo>
                  <a:pt x="389166" y="301518"/>
                </a:lnTo>
                <a:lnTo>
                  <a:pt x="0" y="30151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393757"/>
            </a:stretch>
          </a:blipFill>
        </p:spPr>
        <p:txBody>
          <a:bodyPr/>
          <a:lstStyle/>
          <a:p>
            <a:endParaRPr lang="it-IT"/>
          </a:p>
        </p:txBody>
      </p:sp>
      <p:grpSp>
        <p:nvGrpSpPr>
          <p:cNvPr id="10" name="Group 10"/>
          <p:cNvGrpSpPr/>
          <p:nvPr/>
        </p:nvGrpSpPr>
        <p:grpSpPr>
          <a:xfrm>
            <a:off x="11237364" y="698528"/>
            <a:ext cx="6021936" cy="330172"/>
            <a:chOff x="0" y="0"/>
            <a:chExt cx="8029248" cy="440229"/>
          </a:xfrm>
        </p:grpSpPr>
        <p:sp>
          <p:nvSpPr>
            <p:cNvPr id="11" name="Freeform 11"/>
            <p:cNvSpPr/>
            <p:nvPr/>
          </p:nvSpPr>
          <p:spPr>
            <a:xfrm>
              <a:off x="6952513" y="493"/>
              <a:ext cx="1076736" cy="185737"/>
            </a:xfrm>
            <a:custGeom>
              <a:avLst/>
              <a:gdLst/>
              <a:ahLst/>
              <a:cxnLst/>
              <a:rect l="l" t="t" r="r" b="b"/>
              <a:pathLst>
                <a:path w="1076736" h="185737">
                  <a:moveTo>
                    <a:pt x="0" y="0"/>
                  </a:moveTo>
                  <a:lnTo>
                    <a:pt x="1076735" y="0"/>
                  </a:lnTo>
                  <a:lnTo>
                    <a:pt x="1076735" y="185736"/>
                  </a:lnTo>
                  <a:lnTo>
                    <a:pt x="0" y="1857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it-IT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6800113" cy="47832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543"/>
                </a:lnSpc>
              </a:pPr>
              <a:r>
                <a:rPr lang="en-US" sz="952" i="1" spc="54">
                  <a:solidFill>
                    <a:srgbClr val="3D464D"/>
                  </a:solidFill>
                  <a:latin typeface="Open Sans 1 Italics"/>
                  <a:ea typeface="Open Sans 1 Italics"/>
                  <a:cs typeface="Open Sans 1 Italics"/>
                  <a:sym typeface="Open Sans 1 Italics"/>
                </a:rPr>
                <a:t>Analisi Paese e Report Attività | Mercato Azerbaijan</a:t>
              </a:r>
            </a:p>
            <a:p>
              <a:pPr algn="r">
                <a:lnSpc>
                  <a:spcPts val="1543"/>
                </a:lnSpc>
              </a:pPr>
              <a:endParaRPr lang="en-US" sz="952" i="1" spc="54">
                <a:solidFill>
                  <a:srgbClr val="3D464D"/>
                </a:solidFill>
                <a:latin typeface="Open Sans 1 Italics"/>
                <a:ea typeface="Open Sans 1 Italics"/>
                <a:cs typeface="Open Sans 1 Italics"/>
                <a:sym typeface="Open Sans 1 Italics"/>
              </a:endParaRPr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2841363" y="4096398"/>
            <a:ext cx="2248638" cy="412422"/>
            <a:chOff x="0" y="0"/>
            <a:chExt cx="2998184" cy="549896"/>
          </a:xfrm>
        </p:grpSpPr>
        <p:sp>
          <p:nvSpPr>
            <p:cNvPr id="14" name="Freeform 14"/>
            <p:cNvSpPr/>
            <p:nvPr/>
          </p:nvSpPr>
          <p:spPr>
            <a:xfrm>
              <a:off x="2122460" y="0"/>
              <a:ext cx="875724" cy="540760"/>
            </a:xfrm>
            <a:custGeom>
              <a:avLst/>
              <a:gdLst/>
              <a:ahLst/>
              <a:cxnLst/>
              <a:rect l="l" t="t" r="r" b="b"/>
              <a:pathLst>
                <a:path w="875724" h="540760">
                  <a:moveTo>
                    <a:pt x="0" y="0"/>
                  </a:moveTo>
                  <a:lnTo>
                    <a:pt x="875724" y="0"/>
                  </a:lnTo>
                  <a:lnTo>
                    <a:pt x="875724" y="540760"/>
                  </a:lnTo>
                  <a:lnTo>
                    <a:pt x="0" y="5407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it-IT"/>
            </a:p>
          </p:txBody>
        </p:sp>
        <p:sp>
          <p:nvSpPr>
            <p:cNvPr id="15" name="Freeform 15"/>
            <p:cNvSpPr/>
            <p:nvPr/>
          </p:nvSpPr>
          <p:spPr>
            <a:xfrm>
              <a:off x="0" y="0"/>
              <a:ext cx="888720" cy="549896"/>
            </a:xfrm>
            <a:custGeom>
              <a:avLst/>
              <a:gdLst/>
              <a:ahLst/>
              <a:cxnLst/>
              <a:rect l="l" t="t" r="r" b="b"/>
              <a:pathLst>
                <a:path w="888720" h="549896">
                  <a:moveTo>
                    <a:pt x="0" y="0"/>
                  </a:moveTo>
                  <a:lnTo>
                    <a:pt x="888720" y="0"/>
                  </a:lnTo>
                  <a:lnTo>
                    <a:pt x="888720" y="549896"/>
                  </a:lnTo>
                  <a:lnTo>
                    <a:pt x="0" y="54989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it-IT"/>
            </a:p>
          </p:txBody>
        </p:sp>
        <p:sp>
          <p:nvSpPr>
            <p:cNvPr id="16" name="Freeform 16"/>
            <p:cNvSpPr/>
            <p:nvPr/>
          </p:nvSpPr>
          <p:spPr>
            <a:xfrm>
              <a:off x="1117320" y="12713"/>
              <a:ext cx="776540" cy="528047"/>
            </a:xfrm>
            <a:custGeom>
              <a:avLst/>
              <a:gdLst/>
              <a:ahLst/>
              <a:cxnLst/>
              <a:rect l="l" t="t" r="r" b="b"/>
              <a:pathLst>
                <a:path w="776540" h="528047">
                  <a:moveTo>
                    <a:pt x="0" y="0"/>
                  </a:moveTo>
                  <a:lnTo>
                    <a:pt x="776540" y="0"/>
                  </a:lnTo>
                  <a:lnTo>
                    <a:pt x="776540" y="528047"/>
                  </a:lnTo>
                  <a:lnTo>
                    <a:pt x="0" y="5280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17" name="Freeform 17"/>
          <p:cNvSpPr/>
          <p:nvPr/>
        </p:nvSpPr>
        <p:spPr>
          <a:xfrm>
            <a:off x="5962431" y="5384753"/>
            <a:ext cx="5024618" cy="2688985"/>
          </a:xfrm>
          <a:custGeom>
            <a:avLst/>
            <a:gdLst/>
            <a:ahLst/>
            <a:cxnLst/>
            <a:rect l="l" t="t" r="r" b="b"/>
            <a:pathLst>
              <a:path w="5024618" h="2688985">
                <a:moveTo>
                  <a:pt x="0" y="0"/>
                </a:moveTo>
                <a:lnTo>
                  <a:pt x="5024618" y="0"/>
                </a:lnTo>
                <a:lnTo>
                  <a:pt x="5024618" y="2688985"/>
                </a:lnTo>
                <a:lnTo>
                  <a:pt x="0" y="268898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t="-12189" b="-12189"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8" name="TextBox 18"/>
          <p:cNvSpPr txBox="1"/>
          <p:nvPr/>
        </p:nvSpPr>
        <p:spPr>
          <a:xfrm>
            <a:off x="1016890" y="1535017"/>
            <a:ext cx="4325608" cy="12088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565"/>
              </a:lnSpc>
            </a:pPr>
            <a:r>
              <a:rPr lang="en-US" sz="4611">
                <a:solidFill>
                  <a:srgbClr val="5DADE2"/>
                </a:solidFill>
                <a:latin typeface="Poppins"/>
                <a:ea typeface="Poppins"/>
                <a:cs typeface="Poppins"/>
                <a:sym typeface="Poppins"/>
              </a:rPr>
              <a:t>Contesto generale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3032344" y="5615412"/>
            <a:ext cx="4115316" cy="4988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085"/>
              </a:lnSpc>
            </a:pPr>
            <a:r>
              <a:rPr lang="en-US" sz="1511">
                <a:solidFill>
                  <a:srgbClr val="FFFFFF"/>
                </a:solidFill>
                <a:latin typeface="Open Sans 1"/>
                <a:ea typeface="Open Sans 1"/>
                <a:cs typeface="Open Sans 1"/>
                <a:sym typeface="Open Sans 1"/>
              </a:rPr>
              <a:t>L’inflazione è in netto calo: dal </a:t>
            </a:r>
            <a:r>
              <a:rPr lang="en-US" sz="1511" b="1">
                <a:solidFill>
                  <a:srgbClr val="FFFFFF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5,9%</a:t>
            </a:r>
            <a:r>
              <a:rPr lang="en-US" sz="1511">
                <a:solidFill>
                  <a:srgbClr val="FFFFFF"/>
                </a:solidFill>
                <a:latin typeface="Open Sans 1"/>
                <a:ea typeface="Open Sans 1"/>
                <a:cs typeface="Open Sans 1"/>
                <a:sym typeface="Open Sans 1"/>
              </a:rPr>
              <a:t> del </a:t>
            </a:r>
            <a:r>
              <a:rPr lang="en-US" sz="1511" b="1">
                <a:solidFill>
                  <a:srgbClr val="FFFFFF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2023 </a:t>
            </a:r>
            <a:r>
              <a:rPr lang="en-US" sz="1511">
                <a:solidFill>
                  <a:srgbClr val="FFFFFF"/>
                </a:solidFill>
                <a:latin typeface="Open Sans 1"/>
                <a:ea typeface="Open Sans 1"/>
                <a:cs typeface="Open Sans 1"/>
                <a:sym typeface="Open Sans 1"/>
              </a:rPr>
              <a:t>si registra un ritorno al </a:t>
            </a:r>
            <a:r>
              <a:rPr lang="en-US" sz="1511" b="1">
                <a:solidFill>
                  <a:srgbClr val="FFFFFF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2%</a:t>
            </a:r>
            <a:r>
              <a:rPr lang="en-US" sz="1511">
                <a:solidFill>
                  <a:srgbClr val="FFFFFF"/>
                </a:solidFill>
                <a:latin typeface="Open Sans 1"/>
                <a:ea typeface="Open Sans 1"/>
                <a:cs typeface="Open Sans 1"/>
                <a:sym typeface="Open Sans 1"/>
              </a:rPr>
              <a:t> nel </a:t>
            </a:r>
            <a:r>
              <a:rPr lang="en-US" sz="1511" b="1">
                <a:solidFill>
                  <a:srgbClr val="FFFFFF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2025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6077975" y="2545339"/>
            <a:ext cx="1398713" cy="4021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22"/>
              </a:lnSpc>
            </a:pPr>
            <a:r>
              <a:rPr lang="en-US" sz="2407">
                <a:solidFill>
                  <a:srgbClr val="FFFFFF"/>
                </a:solidFill>
                <a:latin typeface="Open Sans 1"/>
                <a:ea typeface="Open Sans 1"/>
                <a:cs typeface="Open Sans 1"/>
                <a:sym typeface="Open Sans 1"/>
              </a:rPr>
              <a:t>PIL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6092648" y="1839480"/>
            <a:ext cx="1398713" cy="7859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81"/>
              </a:lnSpc>
            </a:pPr>
            <a:r>
              <a:rPr lang="en-US" sz="4407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≈5%</a:t>
            </a:r>
          </a:p>
        </p:txBody>
      </p:sp>
      <p:grpSp>
        <p:nvGrpSpPr>
          <p:cNvPr id="22" name="Group 22"/>
          <p:cNvGrpSpPr/>
          <p:nvPr/>
        </p:nvGrpSpPr>
        <p:grpSpPr>
          <a:xfrm>
            <a:off x="1104193" y="6290777"/>
            <a:ext cx="3270975" cy="273554"/>
            <a:chOff x="0" y="0"/>
            <a:chExt cx="4361300" cy="364738"/>
          </a:xfrm>
        </p:grpSpPr>
        <p:grpSp>
          <p:nvGrpSpPr>
            <p:cNvPr id="23" name="Group 23"/>
            <p:cNvGrpSpPr/>
            <p:nvPr/>
          </p:nvGrpSpPr>
          <p:grpSpPr>
            <a:xfrm>
              <a:off x="0" y="0"/>
              <a:ext cx="4361300" cy="364738"/>
              <a:chOff x="0" y="0"/>
              <a:chExt cx="861491" cy="72047"/>
            </a:xfrm>
          </p:grpSpPr>
          <p:sp>
            <p:nvSpPr>
              <p:cNvPr id="24" name="Freeform 24"/>
              <p:cNvSpPr/>
              <p:nvPr/>
            </p:nvSpPr>
            <p:spPr>
              <a:xfrm>
                <a:off x="0" y="0"/>
                <a:ext cx="861491" cy="72047"/>
              </a:xfrm>
              <a:custGeom>
                <a:avLst/>
                <a:gdLst/>
                <a:ahLst/>
                <a:cxnLst/>
                <a:rect l="l" t="t" r="r" b="b"/>
                <a:pathLst>
                  <a:path w="861491" h="72047">
                    <a:moveTo>
                      <a:pt x="0" y="0"/>
                    </a:moveTo>
                    <a:lnTo>
                      <a:pt x="861491" y="0"/>
                    </a:lnTo>
                    <a:lnTo>
                      <a:pt x="861491" y="72047"/>
                    </a:lnTo>
                    <a:lnTo>
                      <a:pt x="0" y="72047"/>
                    </a:lnTo>
                    <a:close/>
                  </a:path>
                </a:pathLst>
              </a:custGeom>
              <a:solidFill>
                <a:srgbClr val="173D66"/>
              </a:solidFill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25" name="TextBox 25"/>
              <p:cNvSpPr txBox="1"/>
              <p:nvPr/>
            </p:nvSpPr>
            <p:spPr>
              <a:xfrm>
                <a:off x="0" y="0"/>
                <a:ext cx="861491" cy="72047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04"/>
                  </a:lnSpc>
                </a:pPr>
                <a:endParaRPr/>
              </a:p>
            </p:txBody>
          </p:sp>
        </p:grpSp>
        <p:sp>
          <p:nvSpPr>
            <p:cNvPr id="26" name="TextBox 26"/>
            <p:cNvSpPr txBox="1"/>
            <p:nvPr/>
          </p:nvSpPr>
          <p:spPr>
            <a:xfrm>
              <a:off x="159225" y="31750"/>
              <a:ext cx="3929658" cy="23579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40"/>
                </a:lnSpc>
              </a:pPr>
              <a:r>
                <a:rPr lang="en-US" sz="1100" i="1">
                  <a:solidFill>
                    <a:srgbClr val="FFFFFF"/>
                  </a:solidFill>
                  <a:latin typeface="Open Sans 2 Italics"/>
                  <a:ea typeface="Open Sans 2 Italics"/>
                  <a:cs typeface="Open Sans 2 Italics"/>
                  <a:sym typeface="Open Sans 2 Italics"/>
                </a:rPr>
                <a:t>Fonte: Camera di Commercio Italo-Azerbaigiana</a:t>
              </a:r>
            </a:p>
          </p:txBody>
        </p:sp>
      </p:grpSp>
      <p:sp>
        <p:nvSpPr>
          <p:cNvPr id="27" name="TextBox 27"/>
          <p:cNvSpPr txBox="1"/>
          <p:nvPr/>
        </p:nvSpPr>
        <p:spPr>
          <a:xfrm>
            <a:off x="7822303" y="2114271"/>
            <a:ext cx="5500108" cy="5321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125"/>
              </a:lnSpc>
            </a:pPr>
            <a:r>
              <a:rPr lang="en-US" sz="170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Forte incremento degli investimenti </a:t>
            </a:r>
          </a:p>
          <a:p>
            <a:pPr algn="l">
              <a:lnSpc>
                <a:spcPts val="2125"/>
              </a:lnSpc>
            </a:pPr>
            <a:r>
              <a:rPr lang="en-US" sz="170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in difesa negli ultimi 20 anni </a:t>
            </a:r>
            <a:r>
              <a:rPr lang="en-US" sz="1700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(≈5% PIL)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6139248" y="3808693"/>
            <a:ext cx="2704225" cy="7001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60"/>
              </a:lnSpc>
            </a:pPr>
            <a:r>
              <a:rPr lang="en-US" sz="3956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PRIORITÀ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9144000" y="3815201"/>
            <a:ext cx="3459523" cy="7988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125"/>
              </a:lnSpc>
            </a:pPr>
            <a:r>
              <a:rPr lang="en-US" sz="170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Autonomia strategica, modernizzazione, cooperazione con </a:t>
            </a:r>
            <a:r>
              <a:rPr lang="en-US" sz="1700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Turchia, Israele, Pakistan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1237364" y="6281252"/>
            <a:ext cx="4585246" cy="10655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125"/>
              </a:lnSpc>
            </a:pPr>
            <a:r>
              <a:rPr lang="en-US" sz="170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L’industria metallurgica e metalmeccanica, concentrata nel</a:t>
            </a:r>
            <a:r>
              <a:rPr lang="en-US" sz="1700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 Sumgayit Technology Park (STP)</a:t>
            </a:r>
            <a:r>
              <a:rPr lang="en-US" sz="170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, rappresenta una delle principali</a:t>
            </a:r>
          </a:p>
          <a:p>
            <a:pPr algn="l">
              <a:lnSpc>
                <a:spcPts val="2125"/>
              </a:lnSpc>
            </a:pPr>
            <a:r>
              <a:rPr lang="en-US" sz="170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realtà non‑oil dell’Azerbaigian.</a:t>
            </a:r>
          </a:p>
        </p:txBody>
      </p:sp>
      <p:grpSp>
        <p:nvGrpSpPr>
          <p:cNvPr id="31" name="Group 31"/>
          <p:cNvGrpSpPr>
            <a:grpSpLocks noChangeAspect="1"/>
          </p:cNvGrpSpPr>
          <p:nvPr/>
        </p:nvGrpSpPr>
        <p:grpSpPr>
          <a:xfrm rot="-5400000">
            <a:off x="-1402510" y="7231022"/>
            <a:ext cx="7130417" cy="7599464"/>
            <a:chOff x="0" y="0"/>
            <a:chExt cx="5848261" cy="6232970"/>
          </a:xfrm>
        </p:grpSpPr>
        <p:sp>
          <p:nvSpPr>
            <p:cNvPr id="32" name="Freeform 32"/>
            <p:cNvSpPr/>
            <p:nvPr/>
          </p:nvSpPr>
          <p:spPr>
            <a:xfrm>
              <a:off x="1008507" y="4221988"/>
              <a:ext cx="3194812" cy="1944497"/>
            </a:xfrm>
            <a:custGeom>
              <a:avLst/>
              <a:gdLst/>
              <a:ahLst/>
              <a:cxnLst/>
              <a:rect l="l" t="t" r="r" b="b"/>
              <a:pathLst>
                <a:path w="3194812" h="1944497">
                  <a:moveTo>
                    <a:pt x="3194177" y="0"/>
                  </a:moveTo>
                  <a:lnTo>
                    <a:pt x="0" y="314833"/>
                  </a:lnTo>
                  <a:lnTo>
                    <a:pt x="1167892" y="1944497"/>
                  </a:lnTo>
                  <a:lnTo>
                    <a:pt x="1174750" y="1944497"/>
                  </a:lnTo>
                  <a:lnTo>
                    <a:pt x="10160" y="319278"/>
                  </a:lnTo>
                  <a:lnTo>
                    <a:pt x="3194812" y="5461"/>
                  </a:lnTo>
                  <a:lnTo>
                    <a:pt x="3194304" y="0"/>
                  </a:lnTo>
                  <a:close/>
                  <a:moveTo>
                    <a:pt x="3159252" y="73787"/>
                  </a:moveTo>
                  <a:lnTo>
                    <a:pt x="2311781" y="1944497"/>
                  </a:lnTo>
                  <a:lnTo>
                    <a:pt x="2317877" y="1944497"/>
                  </a:lnTo>
                  <a:lnTo>
                    <a:pt x="3164332" y="76200"/>
                  </a:lnTo>
                  <a:lnTo>
                    <a:pt x="3159252" y="7391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3" name="Freeform 33"/>
            <p:cNvSpPr/>
            <p:nvPr/>
          </p:nvSpPr>
          <p:spPr>
            <a:xfrm>
              <a:off x="4073652" y="4205732"/>
              <a:ext cx="189992" cy="190119"/>
            </a:xfrm>
            <a:custGeom>
              <a:avLst/>
              <a:gdLst/>
              <a:ahLst/>
              <a:cxnLst/>
              <a:rect l="l" t="t" r="r" b="b"/>
              <a:pathLst>
                <a:path w="189992" h="190119">
                  <a:moveTo>
                    <a:pt x="18923" y="60579"/>
                  </a:moveTo>
                  <a:cubicBezTo>
                    <a:pt x="37973" y="18669"/>
                    <a:pt x="87376" y="0"/>
                    <a:pt x="129413" y="19050"/>
                  </a:cubicBezTo>
                  <a:cubicBezTo>
                    <a:pt x="171450" y="38100"/>
                    <a:pt x="189992" y="87503"/>
                    <a:pt x="170942" y="129540"/>
                  </a:cubicBezTo>
                  <a:cubicBezTo>
                    <a:pt x="151892" y="171577"/>
                    <a:pt x="102489" y="190119"/>
                    <a:pt x="60579" y="171069"/>
                  </a:cubicBezTo>
                  <a:cubicBezTo>
                    <a:pt x="18669" y="152019"/>
                    <a:pt x="0" y="102616"/>
                    <a:pt x="19050" y="60706"/>
                  </a:cubicBezTo>
                  <a:lnTo>
                    <a:pt x="19050" y="60706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4" name="Freeform 34"/>
            <p:cNvSpPr/>
            <p:nvPr/>
          </p:nvSpPr>
          <p:spPr>
            <a:xfrm>
              <a:off x="3781044" y="2269490"/>
              <a:ext cx="1398016" cy="1555369"/>
            </a:xfrm>
            <a:custGeom>
              <a:avLst/>
              <a:gdLst/>
              <a:ahLst/>
              <a:cxnLst/>
              <a:rect l="l" t="t" r="r" b="b"/>
              <a:pathLst>
                <a:path w="1398016" h="1555369">
                  <a:moveTo>
                    <a:pt x="0" y="1555242"/>
                  </a:moveTo>
                  <a:lnTo>
                    <a:pt x="93345" y="0"/>
                  </a:lnTo>
                  <a:lnTo>
                    <a:pt x="98933" y="381"/>
                  </a:lnTo>
                  <a:lnTo>
                    <a:pt x="6223" y="1546098"/>
                  </a:lnTo>
                  <a:lnTo>
                    <a:pt x="1386967" y="855726"/>
                  </a:lnTo>
                  <a:lnTo>
                    <a:pt x="160909" y="46228"/>
                  </a:lnTo>
                  <a:lnTo>
                    <a:pt x="163957" y="41656"/>
                  </a:lnTo>
                  <a:lnTo>
                    <a:pt x="1398016" y="856488"/>
                  </a:lnTo>
                  <a:lnTo>
                    <a:pt x="127" y="1555369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5" name="Freeform 35"/>
            <p:cNvSpPr/>
            <p:nvPr/>
          </p:nvSpPr>
          <p:spPr>
            <a:xfrm>
              <a:off x="3851783" y="2220595"/>
              <a:ext cx="189992" cy="189992"/>
            </a:xfrm>
            <a:custGeom>
              <a:avLst/>
              <a:gdLst/>
              <a:ahLst/>
              <a:cxnLst/>
              <a:rect l="l" t="t" r="r" b="b"/>
              <a:pathLst>
                <a:path w="189992" h="189992">
                  <a:moveTo>
                    <a:pt x="49022" y="164592"/>
                  </a:moveTo>
                  <a:cubicBezTo>
                    <a:pt x="10541" y="139192"/>
                    <a:pt x="0" y="87376"/>
                    <a:pt x="25400" y="49022"/>
                  </a:cubicBezTo>
                  <a:cubicBezTo>
                    <a:pt x="50800" y="10668"/>
                    <a:pt x="102616" y="0"/>
                    <a:pt x="140970" y="25400"/>
                  </a:cubicBezTo>
                  <a:cubicBezTo>
                    <a:pt x="179324" y="50800"/>
                    <a:pt x="189992" y="102616"/>
                    <a:pt x="164592" y="140970"/>
                  </a:cubicBezTo>
                  <a:cubicBezTo>
                    <a:pt x="139192" y="179324"/>
                    <a:pt x="87376" y="189992"/>
                    <a:pt x="49022" y="164592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6" name="Freeform 36"/>
            <p:cNvSpPr/>
            <p:nvPr/>
          </p:nvSpPr>
          <p:spPr>
            <a:xfrm>
              <a:off x="2570861" y="113538"/>
              <a:ext cx="2743835" cy="2963418"/>
            </a:xfrm>
            <a:custGeom>
              <a:avLst/>
              <a:gdLst/>
              <a:ahLst/>
              <a:cxnLst/>
              <a:rect l="l" t="t" r="r" b="b"/>
              <a:pathLst>
                <a:path w="2743835" h="2963418">
                  <a:moveTo>
                    <a:pt x="348234" y="2963418"/>
                  </a:moveTo>
                  <a:lnTo>
                    <a:pt x="347726" y="2958592"/>
                  </a:lnTo>
                  <a:lnTo>
                    <a:pt x="0" y="635"/>
                  </a:lnTo>
                  <a:lnTo>
                    <a:pt x="5461" y="0"/>
                  </a:lnTo>
                  <a:lnTo>
                    <a:pt x="352679" y="2953258"/>
                  </a:lnTo>
                  <a:lnTo>
                    <a:pt x="2732786" y="1178941"/>
                  </a:lnTo>
                  <a:lnTo>
                    <a:pt x="74549" y="34290"/>
                  </a:lnTo>
                  <a:lnTo>
                    <a:pt x="76708" y="29210"/>
                  </a:lnTo>
                  <a:lnTo>
                    <a:pt x="2743835" y="1177671"/>
                  </a:lnTo>
                  <a:lnTo>
                    <a:pt x="348234" y="296341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7" name="Freeform 37"/>
            <p:cNvSpPr/>
            <p:nvPr/>
          </p:nvSpPr>
          <p:spPr>
            <a:xfrm>
              <a:off x="2555494" y="63500"/>
              <a:ext cx="189738" cy="166878"/>
            </a:xfrm>
            <a:custGeom>
              <a:avLst/>
              <a:gdLst/>
              <a:ahLst/>
              <a:cxnLst/>
              <a:rect l="l" t="t" r="r" b="b"/>
              <a:pathLst>
                <a:path w="189738" h="166878">
                  <a:moveTo>
                    <a:pt x="94869" y="0"/>
                  </a:moveTo>
                  <a:cubicBezTo>
                    <a:pt x="62611" y="0"/>
                    <a:pt x="31877" y="18923"/>
                    <a:pt x="18288" y="50419"/>
                  </a:cubicBezTo>
                  <a:cubicBezTo>
                    <a:pt x="0" y="92710"/>
                    <a:pt x="19558" y="141859"/>
                    <a:pt x="61849" y="160020"/>
                  </a:cubicBezTo>
                  <a:cubicBezTo>
                    <a:pt x="72644" y="164719"/>
                    <a:pt x="83820" y="166878"/>
                    <a:pt x="94869" y="166878"/>
                  </a:cubicBezTo>
                  <a:cubicBezTo>
                    <a:pt x="127127" y="166878"/>
                    <a:pt x="157988" y="147955"/>
                    <a:pt x="171450" y="116459"/>
                  </a:cubicBezTo>
                  <a:cubicBezTo>
                    <a:pt x="189738" y="74168"/>
                    <a:pt x="170180" y="25019"/>
                    <a:pt x="127889" y="6858"/>
                  </a:cubicBezTo>
                  <a:cubicBezTo>
                    <a:pt x="117094" y="2159"/>
                    <a:pt x="105918" y="0"/>
                    <a:pt x="94869" y="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8" name="Freeform 38"/>
            <p:cNvSpPr/>
            <p:nvPr/>
          </p:nvSpPr>
          <p:spPr>
            <a:xfrm>
              <a:off x="3002788" y="318135"/>
              <a:ext cx="2756915" cy="2554097"/>
            </a:xfrm>
            <a:custGeom>
              <a:avLst/>
              <a:gdLst/>
              <a:ahLst/>
              <a:cxnLst/>
              <a:rect l="l" t="t" r="r" b="b"/>
              <a:pathLst>
                <a:path w="2756915" h="2554097">
                  <a:moveTo>
                    <a:pt x="2751709" y="2554097"/>
                  </a:moveTo>
                  <a:lnTo>
                    <a:pt x="1667637" y="11049"/>
                  </a:lnTo>
                  <a:lnTo>
                    <a:pt x="10287" y="2217547"/>
                  </a:lnTo>
                  <a:lnTo>
                    <a:pt x="2675890" y="2540762"/>
                  </a:lnTo>
                  <a:lnTo>
                    <a:pt x="2675255" y="2546223"/>
                  </a:lnTo>
                  <a:lnTo>
                    <a:pt x="0" y="2221865"/>
                  </a:lnTo>
                  <a:lnTo>
                    <a:pt x="2921" y="2218055"/>
                  </a:lnTo>
                  <a:lnTo>
                    <a:pt x="1669034" y="0"/>
                  </a:lnTo>
                  <a:lnTo>
                    <a:pt x="1670939" y="4445"/>
                  </a:lnTo>
                  <a:lnTo>
                    <a:pt x="2756916" y="2551938"/>
                  </a:lnTo>
                  <a:lnTo>
                    <a:pt x="2751836" y="255409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9" name="Freeform 39"/>
            <p:cNvSpPr/>
            <p:nvPr/>
          </p:nvSpPr>
          <p:spPr>
            <a:xfrm>
              <a:off x="5585841" y="2772791"/>
              <a:ext cx="176784" cy="176784"/>
            </a:xfrm>
            <a:custGeom>
              <a:avLst/>
              <a:gdLst/>
              <a:ahLst/>
              <a:cxnLst/>
              <a:rect l="l" t="t" r="r" b="b"/>
              <a:pathLst>
                <a:path w="176784" h="176784">
                  <a:moveTo>
                    <a:pt x="98425" y="5588"/>
                  </a:moveTo>
                  <a:cubicBezTo>
                    <a:pt x="144145" y="11176"/>
                    <a:pt x="176784" y="52705"/>
                    <a:pt x="171196" y="98425"/>
                  </a:cubicBezTo>
                  <a:cubicBezTo>
                    <a:pt x="165608" y="144145"/>
                    <a:pt x="124079" y="176784"/>
                    <a:pt x="78359" y="171196"/>
                  </a:cubicBezTo>
                  <a:cubicBezTo>
                    <a:pt x="32639" y="165608"/>
                    <a:pt x="0" y="124079"/>
                    <a:pt x="5588" y="78359"/>
                  </a:cubicBezTo>
                  <a:cubicBezTo>
                    <a:pt x="11176" y="32639"/>
                    <a:pt x="52705" y="0"/>
                    <a:pt x="98425" y="558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0" name="Freeform 40"/>
            <p:cNvSpPr/>
            <p:nvPr/>
          </p:nvSpPr>
          <p:spPr>
            <a:xfrm>
              <a:off x="4693412" y="2992374"/>
              <a:ext cx="1091311" cy="1058037"/>
            </a:xfrm>
            <a:custGeom>
              <a:avLst/>
              <a:gdLst/>
              <a:ahLst/>
              <a:cxnLst/>
              <a:rect l="l" t="t" r="r" b="b"/>
              <a:pathLst>
                <a:path w="1091311" h="1058037">
                  <a:moveTo>
                    <a:pt x="1086104" y="1057783"/>
                  </a:moveTo>
                  <a:lnTo>
                    <a:pt x="742188" y="10795"/>
                  </a:lnTo>
                  <a:lnTo>
                    <a:pt x="10541" y="828548"/>
                  </a:lnTo>
                  <a:lnTo>
                    <a:pt x="1011682" y="1038098"/>
                  </a:lnTo>
                  <a:lnTo>
                    <a:pt x="1010539" y="1043559"/>
                  </a:lnTo>
                  <a:lnTo>
                    <a:pt x="0" y="832104"/>
                  </a:lnTo>
                  <a:lnTo>
                    <a:pt x="3175" y="828548"/>
                  </a:lnTo>
                  <a:lnTo>
                    <a:pt x="744474" y="0"/>
                  </a:lnTo>
                  <a:lnTo>
                    <a:pt x="745998" y="4572"/>
                  </a:lnTo>
                  <a:lnTo>
                    <a:pt x="1091311" y="1056259"/>
                  </a:lnTo>
                  <a:lnTo>
                    <a:pt x="1085977" y="105803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1" name="Freeform 41"/>
            <p:cNvSpPr/>
            <p:nvPr/>
          </p:nvSpPr>
          <p:spPr>
            <a:xfrm>
              <a:off x="5609336" y="3941064"/>
              <a:ext cx="182245" cy="182245"/>
            </a:xfrm>
            <a:custGeom>
              <a:avLst/>
              <a:gdLst/>
              <a:ahLst/>
              <a:cxnLst/>
              <a:rect l="l" t="t" r="r" b="b"/>
              <a:pathLst>
                <a:path w="182245" h="182245">
                  <a:moveTo>
                    <a:pt x="108204" y="9398"/>
                  </a:moveTo>
                  <a:cubicBezTo>
                    <a:pt x="153289" y="18796"/>
                    <a:pt x="182245" y="62992"/>
                    <a:pt x="172847" y="108204"/>
                  </a:cubicBezTo>
                  <a:cubicBezTo>
                    <a:pt x="163449" y="153416"/>
                    <a:pt x="119253" y="182245"/>
                    <a:pt x="74041" y="172847"/>
                  </a:cubicBezTo>
                  <a:cubicBezTo>
                    <a:pt x="28829" y="163449"/>
                    <a:pt x="0" y="119253"/>
                    <a:pt x="9398" y="74041"/>
                  </a:cubicBezTo>
                  <a:cubicBezTo>
                    <a:pt x="18796" y="28829"/>
                    <a:pt x="62992" y="0"/>
                    <a:pt x="108204" y="939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2" name="Freeform 42"/>
            <p:cNvSpPr/>
            <p:nvPr/>
          </p:nvSpPr>
          <p:spPr>
            <a:xfrm>
              <a:off x="3533394" y="4597400"/>
              <a:ext cx="2099056" cy="1569085"/>
            </a:xfrm>
            <a:custGeom>
              <a:avLst/>
              <a:gdLst/>
              <a:ahLst/>
              <a:cxnLst/>
              <a:rect l="l" t="t" r="r" b="b"/>
              <a:pathLst>
                <a:path w="2099056" h="1569085">
                  <a:moveTo>
                    <a:pt x="2097532" y="0"/>
                  </a:moveTo>
                  <a:lnTo>
                    <a:pt x="5842" y="496824"/>
                  </a:lnTo>
                  <a:lnTo>
                    <a:pt x="0" y="498221"/>
                  </a:lnTo>
                  <a:lnTo>
                    <a:pt x="1011301" y="1568958"/>
                  </a:lnTo>
                  <a:lnTo>
                    <a:pt x="1020826" y="1568958"/>
                  </a:lnTo>
                  <a:lnTo>
                    <a:pt x="13208" y="502158"/>
                  </a:lnTo>
                  <a:lnTo>
                    <a:pt x="2099056" y="6731"/>
                  </a:lnTo>
                  <a:lnTo>
                    <a:pt x="2097405" y="0"/>
                  </a:lnTo>
                  <a:close/>
                  <a:moveTo>
                    <a:pt x="2066544" y="97536"/>
                  </a:moveTo>
                  <a:lnTo>
                    <a:pt x="1626870" y="1569085"/>
                  </a:lnTo>
                  <a:lnTo>
                    <a:pt x="1634109" y="1569085"/>
                  </a:lnTo>
                  <a:lnTo>
                    <a:pt x="2073148" y="99568"/>
                  </a:lnTo>
                  <a:lnTo>
                    <a:pt x="2066544" y="97663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3" name="Freeform 43"/>
            <p:cNvSpPr/>
            <p:nvPr/>
          </p:nvSpPr>
          <p:spPr>
            <a:xfrm>
              <a:off x="5485130" y="4584192"/>
              <a:ext cx="233426" cy="233426"/>
            </a:xfrm>
            <a:custGeom>
              <a:avLst/>
              <a:gdLst/>
              <a:ahLst/>
              <a:cxnLst/>
              <a:rect l="l" t="t" r="r" b="b"/>
              <a:pathLst>
                <a:path w="233426" h="233426">
                  <a:moveTo>
                    <a:pt x="16510" y="86741"/>
                  </a:moveTo>
                  <a:cubicBezTo>
                    <a:pt x="33020" y="31369"/>
                    <a:pt x="91313" y="0"/>
                    <a:pt x="146685" y="16510"/>
                  </a:cubicBezTo>
                  <a:cubicBezTo>
                    <a:pt x="202057" y="33020"/>
                    <a:pt x="233426" y="91313"/>
                    <a:pt x="216916" y="146685"/>
                  </a:cubicBezTo>
                  <a:cubicBezTo>
                    <a:pt x="200406" y="202057"/>
                    <a:pt x="142113" y="233426"/>
                    <a:pt x="86741" y="216916"/>
                  </a:cubicBezTo>
                  <a:cubicBezTo>
                    <a:pt x="31369" y="200406"/>
                    <a:pt x="0" y="142113"/>
                    <a:pt x="16510" y="86741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4" name="Freeform 44"/>
            <p:cNvSpPr/>
            <p:nvPr/>
          </p:nvSpPr>
          <p:spPr>
            <a:xfrm>
              <a:off x="4127881" y="5267706"/>
              <a:ext cx="1328293" cy="898779"/>
            </a:xfrm>
            <a:custGeom>
              <a:avLst/>
              <a:gdLst/>
              <a:ahLst/>
              <a:cxnLst/>
              <a:rect l="l" t="t" r="r" b="b"/>
              <a:pathLst>
                <a:path w="1328293" h="898779">
                  <a:moveTo>
                    <a:pt x="1249172" y="0"/>
                  </a:moveTo>
                  <a:lnTo>
                    <a:pt x="0" y="875284"/>
                  </a:lnTo>
                  <a:lnTo>
                    <a:pt x="50419" y="898779"/>
                  </a:lnTo>
                  <a:lnTo>
                    <a:pt x="66929" y="898779"/>
                  </a:lnTo>
                  <a:lnTo>
                    <a:pt x="13970" y="874014"/>
                  </a:lnTo>
                  <a:lnTo>
                    <a:pt x="1243457" y="12573"/>
                  </a:lnTo>
                  <a:lnTo>
                    <a:pt x="1321308" y="898652"/>
                  </a:lnTo>
                  <a:lnTo>
                    <a:pt x="1328293" y="898652"/>
                  </a:lnTo>
                  <a:lnTo>
                    <a:pt x="1249426" y="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5" name="Freeform 45"/>
            <p:cNvSpPr/>
            <p:nvPr/>
          </p:nvSpPr>
          <p:spPr>
            <a:xfrm>
              <a:off x="3881374" y="3719957"/>
              <a:ext cx="793496" cy="681990"/>
            </a:xfrm>
            <a:custGeom>
              <a:avLst/>
              <a:gdLst/>
              <a:ahLst/>
              <a:cxnLst/>
              <a:rect l="l" t="t" r="r" b="b"/>
              <a:pathLst>
                <a:path w="793496" h="681990">
                  <a:moveTo>
                    <a:pt x="399796" y="681990"/>
                  </a:moveTo>
                  <a:lnTo>
                    <a:pt x="393700" y="678561"/>
                  </a:lnTo>
                  <a:lnTo>
                    <a:pt x="781431" y="6985"/>
                  </a:lnTo>
                  <a:lnTo>
                    <a:pt x="12065" y="6985"/>
                  </a:lnTo>
                  <a:lnTo>
                    <a:pt x="350139" y="592455"/>
                  </a:lnTo>
                  <a:lnTo>
                    <a:pt x="344043" y="596011"/>
                  </a:lnTo>
                  <a:lnTo>
                    <a:pt x="0" y="0"/>
                  </a:lnTo>
                  <a:lnTo>
                    <a:pt x="793496" y="0"/>
                  </a:lnTo>
                  <a:lnTo>
                    <a:pt x="790448" y="5207"/>
                  </a:lnTo>
                  <a:lnTo>
                    <a:pt x="399669" y="68199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6" name="Freeform 46"/>
            <p:cNvSpPr/>
            <p:nvPr/>
          </p:nvSpPr>
          <p:spPr>
            <a:xfrm>
              <a:off x="4106418" y="4190238"/>
              <a:ext cx="238887" cy="239014"/>
            </a:xfrm>
            <a:custGeom>
              <a:avLst/>
              <a:gdLst/>
              <a:ahLst/>
              <a:cxnLst/>
              <a:rect l="l" t="t" r="r" b="b"/>
              <a:pathLst>
                <a:path w="238887" h="239014">
                  <a:moveTo>
                    <a:pt x="210058" y="67183"/>
                  </a:moveTo>
                  <a:cubicBezTo>
                    <a:pt x="238887" y="117221"/>
                    <a:pt x="221742" y="181102"/>
                    <a:pt x="171831" y="210058"/>
                  </a:cubicBezTo>
                  <a:cubicBezTo>
                    <a:pt x="121920" y="239014"/>
                    <a:pt x="57912" y="221742"/>
                    <a:pt x="28956" y="171831"/>
                  </a:cubicBezTo>
                  <a:cubicBezTo>
                    <a:pt x="0" y="121920"/>
                    <a:pt x="17272" y="57912"/>
                    <a:pt x="67183" y="28956"/>
                  </a:cubicBezTo>
                  <a:cubicBezTo>
                    <a:pt x="117094" y="0"/>
                    <a:pt x="181102" y="17272"/>
                    <a:pt x="210058" y="67183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7" name="Freeform 47"/>
            <p:cNvSpPr/>
            <p:nvPr/>
          </p:nvSpPr>
          <p:spPr>
            <a:xfrm>
              <a:off x="63500" y="3245485"/>
              <a:ext cx="4584319" cy="2921000"/>
            </a:xfrm>
            <a:custGeom>
              <a:avLst/>
              <a:gdLst/>
              <a:ahLst/>
              <a:cxnLst/>
              <a:rect l="l" t="t" r="r" b="b"/>
              <a:pathLst>
                <a:path w="4584319" h="2921000">
                  <a:moveTo>
                    <a:pt x="7112" y="0"/>
                  </a:moveTo>
                  <a:lnTo>
                    <a:pt x="0" y="3429"/>
                  </a:lnTo>
                  <a:lnTo>
                    <a:pt x="1385824" y="2921000"/>
                  </a:lnTo>
                  <a:lnTo>
                    <a:pt x="1394460" y="2921000"/>
                  </a:lnTo>
                  <a:lnTo>
                    <a:pt x="7112" y="0"/>
                  </a:lnTo>
                  <a:close/>
                  <a:moveTo>
                    <a:pt x="116078" y="6858"/>
                  </a:moveTo>
                  <a:lnTo>
                    <a:pt x="115443" y="14732"/>
                  </a:lnTo>
                  <a:lnTo>
                    <a:pt x="4569968" y="372491"/>
                  </a:lnTo>
                  <a:lnTo>
                    <a:pt x="2812415" y="2921000"/>
                  </a:lnTo>
                  <a:lnTo>
                    <a:pt x="2822067" y="2921000"/>
                  </a:lnTo>
                  <a:lnTo>
                    <a:pt x="4580382" y="371221"/>
                  </a:lnTo>
                  <a:lnTo>
                    <a:pt x="4584319" y="365633"/>
                  </a:lnTo>
                  <a:lnTo>
                    <a:pt x="116078" y="685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8" name="Freeform 48"/>
            <p:cNvSpPr/>
            <p:nvPr/>
          </p:nvSpPr>
          <p:spPr>
            <a:xfrm>
              <a:off x="61849" y="3133217"/>
              <a:ext cx="246888" cy="246888"/>
            </a:xfrm>
            <a:custGeom>
              <a:avLst/>
              <a:gdLst/>
              <a:ahLst/>
              <a:cxnLst/>
              <a:rect l="l" t="t" r="r" b="b"/>
              <a:pathLst>
                <a:path w="246888" h="246888">
                  <a:moveTo>
                    <a:pt x="113919" y="241554"/>
                  </a:moveTo>
                  <a:cubicBezTo>
                    <a:pt x="48641" y="236347"/>
                    <a:pt x="0" y="179197"/>
                    <a:pt x="5334" y="113919"/>
                  </a:cubicBezTo>
                  <a:cubicBezTo>
                    <a:pt x="10668" y="48641"/>
                    <a:pt x="67691" y="0"/>
                    <a:pt x="132969" y="5334"/>
                  </a:cubicBezTo>
                  <a:cubicBezTo>
                    <a:pt x="198247" y="10668"/>
                    <a:pt x="246888" y="67691"/>
                    <a:pt x="241554" y="132969"/>
                  </a:cubicBezTo>
                  <a:cubicBezTo>
                    <a:pt x="236220" y="198247"/>
                    <a:pt x="179197" y="246888"/>
                    <a:pt x="113919" y="241554"/>
                  </a:cubicBezTo>
                  <a:lnTo>
                    <a:pt x="113919" y="24155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9" name="Freeform 49"/>
            <p:cNvSpPr/>
            <p:nvPr/>
          </p:nvSpPr>
          <p:spPr>
            <a:xfrm>
              <a:off x="5174615" y="1262126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0" name="Freeform 50"/>
            <p:cNvSpPr/>
            <p:nvPr/>
          </p:nvSpPr>
          <p:spPr>
            <a:xfrm>
              <a:off x="4522851" y="234442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1" name="Freeform 51"/>
            <p:cNvSpPr/>
            <p:nvPr/>
          </p:nvSpPr>
          <p:spPr>
            <a:xfrm>
              <a:off x="4497705" y="3718687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2" name="Freeform 52"/>
            <p:cNvSpPr/>
            <p:nvPr/>
          </p:nvSpPr>
          <p:spPr>
            <a:xfrm>
              <a:off x="963422" y="4470654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3" name="Freeform 53"/>
            <p:cNvSpPr/>
            <p:nvPr/>
          </p:nvSpPr>
          <p:spPr>
            <a:xfrm>
              <a:off x="2868422" y="2991739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4" name="Freeform 54"/>
            <p:cNvSpPr/>
            <p:nvPr/>
          </p:nvSpPr>
          <p:spPr>
            <a:xfrm>
              <a:off x="5074285" y="3066923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55" name="Group 55"/>
          <p:cNvGrpSpPr>
            <a:grpSpLocks noChangeAspect="1"/>
          </p:cNvGrpSpPr>
          <p:nvPr/>
        </p:nvGrpSpPr>
        <p:grpSpPr>
          <a:xfrm rot="-5400000">
            <a:off x="15042834" y="1157096"/>
            <a:ext cx="7130417" cy="7599464"/>
            <a:chOff x="0" y="0"/>
            <a:chExt cx="5848261" cy="6232970"/>
          </a:xfrm>
        </p:grpSpPr>
        <p:sp>
          <p:nvSpPr>
            <p:cNvPr id="56" name="Freeform 56"/>
            <p:cNvSpPr/>
            <p:nvPr/>
          </p:nvSpPr>
          <p:spPr>
            <a:xfrm>
              <a:off x="1008507" y="4221988"/>
              <a:ext cx="3194812" cy="1944497"/>
            </a:xfrm>
            <a:custGeom>
              <a:avLst/>
              <a:gdLst/>
              <a:ahLst/>
              <a:cxnLst/>
              <a:rect l="l" t="t" r="r" b="b"/>
              <a:pathLst>
                <a:path w="3194812" h="1944497">
                  <a:moveTo>
                    <a:pt x="3194177" y="0"/>
                  </a:moveTo>
                  <a:lnTo>
                    <a:pt x="0" y="314833"/>
                  </a:lnTo>
                  <a:lnTo>
                    <a:pt x="1167892" y="1944497"/>
                  </a:lnTo>
                  <a:lnTo>
                    <a:pt x="1174750" y="1944497"/>
                  </a:lnTo>
                  <a:lnTo>
                    <a:pt x="10160" y="319278"/>
                  </a:lnTo>
                  <a:lnTo>
                    <a:pt x="3194812" y="5461"/>
                  </a:lnTo>
                  <a:lnTo>
                    <a:pt x="3194304" y="0"/>
                  </a:lnTo>
                  <a:close/>
                  <a:moveTo>
                    <a:pt x="3159252" y="73787"/>
                  </a:moveTo>
                  <a:lnTo>
                    <a:pt x="2311781" y="1944497"/>
                  </a:lnTo>
                  <a:lnTo>
                    <a:pt x="2317877" y="1944497"/>
                  </a:lnTo>
                  <a:lnTo>
                    <a:pt x="3164332" y="76200"/>
                  </a:lnTo>
                  <a:lnTo>
                    <a:pt x="3159252" y="7391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7" name="Freeform 57"/>
            <p:cNvSpPr/>
            <p:nvPr/>
          </p:nvSpPr>
          <p:spPr>
            <a:xfrm>
              <a:off x="4073652" y="4205732"/>
              <a:ext cx="189992" cy="190119"/>
            </a:xfrm>
            <a:custGeom>
              <a:avLst/>
              <a:gdLst/>
              <a:ahLst/>
              <a:cxnLst/>
              <a:rect l="l" t="t" r="r" b="b"/>
              <a:pathLst>
                <a:path w="189992" h="190119">
                  <a:moveTo>
                    <a:pt x="18923" y="60579"/>
                  </a:moveTo>
                  <a:cubicBezTo>
                    <a:pt x="37973" y="18669"/>
                    <a:pt x="87376" y="0"/>
                    <a:pt x="129413" y="19050"/>
                  </a:cubicBezTo>
                  <a:cubicBezTo>
                    <a:pt x="171450" y="38100"/>
                    <a:pt x="189992" y="87503"/>
                    <a:pt x="170942" y="129540"/>
                  </a:cubicBezTo>
                  <a:cubicBezTo>
                    <a:pt x="151892" y="171577"/>
                    <a:pt x="102489" y="190119"/>
                    <a:pt x="60579" y="171069"/>
                  </a:cubicBezTo>
                  <a:cubicBezTo>
                    <a:pt x="18669" y="152019"/>
                    <a:pt x="0" y="102616"/>
                    <a:pt x="19050" y="60706"/>
                  </a:cubicBezTo>
                  <a:lnTo>
                    <a:pt x="19050" y="60706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8" name="Freeform 58"/>
            <p:cNvSpPr/>
            <p:nvPr/>
          </p:nvSpPr>
          <p:spPr>
            <a:xfrm>
              <a:off x="3781044" y="2269490"/>
              <a:ext cx="1398016" cy="1555369"/>
            </a:xfrm>
            <a:custGeom>
              <a:avLst/>
              <a:gdLst/>
              <a:ahLst/>
              <a:cxnLst/>
              <a:rect l="l" t="t" r="r" b="b"/>
              <a:pathLst>
                <a:path w="1398016" h="1555369">
                  <a:moveTo>
                    <a:pt x="0" y="1555242"/>
                  </a:moveTo>
                  <a:lnTo>
                    <a:pt x="93345" y="0"/>
                  </a:lnTo>
                  <a:lnTo>
                    <a:pt x="98933" y="381"/>
                  </a:lnTo>
                  <a:lnTo>
                    <a:pt x="6223" y="1546098"/>
                  </a:lnTo>
                  <a:lnTo>
                    <a:pt x="1386967" y="855726"/>
                  </a:lnTo>
                  <a:lnTo>
                    <a:pt x="160909" y="46228"/>
                  </a:lnTo>
                  <a:lnTo>
                    <a:pt x="163957" y="41656"/>
                  </a:lnTo>
                  <a:lnTo>
                    <a:pt x="1398016" y="856488"/>
                  </a:lnTo>
                  <a:lnTo>
                    <a:pt x="127" y="1555369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9" name="Freeform 59"/>
            <p:cNvSpPr/>
            <p:nvPr/>
          </p:nvSpPr>
          <p:spPr>
            <a:xfrm>
              <a:off x="3851783" y="2220595"/>
              <a:ext cx="189992" cy="189992"/>
            </a:xfrm>
            <a:custGeom>
              <a:avLst/>
              <a:gdLst/>
              <a:ahLst/>
              <a:cxnLst/>
              <a:rect l="l" t="t" r="r" b="b"/>
              <a:pathLst>
                <a:path w="189992" h="189992">
                  <a:moveTo>
                    <a:pt x="49022" y="164592"/>
                  </a:moveTo>
                  <a:cubicBezTo>
                    <a:pt x="10541" y="139192"/>
                    <a:pt x="0" y="87376"/>
                    <a:pt x="25400" y="49022"/>
                  </a:cubicBezTo>
                  <a:cubicBezTo>
                    <a:pt x="50800" y="10668"/>
                    <a:pt x="102616" y="0"/>
                    <a:pt x="140970" y="25400"/>
                  </a:cubicBezTo>
                  <a:cubicBezTo>
                    <a:pt x="179324" y="50800"/>
                    <a:pt x="189992" y="102616"/>
                    <a:pt x="164592" y="140970"/>
                  </a:cubicBezTo>
                  <a:cubicBezTo>
                    <a:pt x="139192" y="179324"/>
                    <a:pt x="87376" y="189992"/>
                    <a:pt x="49022" y="164592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60" name="Freeform 60"/>
            <p:cNvSpPr/>
            <p:nvPr/>
          </p:nvSpPr>
          <p:spPr>
            <a:xfrm>
              <a:off x="2570861" y="113538"/>
              <a:ext cx="2743835" cy="2963418"/>
            </a:xfrm>
            <a:custGeom>
              <a:avLst/>
              <a:gdLst/>
              <a:ahLst/>
              <a:cxnLst/>
              <a:rect l="l" t="t" r="r" b="b"/>
              <a:pathLst>
                <a:path w="2743835" h="2963418">
                  <a:moveTo>
                    <a:pt x="348234" y="2963418"/>
                  </a:moveTo>
                  <a:lnTo>
                    <a:pt x="347726" y="2958592"/>
                  </a:lnTo>
                  <a:lnTo>
                    <a:pt x="0" y="635"/>
                  </a:lnTo>
                  <a:lnTo>
                    <a:pt x="5461" y="0"/>
                  </a:lnTo>
                  <a:lnTo>
                    <a:pt x="352679" y="2953258"/>
                  </a:lnTo>
                  <a:lnTo>
                    <a:pt x="2732786" y="1178941"/>
                  </a:lnTo>
                  <a:lnTo>
                    <a:pt x="74549" y="34290"/>
                  </a:lnTo>
                  <a:lnTo>
                    <a:pt x="76708" y="29210"/>
                  </a:lnTo>
                  <a:lnTo>
                    <a:pt x="2743835" y="1177671"/>
                  </a:lnTo>
                  <a:lnTo>
                    <a:pt x="348234" y="296341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61" name="Freeform 61"/>
            <p:cNvSpPr/>
            <p:nvPr/>
          </p:nvSpPr>
          <p:spPr>
            <a:xfrm>
              <a:off x="2555494" y="63500"/>
              <a:ext cx="189738" cy="166878"/>
            </a:xfrm>
            <a:custGeom>
              <a:avLst/>
              <a:gdLst/>
              <a:ahLst/>
              <a:cxnLst/>
              <a:rect l="l" t="t" r="r" b="b"/>
              <a:pathLst>
                <a:path w="189738" h="166878">
                  <a:moveTo>
                    <a:pt x="94869" y="0"/>
                  </a:moveTo>
                  <a:cubicBezTo>
                    <a:pt x="62611" y="0"/>
                    <a:pt x="31877" y="18923"/>
                    <a:pt x="18288" y="50419"/>
                  </a:cubicBezTo>
                  <a:cubicBezTo>
                    <a:pt x="0" y="92710"/>
                    <a:pt x="19558" y="141859"/>
                    <a:pt x="61849" y="160020"/>
                  </a:cubicBezTo>
                  <a:cubicBezTo>
                    <a:pt x="72644" y="164719"/>
                    <a:pt x="83820" y="166878"/>
                    <a:pt x="94869" y="166878"/>
                  </a:cubicBezTo>
                  <a:cubicBezTo>
                    <a:pt x="127127" y="166878"/>
                    <a:pt x="157988" y="147955"/>
                    <a:pt x="171450" y="116459"/>
                  </a:cubicBezTo>
                  <a:cubicBezTo>
                    <a:pt x="189738" y="74168"/>
                    <a:pt x="170180" y="25019"/>
                    <a:pt x="127889" y="6858"/>
                  </a:cubicBezTo>
                  <a:cubicBezTo>
                    <a:pt x="117094" y="2159"/>
                    <a:pt x="105918" y="0"/>
                    <a:pt x="94869" y="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62" name="Freeform 62"/>
            <p:cNvSpPr/>
            <p:nvPr/>
          </p:nvSpPr>
          <p:spPr>
            <a:xfrm>
              <a:off x="3002788" y="318135"/>
              <a:ext cx="2756915" cy="2554097"/>
            </a:xfrm>
            <a:custGeom>
              <a:avLst/>
              <a:gdLst/>
              <a:ahLst/>
              <a:cxnLst/>
              <a:rect l="l" t="t" r="r" b="b"/>
              <a:pathLst>
                <a:path w="2756915" h="2554097">
                  <a:moveTo>
                    <a:pt x="2751709" y="2554097"/>
                  </a:moveTo>
                  <a:lnTo>
                    <a:pt x="1667637" y="11049"/>
                  </a:lnTo>
                  <a:lnTo>
                    <a:pt x="10287" y="2217547"/>
                  </a:lnTo>
                  <a:lnTo>
                    <a:pt x="2675890" y="2540762"/>
                  </a:lnTo>
                  <a:lnTo>
                    <a:pt x="2675255" y="2546223"/>
                  </a:lnTo>
                  <a:lnTo>
                    <a:pt x="0" y="2221865"/>
                  </a:lnTo>
                  <a:lnTo>
                    <a:pt x="2921" y="2218055"/>
                  </a:lnTo>
                  <a:lnTo>
                    <a:pt x="1669034" y="0"/>
                  </a:lnTo>
                  <a:lnTo>
                    <a:pt x="1670939" y="4445"/>
                  </a:lnTo>
                  <a:lnTo>
                    <a:pt x="2756916" y="2551938"/>
                  </a:lnTo>
                  <a:lnTo>
                    <a:pt x="2751836" y="255409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63" name="Freeform 63"/>
            <p:cNvSpPr/>
            <p:nvPr/>
          </p:nvSpPr>
          <p:spPr>
            <a:xfrm>
              <a:off x="5585841" y="2772791"/>
              <a:ext cx="176784" cy="176784"/>
            </a:xfrm>
            <a:custGeom>
              <a:avLst/>
              <a:gdLst/>
              <a:ahLst/>
              <a:cxnLst/>
              <a:rect l="l" t="t" r="r" b="b"/>
              <a:pathLst>
                <a:path w="176784" h="176784">
                  <a:moveTo>
                    <a:pt x="98425" y="5588"/>
                  </a:moveTo>
                  <a:cubicBezTo>
                    <a:pt x="144145" y="11176"/>
                    <a:pt x="176784" y="52705"/>
                    <a:pt x="171196" y="98425"/>
                  </a:cubicBezTo>
                  <a:cubicBezTo>
                    <a:pt x="165608" y="144145"/>
                    <a:pt x="124079" y="176784"/>
                    <a:pt x="78359" y="171196"/>
                  </a:cubicBezTo>
                  <a:cubicBezTo>
                    <a:pt x="32639" y="165608"/>
                    <a:pt x="0" y="124079"/>
                    <a:pt x="5588" y="78359"/>
                  </a:cubicBezTo>
                  <a:cubicBezTo>
                    <a:pt x="11176" y="32639"/>
                    <a:pt x="52705" y="0"/>
                    <a:pt x="98425" y="558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64" name="Freeform 64"/>
            <p:cNvSpPr/>
            <p:nvPr/>
          </p:nvSpPr>
          <p:spPr>
            <a:xfrm>
              <a:off x="4693412" y="2992374"/>
              <a:ext cx="1091311" cy="1058037"/>
            </a:xfrm>
            <a:custGeom>
              <a:avLst/>
              <a:gdLst/>
              <a:ahLst/>
              <a:cxnLst/>
              <a:rect l="l" t="t" r="r" b="b"/>
              <a:pathLst>
                <a:path w="1091311" h="1058037">
                  <a:moveTo>
                    <a:pt x="1086104" y="1057783"/>
                  </a:moveTo>
                  <a:lnTo>
                    <a:pt x="742188" y="10795"/>
                  </a:lnTo>
                  <a:lnTo>
                    <a:pt x="10541" y="828548"/>
                  </a:lnTo>
                  <a:lnTo>
                    <a:pt x="1011682" y="1038098"/>
                  </a:lnTo>
                  <a:lnTo>
                    <a:pt x="1010539" y="1043559"/>
                  </a:lnTo>
                  <a:lnTo>
                    <a:pt x="0" y="832104"/>
                  </a:lnTo>
                  <a:lnTo>
                    <a:pt x="3175" y="828548"/>
                  </a:lnTo>
                  <a:lnTo>
                    <a:pt x="744474" y="0"/>
                  </a:lnTo>
                  <a:lnTo>
                    <a:pt x="745998" y="4572"/>
                  </a:lnTo>
                  <a:lnTo>
                    <a:pt x="1091311" y="1056259"/>
                  </a:lnTo>
                  <a:lnTo>
                    <a:pt x="1085977" y="105803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65" name="Freeform 65"/>
            <p:cNvSpPr/>
            <p:nvPr/>
          </p:nvSpPr>
          <p:spPr>
            <a:xfrm>
              <a:off x="5609336" y="3941064"/>
              <a:ext cx="182245" cy="182245"/>
            </a:xfrm>
            <a:custGeom>
              <a:avLst/>
              <a:gdLst/>
              <a:ahLst/>
              <a:cxnLst/>
              <a:rect l="l" t="t" r="r" b="b"/>
              <a:pathLst>
                <a:path w="182245" h="182245">
                  <a:moveTo>
                    <a:pt x="108204" y="9398"/>
                  </a:moveTo>
                  <a:cubicBezTo>
                    <a:pt x="153289" y="18796"/>
                    <a:pt x="182245" y="62992"/>
                    <a:pt x="172847" y="108204"/>
                  </a:cubicBezTo>
                  <a:cubicBezTo>
                    <a:pt x="163449" y="153416"/>
                    <a:pt x="119253" y="182245"/>
                    <a:pt x="74041" y="172847"/>
                  </a:cubicBezTo>
                  <a:cubicBezTo>
                    <a:pt x="28829" y="163449"/>
                    <a:pt x="0" y="119253"/>
                    <a:pt x="9398" y="74041"/>
                  </a:cubicBezTo>
                  <a:cubicBezTo>
                    <a:pt x="18796" y="28829"/>
                    <a:pt x="62992" y="0"/>
                    <a:pt x="108204" y="939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66" name="Freeform 66"/>
            <p:cNvSpPr/>
            <p:nvPr/>
          </p:nvSpPr>
          <p:spPr>
            <a:xfrm>
              <a:off x="3533394" y="4597400"/>
              <a:ext cx="2099056" cy="1569085"/>
            </a:xfrm>
            <a:custGeom>
              <a:avLst/>
              <a:gdLst/>
              <a:ahLst/>
              <a:cxnLst/>
              <a:rect l="l" t="t" r="r" b="b"/>
              <a:pathLst>
                <a:path w="2099056" h="1569085">
                  <a:moveTo>
                    <a:pt x="2097532" y="0"/>
                  </a:moveTo>
                  <a:lnTo>
                    <a:pt x="5842" y="496824"/>
                  </a:lnTo>
                  <a:lnTo>
                    <a:pt x="0" y="498221"/>
                  </a:lnTo>
                  <a:lnTo>
                    <a:pt x="1011301" y="1568958"/>
                  </a:lnTo>
                  <a:lnTo>
                    <a:pt x="1020826" y="1568958"/>
                  </a:lnTo>
                  <a:lnTo>
                    <a:pt x="13208" y="502158"/>
                  </a:lnTo>
                  <a:lnTo>
                    <a:pt x="2099056" y="6731"/>
                  </a:lnTo>
                  <a:lnTo>
                    <a:pt x="2097405" y="0"/>
                  </a:lnTo>
                  <a:close/>
                  <a:moveTo>
                    <a:pt x="2066544" y="97536"/>
                  </a:moveTo>
                  <a:lnTo>
                    <a:pt x="1626870" y="1569085"/>
                  </a:lnTo>
                  <a:lnTo>
                    <a:pt x="1634109" y="1569085"/>
                  </a:lnTo>
                  <a:lnTo>
                    <a:pt x="2073148" y="99568"/>
                  </a:lnTo>
                  <a:lnTo>
                    <a:pt x="2066544" y="97663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67" name="Freeform 67"/>
            <p:cNvSpPr/>
            <p:nvPr/>
          </p:nvSpPr>
          <p:spPr>
            <a:xfrm>
              <a:off x="5485130" y="4584192"/>
              <a:ext cx="233426" cy="233426"/>
            </a:xfrm>
            <a:custGeom>
              <a:avLst/>
              <a:gdLst/>
              <a:ahLst/>
              <a:cxnLst/>
              <a:rect l="l" t="t" r="r" b="b"/>
              <a:pathLst>
                <a:path w="233426" h="233426">
                  <a:moveTo>
                    <a:pt x="16510" y="86741"/>
                  </a:moveTo>
                  <a:cubicBezTo>
                    <a:pt x="33020" y="31369"/>
                    <a:pt x="91313" y="0"/>
                    <a:pt x="146685" y="16510"/>
                  </a:cubicBezTo>
                  <a:cubicBezTo>
                    <a:pt x="202057" y="33020"/>
                    <a:pt x="233426" y="91313"/>
                    <a:pt x="216916" y="146685"/>
                  </a:cubicBezTo>
                  <a:cubicBezTo>
                    <a:pt x="200406" y="202057"/>
                    <a:pt x="142113" y="233426"/>
                    <a:pt x="86741" y="216916"/>
                  </a:cubicBezTo>
                  <a:cubicBezTo>
                    <a:pt x="31369" y="200406"/>
                    <a:pt x="0" y="142113"/>
                    <a:pt x="16510" y="86741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68" name="Freeform 68"/>
            <p:cNvSpPr/>
            <p:nvPr/>
          </p:nvSpPr>
          <p:spPr>
            <a:xfrm>
              <a:off x="4127881" y="5267706"/>
              <a:ext cx="1328293" cy="898779"/>
            </a:xfrm>
            <a:custGeom>
              <a:avLst/>
              <a:gdLst/>
              <a:ahLst/>
              <a:cxnLst/>
              <a:rect l="l" t="t" r="r" b="b"/>
              <a:pathLst>
                <a:path w="1328293" h="898779">
                  <a:moveTo>
                    <a:pt x="1249172" y="0"/>
                  </a:moveTo>
                  <a:lnTo>
                    <a:pt x="0" y="875284"/>
                  </a:lnTo>
                  <a:lnTo>
                    <a:pt x="50419" y="898779"/>
                  </a:lnTo>
                  <a:lnTo>
                    <a:pt x="66929" y="898779"/>
                  </a:lnTo>
                  <a:lnTo>
                    <a:pt x="13970" y="874014"/>
                  </a:lnTo>
                  <a:lnTo>
                    <a:pt x="1243457" y="12573"/>
                  </a:lnTo>
                  <a:lnTo>
                    <a:pt x="1321308" y="898652"/>
                  </a:lnTo>
                  <a:lnTo>
                    <a:pt x="1328293" y="898652"/>
                  </a:lnTo>
                  <a:lnTo>
                    <a:pt x="1249426" y="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69" name="Freeform 69"/>
            <p:cNvSpPr/>
            <p:nvPr/>
          </p:nvSpPr>
          <p:spPr>
            <a:xfrm>
              <a:off x="3881374" y="3719957"/>
              <a:ext cx="793496" cy="681990"/>
            </a:xfrm>
            <a:custGeom>
              <a:avLst/>
              <a:gdLst/>
              <a:ahLst/>
              <a:cxnLst/>
              <a:rect l="l" t="t" r="r" b="b"/>
              <a:pathLst>
                <a:path w="793496" h="681990">
                  <a:moveTo>
                    <a:pt x="399796" y="681990"/>
                  </a:moveTo>
                  <a:lnTo>
                    <a:pt x="393700" y="678561"/>
                  </a:lnTo>
                  <a:lnTo>
                    <a:pt x="781431" y="6985"/>
                  </a:lnTo>
                  <a:lnTo>
                    <a:pt x="12065" y="6985"/>
                  </a:lnTo>
                  <a:lnTo>
                    <a:pt x="350139" y="592455"/>
                  </a:lnTo>
                  <a:lnTo>
                    <a:pt x="344043" y="596011"/>
                  </a:lnTo>
                  <a:lnTo>
                    <a:pt x="0" y="0"/>
                  </a:lnTo>
                  <a:lnTo>
                    <a:pt x="793496" y="0"/>
                  </a:lnTo>
                  <a:lnTo>
                    <a:pt x="790448" y="5207"/>
                  </a:lnTo>
                  <a:lnTo>
                    <a:pt x="399669" y="68199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70" name="Freeform 70"/>
            <p:cNvSpPr/>
            <p:nvPr/>
          </p:nvSpPr>
          <p:spPr>
            <a:xfrm>
              <a:off x="4106418" y="4190238"/>
              <a:ext cx="238887" cy="239014"/>
            </a:xfrm>
            <a:custGeom>
              <a:avLst/>
              <a:gdLst/>
              <a:ahLst/>
              <a:cxnLst/>
              <a:rect l="l" t="t" r="r" b="b"/>
              <a:pathLst>
                <a:path w="238887" h="239014">
                  <a:moveTo>
                    <a:pt x="210058" y="67183"/>
                  </a:moveTo>
                  <a:cubicBezTo>
                    <a:pt x="238887" y="117221"/>
                    <a:pt x="221742" y="181102"/>
                    <a:pt x="171831" y="210058"/>
                  </a:cubicBezTo>
                  <a:cubicBezTo>
                    <a:pt x="121920" y="239014"/>
                    <a:pt x="57912" y="221742"/>
                    <a:pt x="28956" y="171831"/>
                  </a:cubicBezTo>
                  <a:cubicBezTo>
                    <a:pt x="0" y="121920"/>
                    <a:pt x="17272" y="57912"/>
                    <a:pt x="67183" y="28956"/>
                  </a:cubicBezTo>
                  <a:cubicBezTo>
                    <a:pt x="117094" y="0"/>
                    <a:pt x="181102" y="17272"/>
                    <a:pt x="210058" y="67183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71" name="Freeform 71"/>
            <p:cNvSpPr/>
            <p:nvPr/>
          </p:nvSpPr>
          <p:spPr>
            <a:xfrm>
              <a:off x="63500" y="3245485"/>
              <a:ext cx="4584319" cy="2921000"/>
            </a:xfrm>
            <a:custGeom>
              <a:avLst/>
              <a:gdLst/>
              <a:ahLst/>
              <a:cxnLst/>
              <a:rect l="l" t="t" r="r" b="b"/>
              <a:pathLst>
                <a:path w="4584319" h="2921000">
                  <a:moveTo>
                    <a:pt x="7112" y="0"/>
                  </a:moveTo>
                  <a:lnTo>
                    <a:pt x="0" y="3429"/>
                  </a:lnTo>
                  <a:lnTo>
                    <a:pt x="1385824" y="2921000"/>
                  </a:lnTo>
                  <a:lnTo>
                    <a:pt x="1394460" y="2921000"/>
                  </a:lnTo>
                  <a:lnTo>
                    <a:pt x="7112" y="0"/>
                  </a:lnTo>
                  <a:close/>
                  <a:moveTo>
                    <a:pt x="116078" y="6858"/>
                  </a:moveTo>
                  <a:lnTo>
                    <a:pt x="115443" y="14732"/>
                  </a:lnTo>
                  <a:lnTo>
                    <a:pt x="4569968" y="372491"/>
                  </a:lnTo>
                  <a:lnTo>
                    <a:pt x="2812415" y="2921000"/>
                  </a:lnTo>
                  <a:lnTo>
                    <a:pt x="2822067" y="2921000"/>
                  </a:lnTo>
                  <a:lnTo>
                    <a:pt x="4580382" y="371221"/>
                  </a:lnTo>
                  <a:lnTo>
                    <a:pt x="4584319" y="365633"/>
                  </a:lnTo>
                  <a:lnTo>
                    <a:pt x="116078" y="685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72" name="Freeform 72"/>
            <p:cNvSpPr/>
            <p:nvPr/>
          </p:nvSpPr>
          <p:spPr>
            <a:xfrm>
              <a:off x="61849" y="3133217"/>
              <a:ext cx="246888" cy="246888"/>
            </a:xfrm>
            <a:custGeom>
              <a:avLst/>
              <a:gdLst/>
              <a:ahLst/>
              <a:cxnLst/>
              <a:rect l="l" t="t" r="r" b="b"/>
              <a:pathLst>
                <a:path w="246888" h="246888">
                  <a:moveTo>
                    <a:pt x="113919" y="241554"/>
                  </a:moveTo>
                  <a:cubicBezTo>
                    <a:pt x="48641" y="236347"/>
                    <a:pt x="0" y="179197"/>
                    <a:pt x="5334" y="113919"/>
                  </a:cubicBezTo>
                  <a:cubicBezTo>
                    <a:pt x="10668" y="48641"/>
                    <a:pt x="67691" y="0"/>
                    <a:pt x="132969" y="5334"/>
                  </a:cubicBezTo>
                  <a:cubicBezTo>
                    <a:pt x="198247" y="10668"/>
                    <a:pt x="246888" y="67691"/>
                    <a:pt x="241554" y="132969"/>
                  </a:cubicBezTo>
                  <a:cubicBezTo>
                    <a:pt x="236220" y="198247"/>
                    <a:pt x="179197" y="246888"/>
                    <a:pt x="113919" y="241554"/>
                  </a:cubicBezTo>
                  <a:lnTo>
                    <a:pt x="113919" y="24155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73" name="Freeform 73"/>
            <p:cNvSpPr/>
            <p:nvPr/>
          </p:nvSpPr>
          <p:spPr>
            <a:xfrm>
              <a:off x="5174615" y="1262126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74" name="Freeform 74"/>
            <p:cNvSpPr/>
            <p:nvPr/>
          </p:nvSpPr>
          <p:spPr>
            <a:xfrm>
              <a:off x="4522851" y="234442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75" name="Freeform 75"/>
            <p:cNvSpPr/>
            <p:nvPr/>
          </p:nvSpPr>
          <p:spPr>
            <a:xfrm>
              <a:off x="4497705" y="3718687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76" name="Freeform 76"/>
            <p:cNvSpPr/>
            <p:nvPr/>
          </p:nvSpPr>
          <p:spPr>
            <a:xfrm>
              <a:off x="963422" y="4470654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77" name="Freeform 77"/>
            <p:cNvSpPr/>
            <p:nvPr/>
          </p:nvSpPr>
          <p:spPr>
            <a:xfrm>
              <a:off x="2868422" y="2991739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78" name="Freeform 78"/>
            <p:cNvSpPr/>
            <p:nvPr/>
          </p:nvSpPr>
          <p:spPr>
            <a:xfrm>
              <a:off x="5074285" y="3066923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66313" y="2732283"/>
            <a:ext cx="5054651" cy="3913905"/>
            <a:chOff x="0" y="0"/>
            <a:chExt cx="1369534" cy="106045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369534" cy="1060454"/>
            </a:xfrm>
            <a:custGeom>
              <a:avLst/>
              <a:gdLst/>
              <a:ahLst/>
              <a:cxnLst/>
              <a:rect l="l" t="t" r="r" b="b"/>
              <a:pathLst>
                <a:path w="1369534" h="1060454">
                  <a:moveTo>
                    <a:pt x="0" y="0"/>
                  </a:moveTo>
                  <a:lnTo>
                    <a:pt x="1369534" y="0"/>
                  </a:lnTo>
                  <a:lnTo>
                    <a:pt x="1369534" y="1060454"/>
                  </a:lnTo>
                  <a:lnTo>
                    <a:pt x="0" y="1060454"/>
                  </a:lnTo>
                  <a:close/>
                </a:path>
              </a:pathLst>
            </a:custGeom>
            <a:solidFill>
              <a:srgbClr val="F0F2F5">
                <a:alpha val="49804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0"/>
              <a:ext cx="1369534" cy="106045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4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7403635" y="9502000"/>
            <a:ext cx="389166" cy="301518"/>
          </a:xfrm>
          <a:custGeom>
            <a:avLst/>
            <a:gdLst/>
            <a:ahLst/>
            <a:cxnLst/>
            <a:rect l="l" t="t" r="r" b="b"/>
            <a:pathLst>
              <a:path w="389166" h="301518">
                <a:moveTo>
                  <a:pt x="0" y="0"/>
                </a:moveTo>
                <a:lnTo>
                  <a:pt x="389166" y="0"/>
                </a:lnTo>
                <a:lnTo>
                  <a:pt x="389166" y="301518"/>
                </a:lnTo>
                <a:lnTo>
                  <a:pt x="0" y="30151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393757"/>
            </a:stretch>
          </a:blipFill>
        </p:spPr>
        <p:txBody>
          <a:bodyPr/>
          <a:lstStyle/>
          <a:p>
            <a:endParaRPr lang="it-IT"/>
          </a:p>
        </p:txBody>
      </p:sp>
      <p:grpSp>
        <p:nvGrpSpPr>
          <p:cNvPr id="6" name="Group 6"/>
          <p:cNvGrpSpPr>
            <a:grpSpLocks noChangeAspect="1"/>
          </p:cNvGrpSpPr>
          <p:nvPr/>
        </p:nvGrpSpPr>
        <p:grpSpPr>
          <a:xfrm rot="-5400000">
            <a:off x="7381897" y="-2510289"/>
            <a:ext cx="7130417" cy="7599464"/>
            <a:chOff x="0" y="0"/>
            <a:chExt cx="5848261" cy="6232970"/>
          </a:xfrm>
        </p:grpSpPr>
        <p:sp>
          <p:nvSpPr>
            <p:cNvPr id="7" name="Freeform 7"/>
            <p:cNvSpPr/>
            <p:nvPr/>
          </p:nvSpPr>
          <p:spPr>
            <a:xfrm>
              <a:off x="1008507" y="4221988"/>
              <a:ext cx="3194812" cy="1944497"/>
            </a:xfrm>
            <a:custGeom>
              <a:avLst/>
              <a:gdLst/>
              <a:ahLst/>
              <a:cxnLst/>
              <a:rect l="l" t="t" r="r" b="b"/>
              <a:pathLst>
                <a:path w="3194812" h="1944497">
                  <a:moveTo>
                    <a:pt x="3194177" y="0"/>
                  </a:moveTo>
                  <a:lnTo>
                    <a:pt x="0" y="314833"/>
                  </a:lnTo>
                  <a:lnTo>
                    <a:pt x="1167892" y="1944497"/>
                  </a:lnTo>
                  <a:lnTo>
                    <a:pt x="1174750" y="1944497"/>
                  </a:lnTo>
                  <a:lnTo>
                    <a:pt x="10160" y="319278"/>
                  </a:lnTo>
                  <a:lnTo>
                    <a:pt x="3194812" y="5461"/>
                  </a:lnTo>
                  <a:lnTo>
                    <a:pt x="3194304" y="0"/>
                  </a:lnTo>
                  <a:close/>
                  <a:moveTo>
                    <a:pt x="3159252" y="73787"/>
                  </a:moveTo>
                  <a:lnTo>
                    <a:pt x="2311781" y="1944497"/>
                  </a:lnTo>
                  <a:lnTo>
                    <a:pt x="2317877" y="1944497"/>
                  </a:lnTo>
                  <a:lnTo>
                    <a:pt x="3164332" y="76200"/>
                  </a:lnTo>
                  <a:lnTo>
                    <a:pt x="3159252" y="7391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8" name="Freeform 8"/>
            <p:cNvSpPr/>
            <p:nvPr/>
          </p:nvSpPr>
          <p:spPr>
            <a:xfrm>
              <a:off x="4073652" y="4205732"/>
              <a:ext cx="189992" cy="190119"/>
            </a:xfrm>
            <a:custGeom>
              <a:avLst/>
              <a:gdLst/>
              <a:ahLst/>
              <a:cxnLst/>
              <a:rect l="l" t="t" r="r" b="b"/>
              <a:pathLst>
                <a:path w="189992" h="190119">
                  <a:moveTo>
                    <a:pt x="18923" y="60579"/>
                  </a:moveTo>
                  <a:cubicBezTo>
                    <a:pt x="37973" y="18669"/>
                    <a:pt x="87376" y="0"/>
                    <a:pt x="129413" y="19050"/>
                  </a:cubicBezTo>
                  <a:cubicBezTo>
                    <a:pt x="171450" y="38100"/>
                    <a:pt x="189992" y="87503"/>
                    <a:pt x="170942" y="129540"/>
                  </a:cubicBezTo>
                  <a:cubicBezTo>
                    <a:pt x="151892" y="171577"/>
                    <a:pt x="102489" y="190119"/>
                    <a:pt x="60579" y="171069"/>
                  </a:cubicBezTo>
                  <a:cubicBezTo>
                    <a:pt x="18669" y="152019"/>
                    <a:pt x="0" y="102616"/>
                    <a:pt x="19050" y="60706"/>
                  </a:cubicBezTo>
                  <a:lnTo>
                    <a:pt x="19050" y="60706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9" name="Freeform 9"/>
            <p:cNvSpPr/>
            <p:nvPr/>
          </p:nvSpPr>
          <p:spPr>
            <a:xfrm>
              <a:off x="3781044" y="2269490"/>
              <a:ext cx="1398016" cy="1555369"/>
            </a:xfrm>
            <a:custGeom>
              <a:avLst/>
              <a:gdLst/>
              <a:ahLst/>
              <a:cxnLst/>
              <a:rect l="l" t="t" r="r" b="b"/>
              <a:pathLst>
                <a:path w="1398016" h="1555369">
                  <a:moveTo>
                    <a:pt x="0" y="1555242"/>
                  </a:moveTo>
                  <a:lnTo>
                    <a:pt x="93345" y="0"/>
                  </a:lnTo>
                  <a:lnTo>
                    <a:pt x="98933" y="381"/>
                  </a:lnTo>
                  <a:lnTo>
                    <a:pt x="6223" y="1546098"/>
                  </a:lnTo>
                  <a:lnTo>
                    <a:pt x="1386967" y="855726"/>
                  </a:lnTo>
                  <a:lnTo>
                    <a:pt x="160909" y="46228"/>
                  </a:lnTo>
                  <a:lnTo>
                    <a:pt x="163957" y="41656"/>
                  </a:lnTo>
                  <a:lnTo>
                    <a:pt x="1398016" y="856488"/>
                  </a:lnTo>
                  <a:lnTo>
                    <a:pt x="127" y="1555369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0" name="Freeform 10"/>
            <p:cNvSpPr/>
            <p:nvPr/>
          </p:nvSpPr>
          <p:spPr>
            <a:xfrm>
              <a:off x="3851783" y="2220595"/>
              <a:ext cx="189992" cy="189992"/>
            </a:xfrm>
            <a:custGeom>
              <a:avLst/>
              <a:gdLst/>
              <a:ahLst/>
              <a:cxnLst/>
              <a:rect l="l" t="t" r="r" b="b"/>
              <a:pathLst>
                <a:path w="189992" h="189992">
                  <a:moveTo>
                    <a:pt x="49022" y="164592"/>
                  </a:moveTo>
                  <a:cubicBezTo>
                    <a:pt x="10541" y="139192"/>
                    <a:pt x="0" y="87376"/>
                    <a:pt x="25400" y="49022"/>
                  </a:cubicBezTo>
                  <a:cubicBezTo>
                    <a:pt x="50800" y="10668"/>
                    <a:pt x="102616" y="0"/>
                    <a:pt x="140970" y="25400"/>
                  </a:cubicBezTo>
                  <a:cubicBezTo>
                    <a:pt x="179324" y="50800"/>
                    <a:pt x="189992" y="102616"/>
                    <a:pt x="164592" y="140970"/>
                  </a:cubicBezTo>
                  <a:cubicBezTo>
                    <a:pt x="139192" y="179324"/>
                    <a:pt x="87376" y="189992"/>
                    <a:pt x="49022" y="164592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1" name="Freeform 11"/>
            <p:cNvSpPr/>
            <p:nvPr/>
          </p:nvSpPr>
          <p:spPr>
            <a:xfrm>
              <a:off x="2570861" y="113538"/>
              <a:ext cx="2743835" cy="2963418"/>
            </a:xfrm>
            <a:custGeom>
              <a:avLst/>
              <a:gdLst/>
              <a:ahLst/>
              <a:cxnLst/>
              <a:rect l="l" t="t" r="r" b="b"/>
              <a:pathLst>
                <a:path w="2743835" h="2963418">
                  <a:moveTo>
                    <a:pt x="348234" y="2963418"/>
                  </a:moveTo>
                  <a:lnTo>
                    <a:pt x="347726" y="2958592"/>
                  </a:lnTo>
                  <a:lnTo>
                    <a:pt x="0" y="635"/>
                  </a:lnTo>
                  <a:lnTo>
                    <a:pt x="5461" y="0"/>
                  </a:lnTo>
                  <a:lnTo>
                    <a:pt x="352679" y="2953258"/>
                  </a:lnTo>
                  <a:lnTo>
                    <a:pt x="2732786" y="1178941"/>
                  </a:lnTo>
                  <a:lnTo>
                    <a:pt x="74549" y="34290"/>
                  </a:lnTo>
                  <a:lnTo>
                    <a:pt x="76708" y="29210"/>
                  </a:lnTo>
                  <a:lnTo>
                    <a:pt x="2743835" y="1177671"/>
                  </a:lnTo>
                  <a:lnTo>
                    <a:pt x="348234" y="296341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2" name="Freeform 12"/>
            <p:cNvSpPr/>
            <p:nvPr/>
          </p:nvSpPr>
          <p:spPr>
            <a:xfrm>
              <a:off x="2555494" y="63500"/>
              <a:ext cx="189738" cy="166878"/>
            </a:xfrm>
            <a:custGeom>
              <a:avLst/>
              <a:gdLst/>
              <a:ahLst/>
              <a:cxnLst/>
              <a:rect l="l" t="t" r="r" b="b"/>
              <a:pathLst>
                <a:path w="189738" h="166878">
                  <a:moveTo>
                    <a:pt x="94869" y="0"/>
                  </a:moveTo>
                  <a:cubicBezTo>
                    <a:pt x="62611" y="0"/>
                    <a:pt x="31877" y="18923"/>
                    <a:pt x="18288" y="50419"/>
                  </a:cubicBezTo>
                  <a:cubicBezTo>
                    <a:pt x="0" y="92710"/>
                    <a:pt x="19558" y="141859"/>
                    <a:pt x="61849" y="160020"/>
                  </a:cubicBezTo>
                  <a:cubicBezTo>
                    <a:pt x="72644" y="164719"/>
                    <a:pt x="83820" y="166878"/>
                    <a:pt x="94869" y="166878"/>
                  </a:cubicBezTo>
                  <a:cubicBezTo>
                    <a:pt x="127127" y="166878"/>
                    <a:pt x="157988" y="147955"/>
                    <a:pt x="171450" y="116459"/>
                  </a:cubicBezTo>
                  <a:cubicBezTo>
                    <a:pt x="189738" y="74168"/>
                    <a:pt x="170180" y="25019"/>
                    <a:pt x="127889" y="6858"/>
                  </a:cubicBezTo>
                  <a:cubicBezTo>
                    <a:pt x="117094" y="2159"/>
                    <a:pt x="105918" y="0"/>
                    <a:pt x="94869" y="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3002788" y="318135"/>
              <a:ext cx="2756915" cy="2554097"/>
            </a:xfrm>
            <a:custGeom>
              <a:avLst/>
              <a:gdLst/>
              <a:ahLst/>
              <a:cxnLst/>
              <a:rect l="l" t="t" r="r" b="b"/>
              <a:pathLst>
                <a:path w="2756915" h="2554097">
                  <a:moveTo>
                    <a:pt x="2751709" y="2554097"/>
                  </a:moveTo>
                  <a:lnTo>
                    <a:pt x="1667637" y="11049"/>
                  </a:lnTo>
                  <a:lnTo>
                    <a:pt x="10287" y="2217547"/>
                  </a:lnTo>
                  <a:lnTo>
                    <a:pt x="2675890" y="2540762"/>
                  </a:lnTo>
                  <a:lnTo>
                    <a:pt x="2675255" y="2546223"/>
                  </a:lnTo>
                  <a:lnTo>
                    <a:pt x="0" y="2221865"/>
                  </a:lnTo>
                  <a:lnTo>
                    <a:pt x="2921" y="2218055"/>
                  </a:lnTo>
                  <a:lnTo>
                    <a:pt x="1669034" y="0"/>
                  </a:lnTo>
                  <a:lnTo>
                    <a:pt x="1670939" y="4445"/>
                  </a:lnTo>
                  <a:lnTo>
                    <a:pt x="2756916" y="2551938"/>
                  </a:lnTo>
                  <a:lnTo>
                    <a:pt x="2751836" y="255409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4" name="Freeform 14"/>
            <p:cNvSpPr/>
            <p:nvPr/>
          </p:nvSpPr>
          <p:spPr>
            <a:xfrm>
              <a:off x="5585841" y="2772791"/>
              <a:ext cx="176784" cy="176784"/>
            </a:xfrm>
            <a:custGeom>
              <a:avLst/>
              <a:gdLst/>
              <a:ahLst/>
              <a:cxnLst/>
              <a:rect l="l" t="t" r="r" b="b"/>
              <a:pathLst>
                <a:path w="176784" h="176784">
                  <a:moveTo>
                    <a:pt x="98425" y="5588"/>
                  </a:moveTo>
                  <a:cubicBezTo>
                    <a:pt x="144145" y="11176"/>
                    <a:pt x="176784" y="52705"/>
                    <a:pt x="171196" y="98425"/>
                  </a:cubicBezTo>
                  <a:cubicBezTo>
                    <a:pt x="165608" y="144145"/>
                    <a:pt x="124079" y="176784"/>
                    <a:pt x="78359" y="171196"/>
                  </a:cubicBezTo>
                  <a:cubicBezTo>
                    <a:pt x="32639" y="165608"/>
                    <a:pt x="0" y="124079"/>
                    <a:pt x="5588" y="78359"/>
                  </a:cubicBezTo>
                  <a:cubicBezTo>
                    <a:pt x="11176" y="32639"/>
                    <a:pt x="52705" y="0"/>
                    <a:pt x="98425" y="558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5" name="Freeform 15"/>
            <p:cNvSpPr/>
            <p:nvPr/>
          </p:nvSpPr>
          <p:spPr>
            <a:xfrm>
              <a:off x="4693412" y="2992374"/>
              <a:ext cx="1091311" cy="1058037"/>
            </a:xfrm>
            <a:custGeom>
              <a:avLst/>
              <a:gdLst/>
              <a:ahLst/>
              <a:cxnLst/>
              <a:rect l="l" t="t" r="r" b="b"/>
              <a:pathLst>
                <a:path w="1091311" h="1058037">
                  <a:moveTo>
                    <a:pt x="1086104" y="1057783"/>
                  </a:moveTo>
                  <a:lnTo>
                    <a:pt x="742188" y="10795"/>
                  </a:lnTo>
                  <a:lnTo>
                    <a:pt x="10541" y="828548"/>
                  </a:lnTo>
                  <a:lnTo>
                    <a:pt x="1011682" y="1038098"/>
                  </a:lnTo>
                  <a:lnTo>
                    <a:pt x="1010539" y="1043559"/>
                  </a:lnTo>
                  <a:lnTo>
                    <a:pt x="0" y="832104"/>
                  </a:lnTo>
                  <a:lnTo>
                    <a:pt x="3175" y="828548"/>
                  </a:lnTo>
                  <a:lnTo>
                    <a:pt x="744474" y="0"/>
                  </a:lnTo>
                  <a:lnTo>
                    <a:pt x="745998" y="4572"/>
                  </a:lnTo>
                  <a:lnTo>
                    <a:pt x="1091311" y="1056259"/>
                  </a:lnTo>
                  <a:lnTo>
                    <a:pt x="1085977" y="105803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6" name="Freeform 16"/>
            <p:cNvSpPr/>
            <p:nvPr/>
          </p:nvSpPr>
          <p:spPr>
            <a:xfrm>
              <a:off x="5609336" y="3941064"/>
              <a:ext cx="182245" cy="182245"/>
            </a:xfrm>
            <a:custGeom>
              <a:avLst/>
              <a:gdLst/>
              <a:ahLst/>
              <a:cxnLst/>
              <a:rect l="l" t="t" r="r" b="b"/>
              <a:pathLst>
                <a:path w="182245" h="182245">
                  <a:moveTo>
                    <a:pt x="108204" y="9398"/>
                  </a:moveTo>
                  <a:cubicBezTo>
                    <a:pt x="153289" y="18796"/>
                    <a:pt x="182245" y="62992"/>
                    <a:pt x="172847" y="108204"/>
                  </a:cubicBezTo>
                  <a:cubicBezTo>
                    <a:pt x="163449" y="153416"/>
                    <a:pt x="119253" y="182245"/>
                    <a:pt x="74041" y="172847"/>
                  </a:cubicBezTo>
                  <a:cubicBezTo>
                    <a:pt x="28829" y="163449"/>
                    <a:pt x="0" y="119253"/>
                    <a:pt x="9398" y="74041"/>
                  </a:cubicBezTo>
                  <a:cubicBezTo>
                    <a:pt x="18796" y="28829"/>
                    <a:pt x="62992" y="0"/>
                    <a:pt x="108204" y="939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7" name="Freeform 17"/>
            <p:cNvSpPr/>
            <p:nvPr/>
          </p:nvSpPr>
          <p:spPr>
            <a:xfrm>
              <a:off x="3533394" y="4597400"/>
              <a:ext cx="2099056" cy="1569085"/>
            </a:xfrm>
            <a:custGeom>
              <a:avLst/>
              <a:gdLst/>
              <a:ahLst/>
              <a:cxnLst/>
              <a:rect l="l" t="t" r="r" b="b"/>
              <a:pathLst>
                <a:path w="2099056" h="1569085">
                  <a:moveTo>
                    <a:pt x="2097532" y="0"/>
                  </a:moveTo>
                  <a:lnTo>
                    <a:pt x="5842" y="496824"/>
                  </a:lnTo>
                  <a:lnTo>
                    <a:pt x="0" y="498221"/>
                  </a:lnTo>
                  <a:lnTo>
                    <a:pt x="1011301" y="1568958"/>
                  </a:lnTo>
                  <a:lnTo>
                    <a:pt x="1020826" y="1568958"/>
                  </a:lnTo>
                  <a:lnTo>
                    <a:pt x="13208" y="502158"/>
                  </a:lnTo>
                  <a:lnTo>
                    <a:pt x="2099056" y="6731"/>
                  </a:lnTo>
                  <a:lnTo>
                    <a:pt x="2097405" y="0"/>
                  </a:lnTo>
                  <a:close/>
                  <a:moveTo>
                    <a:pt x="2066544" y="97536"/>
                  </a:moveTo>
                  <a:lnTo>
                    <a:pt x="1626870" y="1569085"/>
                  </a:lnTo>
                  <a:lnTo>
                    <a:pt x="1634109" y="1569085"/>
                  </a:lnTo>
                  <a:lnTo>
                    <a:pt x="2073148" y="99568"/>
                  </a:lnTo>
                  <a:lnTo>
                    <a:pt x="2066544" y="97663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8" name="Freeform 18"/>
            <p:cNvSpPr/>
            <p:nvPr/>
          </p:nvSpPr>
          <p:spPr>
            <a:xfrm>
              <a:off x="5485130" y="4584192"/>
              <a:ext cx="233426" cy="233426"/>
            </a:xfrm>
            <a:custGeom>
              <a:avLst/>
              <a:gdLst/>
              <a:ahLst/>
              <a:cxnLst/>
              <a:rect l="l" t="t" r="r" b="b"/>
              <a:pathLst>
                <a:path w="233426" h="233426">
                  <a:moveTo>
                    <a:pt x="16510" y="86741"/>
                  </a:moveTo>
                  <a:cubicBezTo>
                    <a:pt x="33020" y="31369"/>
                    <a:pt x="91313" y="0"/>
                    <a:pt x="146685" y="16510"/>
                  </a:cubicBezTo>
                  <a:cubicBezTo>
                    <a:pt x="202057" y="33020"/>
                    <a:pt x="233426" y="91313"/>
                    <a:pt x="216916" y="146685"/>
                  </a:cubicBezTo>
                  <a:cubicBezTo>
                    <a:pt x="200406" y="202057"/>
                    <a:pt x="142113" y="233426"/>
                    <a:pt x="86741" y="216916"/>
                  </a:cubicBezTo>
                  <a:cubicBezTo>
                    <a:pt x="31369" y="200406"/>
                    <a:pt x="0" y="142113"/>
                    <a:pt x="16510" y="86741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9" name="Freeform 19"/>
            <p:cNvSpPr/>
            <p:nvPr/>
          </p:nvSpPr>
          <p:spPr>
            <a:xfrm>
              <a:off x="4127881" y="5267706"/>
              <a:ext cx="1328293" cy="898779"/>
            </a:xfrm>
            <a:custGeom>
              <a:avLst/>
              <a:gdLst/>
              <a:ahLst/>
              <a:cxnLst/>
              <a:rect l="l" t="t" r="r" b="b"/>
              <a:pathLst>
                <a:path w="1328293" h="898779">
                  <a:moveTo>
                    <a:pt x="1249172" y="0"/>
                  </a:moveTo>
                  <a:lnTo>
                    <a:pt x="0" y="875284"/>
                  </a:lnTo>
                  <a:lnTo>
                    <a:pt x="50419" y="898779"/>
                  </a:lnTo>
                  <a:lnTo>
                    <a:pt x="66929" y="898779"/>
                  </a:lnTo>
                  <a:lnTo>
                    <a:pt x="13970" y="874014"/>
                  </a:lnTo>
                  <a:lnTo>
                    <a:pt x="1243457" y="12573"/>
                  </a:lnTo>
                  <a:lnTo>
                    <a:pt x="1321308" y="898652"/>
                  </a:lnTo>
                  <a:lnTo>
                    <a:pt x="1328293" y="898652"/>
                  </a:lnTo>
                  <a:lnTo>
                    <a:pt x="1249426" y="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0" name="Freeform 20"/>
            <p:cNvSpPr/>
            <p:nvPr/>
          </p:nvSpPr>
          <p:spPr>
            <a:xfrm>
              <a:off x="3881374" y="3719957"/>
              <a:ext cx="793496" cy="681990"/>
            </a:xfrm>
            <a:custGeom>
              <a:avLst/>
              <a:gdLst/>
              <a:ahLst/>
              <a:cxnLst/>
              <a:rect l="l" t="t" r="r" b="b"/>
              <a:pathLst>
                <a:path w="793496" h="681990">
                  <a:moveTo>
                    <a:pt x="399796" y="681990"/>
                  </a:moveTo>
                  <a:lnTo>
                    <a:pt x="393700" y="678561"/>
                  </a:lnTo>
                  <a:lnTo>
                    <a:pt x="781431" y="6985"/>
                  </a:lnTo>
                  <a:lnTo>
                    <a:pt x="12065" y="6985"/>
                  </a:lnTo>
                  <a:lnTo>
                    <a:pt x="350139" y="592455"/>
                  </a:lnTo>
                  <a:lnTo>
                    <a:pt x="344043" y="596011"/>
                  </a:lnTo>
                  <a:lnTo>
                    <a:pt x="0" y="0"/>
                  </a:lnTo>
                  <a:lnTo>
                    <a:pt x="793496" y="0"/>
                  </a:lnTo>
                  <a:lnTo>
                    <a:pt x="790448" y="5207"/>
                  </a:lnTo>
                  <a:lnTo>
                    <a:pt x="399669" y="68199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1" name="Freeform 21"/>
            <p:cNvSpPr/>
            <p:nvPr/>
          </p:nvSpPr>
          <p:spPr>
            <a:xfrm>
              <a:off x="4106418" y="4190238"/>
              <a:ext cx="238887" cy="239014"/>
            </a:xfrm>
            <a:custGeom>
              <a:avLst/>
              <a:gdLst/>
              <a:ahLst/>
              <a:cxnLst/>
              <a:rect l="l" t="t" r="r" b="b"/>
              <a:pathLst>
                <a:path w="238887" h="239014">
                  <a:moveTo>
                    <a:pt x="210058" y="67183"/>
                  </a:moveTo>
                  <a:cubicBezTo>
                    <a:pt x="238887" y="117221"/>
                    <a:pt x="221742" y="181102"/>
                    <a:pt x="171831" y="210058"/>
                  </a:cubicBezTo>
                  <a:cubicBezTo>
                    <a:pt x="121920" y="239014"/>
                    <a:pt x="57912" y="221742"/>
                    <a:pt x="28956" y="171831"/>
                  </a:cubicBezTo>
                  <a:cubicBezTo>
                    <a:pt x="0" y="121920"/>
                    <a:pt x="17272" y="57912"/>
                    <a:pt x="67183" y="28956"/>
                  </a:cubicBezTo>
                  <a:cubicBezTo>
                    <a:pt x="117094" y="0"/>
                    <a:pt x="181102" y="17272"/>
                    <a:pt x="210058" y="67183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2" name="Freeform 22"/>
            <p:cNvSpPr/>
            <p:nvPr/>
          </p:nvSpPr>
          <p:spPr>
            <a:xfrm>
              <a:off x="63500" y="3245485"/>
              <a:ext cx="4584319" cy="2921000"/>
            </a:xfrm>
            <a:custGeom>
              <a:avLst/>
              <a:gdLst/>
              <a:ahLst/>
              <a:cxnLst/>
              <a:rect l="l" t="t" r="r" b="b"/>
              <a:pathLst>
                <a:path w="4584319" h="2921000">
                  <a:moveTo>
                    <a:pt x="7112" y="0"/>
                  </a:moveTo>
                  <a:lnTo>
                    <a:pt x="0" y="3429"/>
                  </a:lnTo>
                  <a:lnTo>
                    <a:pt x="1385824" y="2921000"/>
                  </a:lnTo>
                  <a:lnTo>
                    <a:pt x="1394460" y="2921000"/>
                  </a:lnTo>
                  <a:lnTo>
                    <a:pt x="7112" y="0"/>
                  </a:lnTo>
                  <a:close/>
                  <a:moveTo>
                    <a:pt x="116078" y="6858"/>
                  </a:moveTo>
                  <a:lnTo>
                    <a:pt x="115443" y="14732"/>
                  </a:lnTo>
                  <a:lnTo>
                    <a:pt x="4569968" y="372491"/>
                  </a:lnTo>
                  <a:lnTo>
                    <a:pt x="2812415" y="2921000"/>
                  </a:lnTo>
                  <a:lnTo>
                    <a:pt x="2822067" y="2921000"/>
                  </a:lnTo>
                  <a:lnTo>
                    <a:pt x="4580382" y="371221"/>
                  </a:lnTo>
                  <a:lnTo>
                    <a:pt x="4584319" y="365633"/>
                  </a:lnTo>
                  <a:lnTo>
                    <a:pt x="116078" y="685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3" name="Freeform 23"/>
            <p:cNvSpPr/>
            <p:nvPr/>
          </p:nvSpPr>
          <p:spPr>
            <a:xfrm>
              <a:off x="61849" y="3133217"/>
              <a:ext cx="246888" cy="246888"/>
            </a:xfrm>
            <a:custGeom>
              <a:avLst/>
              <a:gdLst/>
              <a:ahLst/>
              <a:cxnLst/>
              <a:rect l="l" t="t" r="r" b="b"/>
              <a:pathLst>
                <a:path w="246888" h="246888">
                  <a:moveTo>
                    <a:pt x="113919" y="241554"/>
                  </a:moveTo>
                  <a:cubicBezTo>
                    <a:pt x="48641" y="236347"/>
                    <a:pt x="0" y="179197"/>
                    <a:pt x="5334" y="113919"/>
                  </a:cubicBezTo>
                  <a:cubicBezTo>
                    <a:pt x="10668" y="48641"/>
                    <a:pt x="67691" y="0"/>
                    <a:pt x="132969" y="5334"/>
                  </a:cubicBezTo>
                  <a:cubicBezTo>
                    <a:pt x="198247" y="10668"/>
                    <a:pt x="246888" y="67691"/>
                    <a:pt x="241554" y="132969"/>
                  </a:cubicBezTo>
                  <a:cubicBezTo>
                    <a:pt x="236220" y="198247"/>
                    <a:pt x="179197" y="246888"/>
                    <a:pt x="113919" y="241554"/>
                  </a:cubicBezTo>
                  <a:lnTo>
                    <a:pt x="113919" y="24155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4" name="Freeform 24"/>
            <p:cNvSpPr/>
            <p:nvPr/>
          </p:nvSpPr>
          <p:spPr>
            <a:xfrm>
              <a:off x="5174615" y="1262126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5" name="Freeform 25"/>
            <p:cNvSpPr/>
            <p:nvPr/>
          </p:nvSpPr>
          <p:spPr>
            <a:xfrm>
              <a:off x="4522851" y="234442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6" name="Freeform 26"/>
            <p:cNvSpPr/>
            <p:nvPr/>
          </p:nvSpPr>
          <p:spPr>
            <a:xfrm>
              <a:off x="4497705" y="3718687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7" name="Freeform 27"/>
            <p:cNvSpPr/>
            <p:nvPr/>
          </p:nvSpPr>
          <p:spPr>
            <a:xfrm>
              <a:off x="963422" y="4470654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8" name="Freeform 28"/>
            <p:cNvSpPr/>
            <p:nvPr/>
          </p:nvSpPr>
          <p:spPr>
            <a:xfrm>
              <a:off x="2868422" y="2991739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9" name="Freeform 29"/>
            <p:cNvSpPr/>
            <p:nvPr/>
          </p:nvSpPr>
          <p:spPr>
            <a:xfrm>
              <a:off x="5074285" y="3066923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30" name="TextBox 30"/>
          <p:cNvSpPr txBox="1"/>
          <p:nvPr/>
        </p:nvSpPr>
        <p:spPr>
          <a:xfrm>
            <a:off x="1171311" y="1019175"/>
            <a:ext cx="11535221" cy="7344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368"/>
              </a:lnSpc>
            </a:pPr>
            <a:r>
              <a:rPr lang="en-US" sz="4792">
                <a:solidFill>
                  <a:srgbClr val="173D66"/>
                </a:solidFill>
                <a:latin typeface="Poppins"/>
                <a:ea typeface="Poppins"/>
                <a:cs typeface="Poppins"/>
                <a:sym typeface="Poppins"/>
              </a:rPr>
              <a:t>Industria Militare Locale</a:t>
            </a:r>
          </a:p>
        </p:txBody>
      </p:sp>
      <p:grpSp>
        <p:nvGrpSpPr>
          <p:cNvPr id="31" name="Group 31"/>
          <p:cNvGrpSpPr/>
          <p:nvPr/>
        </p:nvGrpSpPr>
        <p:grpSpPr>
          <a:xfrm>
            <a:off x="11237364" y="698528"/>
            <a:ext cx="6021936" cy="330172"/>
            <a:chOff x="0" y="0"/>
            <a:chExt cx="8029248" cy="440229"/>
          </a:xfrm>
        </p:grpSpPr>
        <p:sp>
          <p:nvSpPr>
            <p:cNvPr id="32" name="Freeform 32"/>
            <p:cNvSpPr/>
            <p:nvPr/>
          </p:nvSpPr>
          <p:spPr>
            <a:xfrm>
              <a:off x="6952513" y="493"/>
              <a:ext cx="1076736" cy="185737"/>
            </a:xfrm>
            <a:custGeom>
              <a:avLst/>
              <a:gdLst/>
              <a:ahLst/>
              <a:cxnLst/>
              <a:rect l="l" t="t" r="r" b="b"/>
              <a:pathLst>
                <a:path w="1076736" h="185737">
                  <a:moveTo>
                    <a:pt x="0" y="0"/>
                  </a:moveTo>
                  <a:lnTo>
                    <a:pt x="1076735" y="0"/>
                  </a:lnTo>
                  <a:lnTo>
                    <a:pt x="1076735" y="185736"/>
                  </a:lnTo>
                  <a:lnTo>
                    <a:pt x="0" y="1857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it-IT"/>
            </a:p>
          </p:txBody>
        </p:sp>
        <p:sp>
          <p:nvSpPr>
            <p:cNvPr id="33" name="TextBox 33"/>
            <p:cNvSpPr txBox="1"/>
            <p:nvPr/>
          </p:nvSpPr>
          <p:spPr>
            <a:xfrm>
              <a:off x="0" y="-38100"/>
              <a:ext cx="6800113" cy="47832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543"/>
                </a:lnSpc>
              </a:pPr>
              <a:r>
                <a:rPr lang="en-US" sz="952" i="1" spc="54">
                  <a:solidFill>
                    <a:srgbClr val="3D464D"/>
                  </a:solidFill>
                  <a:latin typeface="Open Sans 1 Italics"/>
                  <a:ea typeface="Open Sans 1 Italics"/>
                  <a:cs typeface="Open Sans 1 Italics"/>
                  <a:sym typeface="Open Sans 1 Italics"/>
                </a:rPr>
                <a:t>Analisi Paese e Report Attività | Mercato Azerbaijan</a:t>
              </a:r>
            </a:p>
            <a:p>
              <a:pPr algn="r">
                <a:lnSpc>
                  <a:spcPts val="1543"/>
                </a:lnSpc>
              </a:pPr>
              <a:endParaRPr lang="en-US" sz="952" i="1" spc="54">
                <a:solidFill>
                  <a:srgbClr val="3D464D"/>
                </a:solidFill>
                <a:latin typeface="Open Sans 1 Italics"/>
                <a:ea typeface="Open Sans 1 Italics"/>
                <a:cs typeface="Open Sans 1 Italics"/>
                <a:sym typeface="Open Sans 1 Italics"/>
              </a:endParaRPr>
            </a:p>
          </p:txBody>
        </p:sp>
      </p:grpSp>
      <p:sp>
        <p:nvSpPr>
          <p:cNvPr id="34" name="Freeform 34"/>
          <p:cNvSpPr/>
          <p:nvPr/>
        </p:nvSpPr>
        <p:spPr>
          <a:xfrm>
            <a:off x="2670914" y="3147665"/>
            <a:ext cx="1645450" cy="1631234"/>
          </a:xfrm>
          <a:custGeom>
            <a:avLst/>
            <a:gdLst/>
            <a:ahLst/>
            <a:cxnLst/>
            <a:rect l="l" t="t" r="r" b="b"/>
            <a:pathLst>
              <a:path w="1645450" h="1631234">
                <a:moveTo>
                  <a:pt x="0" y="0"/>
                </a:moveTo>
                <a:lnTo>
                  <a:pt x="1645450" y="0"/>
                </a:lnTo>
                <a:lnTo>
                  <a:pt x="1645450" y="1631234"/>
                </a:lnTo>
                <a:lnTo>
                  <a:pt x="0" y="163123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grpSp>
        <p:nvGrpSpPr>
          <p:cNvPr id="35" name="Group 35"/>
          <p:cNvGrpSpPr/>
          <p:nvPr/>
        </p:nvGrpSpPr>
        <p:grpSpPr>
          <a:xfrm>
            <a:off x="6316078" y="2732283"/>
            <a:ext cx="5054651" cy="3913905"/>
            <a:chOff x="0" y="0"/>
            <a:chExt cx="1369534" cy="1060454"/>
          </a:xfrm>
        </p:grpSpPr>
        <p:sp>
          <p:nvSpPr>
            <p:cNvPr id="36" name="Freeform 36"/>
            <p:cNvSpPr/>
            <p:nvPr/>
          </p:nvSpPr>
          <p:spPr>
            <a:xfrm>
              <a:off x="0" y="0"/>
              <a:ext cx="1369534" cy="1060454"/>
            </a:xfrm>
            <a:custGeom>
              <a:avLst/>
              <a:gdLst/>
              <a:ahLst/>
              <a:cxnLst/>
              <a:rect l="l" t="t" r="r" b="b"/>
              <a:pathLst>
                <a:path w="1369534" h="1060454">
                  <a:moveTo>
                    <a:pt x="0" y="0"/>
                  </a:moveTo>
                  <a:lnTo>
                    <a:pt x="1369534" y="0"/>
                  </a:lnTo>
                  <a:lnTo>
                    <a:pt x="1369534" y="1060454"/>
                  </a:lnTo>
                  <a:lnTo>
                    <a:pt x="0" y="1060454"/>
                  </a:lnTo>
                  <a:close/>
                </a:path>
              </a:pathLst>
            </a:custGeom>
            <a:solidFill>
              <a:srgbClr val="F0F2F5">
                <a:alpha val="49804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7" name="TextBox 37"/>
            <p:cNvSpPr txBox="1"/>
            <p:nvPr/>
          </p:nvSpPr>
          <p:spPr>
            <a:xfrm>
              <a:off x="0" y="0"/>
              <a:ext cx="1369534" cy="106045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4"/>
                </a:lnSpc>
              </a:pPr>
              <a:endParaRPr/>
            </a:p>
          </p:txBody>
        </p:sp>
      </p:grpSp>
      <p:grpSp>
        <p:nvGrpSpPr>
          <p:cNvPr id="38" name="Group 38"/>
          <p:cNvGrpSpPr/>
          <p:nvPr/>
        </p:nvGrpSpPr>
        <p:grpSpPr>
          <a:xfrm>
            <a:off x="11666004" y="2732283"/>
            <a:ext cx="5054651" cy="3913905"/>
            <a:chOff x="0" y="0"/>
            <a:chExt cx="1369534" cy="1060454"/>
          </a:xfrm>
        </p:grpSpPr>
        <p:sp>
          <p:nvSpPr>
            <p:cNvPr id="39" name="Freeform 39"/>
            <p:cNvSpPr/>
            <p:nvPr/>
          </p:nvSpPr>
          <p:spPr>
            <a:xfrm>
              <a:off x="0" y="0"/>
              <a:ext cx="1369534" cy="1060454"/>
            </a:xfrm>
            <a:custGeom>
              <a:avLst/>
              <a:gdLst/>
              <a:ahLst/>
              <a:cxnLst/>
              <a:rect l="l" t="t" r="r" b="b"/>
              <a:pathLst>
                <a:path w="1369534" h="1060454">
                  <a:moveTo>
                    <a:pt x="0" y="0"/>
                  </a:moveTo>
                  <a:lnTo>
                    <a:pt x="1369534" y="0"/>
                  </a:lnTo>
                  <a:lnTo>
                    <a:pt x="1369534" y="1060454"/>
                  </a:lnTo>
                  <a:lnTo>
                    <a:pt x="0" y="1060454"/>
                  </a:lnTo>
                  <a:close/>
                </a:path>
              </a:pathLst>
            </a:custGeom>
            <a:solidFill>
              <a:srgbClr val="F0F2F5">
                <a:alpha val="49804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0" name="TextBox 40"/>
            <p:cNvSpPr txBox="1"/>
            <p:nvPr/>
          </p:nvSpPr>
          <p:spPr>
            <a:xfrm>
              <a:off x="0" y="0"/>
              <a:ext cx="1369534" cy="106045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4"/>
                </a:lnSpc>
              </a:pPr>
              <a:endParaRPr/>
            </a:p>
          </p:txBody>
        </p:sp>
      </p:grpSp>
      <p:sp>
        <p:nvSpPr>
          <p:cNvPr id="41" name="Freeform 41"/>
          <p:cNvSpPr/>
          <p:nvPr/>
        </p:nvSpPr>
        <p:spPr>
          <a:xfrm>
            <a:off x="7147373" y="3575554"/>
            <a:ext cx="3392061" cy="1203345"/>
          </a:xfrm>
          <a:custGeom>
            <a:avLst/>
            <a:gdLst/>
            <a:ahLst/>
            <a:cxnLst/>
            <a:rect l="l" t="t" r="r" b="b"/>
            <a:pathLst>
              <a:path w="3392061" h="1203345">
                <a:moveTo>
                  <a:pt x="0" y="0"/>
                </a:moveTo>
                <a:lnTo>
                  <a:pt x="3392061" y="0"/>
                </a:lnTo>
                <a:lnTo>
                  <a:pt x="3392061" y="1203345"/>
                </a:lnTo>
                <a:lnTo>
                  <a:pt x="0" y="120334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12252" t="-129011" r="-12927" b="-123853"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42" name="Freeform 42"/>
          <p:cNvSpPr/>
          <p:nvPr/>
        </p:nvSpPr>
        <p:spPr>
          <a:xfrm>
            <a:off x="13092575" y="2987957"/>
            <a:ext cx="2201509" cy="1866695"/>
          </a:xfrm>
          <a:custGeom>
            <a:avLst/>
            <a:gdLst/>
            <a:ahLst/>
            <a:cxnLst/>
            <a:rect l="l" t="t" r="r" b="b"/>
            <a:pathLst>
              <a:path w="2201509" h="1866695">
                <a:moveTo>
                  <a:pt x="0" y="0"/>
                </a:moveTo>
                <a:lnTo>
                  <a:pt x="2201509" y="0"/>
                </a:lnTo>
                <a:lnTo>
                  <a:pt x="2201509" y="1866695"/>
                </a:lnTo>
                <a:lnTo>
                  <a:pt x="0" y="186669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b="-17936"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43" name="Freeform 43"/>
          <p:cNvSpPr/>
          <p:nvPr/>
        </p:nvSpPr>
        <p:spPr>
          <a:xfrm>
            <a:off x="2004201" y="7745868"/>
            <a:ext cx="1333425" cy="955065"/>
          </a:xfrm>
          <a:custGeom>
            <a:avLst/>
            <a:gdLst/>
            <a:ahLst/>
            <a:cxnLst/>
            <a:rect l="l" t="t" r="r" b="b"/>
            <a:pathLst>
              <a:path w="1333425" h="955065">
                <a:moveTo>
                  <a:pt x="0" y="0"/>
                </a:moveTo>
                <a:lnTo>
                  <a:pt x="1333425" y="0"/>
                </a:lnTo>
                <a:lnTo>
                  <a:pt x="1333425" y="955065"/>
                </a:lnTo>
                <a:lnTo>
                  <a:pt x="0" y="95506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44" name="Freeform 44"/>
          <p:cNvSpPr/>
          <p:nvPr/>
        </p:nvSpPr>
        <p:spPr>
          <a:xfrm>
            <a:off x="8941650" y="7836389"/>
            <a:ext cx="1161759" cy="774022"/>
          </a:xfrm>
          <a:custGeom>
            <a:avLst/>
            <a:gdLst/>
            <a:ahLst/>
            <a:cxnLst/>
            <a:rect l="l" t="t" r="r" b="b"/>
            <a:pathLst>
              <a:path w="1161759" h="774022">
                <a:moveTo>
                  <a:pt x="0" y="0"/>
                </a:moveTo>
                <a:lnTo>
                  <a:pt x="1161759" y="0"/>
                </a:lnTo>
                <a:lnTo>
                  <a:pt x="1161759" y="774022"/>
                </a:lnTo>
                <a:lnTo>
                  <a:pt x="0" y="77402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45" name="TextBox 45"/>
          <p:cNvSpPr txBox="1"/>
          <p:nvPr/>
        </p:nvSpPr>
        <p:spPr>
          <a:xfrm>
            <a:off x="1171311" y="1839396"/>
            <a:ext cx="8653291" cy="3280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68"/>
              </a:lnSpc>
            </a:pPr>
            <a:r>
              <a:rPr lang="en-US" sz="2292" i="1">
                <a:solidFill>
                  <a:srgbClr val="173D66"/>
                </a:solidFill>
                <a:latin typeface="Open Sans 1 Italics"/>
                <a:ea typeface="Open Sans 1 Italics"/>
                <a:cs typeface="Open Sans 1 Italics"/>
                <a:sym typeface="Open Sans 1 Italics"/>
              </a:rPr>
              <a:t>Esempi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1860347" y="5090601"/>
            <a:ext cx="3266584" cy="11028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16"/>
              </a:lnSpc>
            </a:pPr>
            <a:r>
              <a:rPr lang="en-US" sz="1680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MODIAR</a:t>
            </a:r>
          </a:p>
          <a:p>
            <a:pPr algn="ctr">
              <a:lnSpc>
                <a:spcPts val="696"/>
              </a:lnSpc>
            </a:pPr>
            <a:endParaRPr lang="en-US" sz="1680" b="1">
              <a:solidFill>
                <a:srgbClr val="3D464D"/>
              </a:solidFill>
              <a:latin typeface="Open Sans 1 Bold"/>
              <a:ea typeface="Open Sans 1 Bold"/>
              <a:cs typeface="Open Sans 1 Bold"/>
              <a:sym typeface="Open Sans 1 Bold"/>
            </a:endParaRPr>
          </a:p>
          <a:p>
            <a:pPr algn="ctr">
              <a:lnSpc>
                <a:spcPts val="2016"/>
              </a:lnSpc>
            </a:pPr>
            <a:r>
              <a:rPr lang="en-US" sz="168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Ministero dell’Industria della Difesa, regia centrale del</a:t>
            </a:r>
          </a:p>
          <a:p>
            <a:pPr algn="ctr">
              <a:lnSpc>
                <a:spcPts val="2016"/>
              </a:lnSpc>
            </a:pPr>
            <a:r>
              <a:rPr lang="en-US" sz="168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comparto.</a:t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7147373" y="5090601"/>
            <a:ext cx="3392061" cy="11028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16"/>
              </a:lnSpc>
            </a:pPr>
            <a:r>
              <a:rPr lang="en-US" sz="1680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AZERSILAH </a:t>
            </a:r>
          </a:p>
          <a:p>
            <a:pPr algn="ctr">
              <a:lnSpc>
                <a:spcPts val="696"/>
              </a:lnSpc>
            </a:pPr>
            <a:endParaRPr lang="en-US" sz="1680" b="1">
              <a:solidFill>
                <a:srgbClr val="3D464D"/>
              </a:solidFill>
              <a:latin typeface="Open Sans 1 Bold"/>
              <a:ea typeface="Open Sans 1 Bold"/>
              <a:cs typeface="Open Sans 1 Bold"/>
              <a:sym typeface="Open Sans 1 Bold"/>
            </a:endParaRPr>
          </a:p>
          <a:p>
            <a:pPr algn="ctr">
              <a:lnSpc>
                <a:spcPts val="2016"/>
              </a:lnSpc>
            </a:pPr>
            <a:r>
              <a:rPr lang="en-US" sz="168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Holding statale leader per armi leggere, munizionamento, co-produzioni internazionali.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12239777" y="5090601"/>
            <a:ext cx="3907104" cy="11028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16"/>
              </a:lnSpc>
            </a:pPr>
            <a:r>
              <a:rPr lang="en-US" sz="1680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STP (Sumgayit Technology Park)</a:t>
            </a:r>
          </a:p>
          <a:p>
            <a:pPr algn="ctr">
              <a:lnSpc>
                <a:spcPts val="696"/>
              </a:lnSpc>
            </a:pPr>
            <a:endParaRPr lang="en-US" sz="1680" b="1">
              <a:solidFill>
                <a:srgbClr val="3D464D"/>
              </a:solidFill>
              <a:latin typeface="Open Sans 1 Bold"/>
              <a:ea typeface="Open Sans 1 Bold"/>
              <a:cs typeface="Open Sans 1 Bold"/>
              <a:sym typeface="Open Sans 1 Bold"/>
            </a:endParaRPr>
          </a:p>
          <a:p>
            <a:pPr algn="ctr">
              <a:lnSpc>
                <a:spcPts val="2016"/>
              </a:lnSpc>
            </a:pPr>
            <a:r>
              <a:rPr lang="en-US" sz="168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Ampliato a produzione bellica</a:t>
            </a:r>
          </a:p>
          <a:p>
            <a:pPr algn="ctr">
              <a:lnSpc>
                <a:spcPts val="2016"/>
              </a:lnSpc>
            </a:pPr>
            <a:r>
              <a:rPr lang="en-US" sz="168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(elettronica militare, munizionamento, componenti per veicoli).</a:t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3769636" y="7776995"/>
            <a:ext cx="4502656" cy="8832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74"/>
              </a:lnSpc>
            </a:pPr>
            <a:r>
              <a:rPr lang="en-US" sz="1899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Produzione</a:t>
            </a:r>
            <a:r>
              <a:rPr lang="en-US" sz="1899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: armi leggere, munizioni, UAV tattici, blindati leggeri, sistemi di comunicazione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10539434" y="7924633"/>
            <a:ext cx="4502656" cy="5880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74"/>
              </a:lnSpc>
            </a:pPr>
            <a:r>
              <a:rPr lang="en-US" sz="1899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Joint venture</a:t>
            </a:r>
            <a:r>
              <a:rPr lang="en-US" sz="1899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 con partner stranieri (soprattutto Turchia e Israele).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403635" y="9502000"/>
            <a:ext cx="389166" cy="301518"/>
          </a:xfrm>
          <a:custGeom>
            <a:avLst/>
            <a:gdLst/>
            <a:ahLst/>
            <a:cxnLst/>
            <a:rect l="l" t="t" r="r" b="b"/>
            <a:pathLst>
              <a:path w="389166" h="301518">
                <a:moveTo>
                  <a:pt x="0" y="0"/>
                </a:moveTo>
                <a:lnTo>
                  <a:pt x="389166" y="0"/>
                </a:lnTo>
                <a:lnTo>
                  <a:pt x="389166" y="301518"/>
                </a:lnTo>
                <a:lnTo>
                  <a:pt x="0" y="30151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393757"/>
            </a:stretch>
          </a:blipFill>
        </p:spPr>
        <p:txBody>
          <a:bodyPr/>
          <a:lstStyle/>
          <a:p>
            <a:endParaRPr lang="it-IT"/>
          </a:p>
        </p:txBody>
      </p:sp>
      <p:grpSp>
        <p:nvGrpSpPr>
          <p:cNvPr id="3" name="Group 3"/>
          <p:cNvGrpSpPr/>
          <p:nvPr/>
        </p:nvGrpSpPr>
        <p:grpSpPr>
          <a:xfrm>
            <a:off x="11237364" y="698528"/>
            <a:ext cx="6021936" cy="330172"/>
            <a:chOff x="0" y="0"/>
            <a:chExt cx="8029248" cy="440229"/>
          </a:xfrm>
        </p:grpSpPr>
        <p:sp>
          <p:nvSpPr>
            <p:cNvPr id="4" name="Freeform 4"/>
            <p:cNvSpPr/>
            <p:nvPr/>
          </p:nvSpPr>
          <p:spPr>
            <a:xfrm>
              <a:off x="6952513" y="493"/>
              <a:ext cx="1076736" cy="185737"/>
            </a:xfrm>
            <a:custGeom>
              <a:avLst/>
              <a:gdLst/>
              <a:ahLst/>
              <a:cxnLst/>
              <a:rect l="l" t="t" r="r" b="b"/>
              <a:pathLst>
                <a:path w="1076736" h="185737">
                  <a:moveTo>
                    <a:pt x="0" y="0"/>
                  </a:moveTo>
                  <a:lnTo>
                    <a:pt x="1076735" y="0"/>
                  </a:lnTo>
                  <a:lnTo>
                    <a:pt x="1076735" y="185736"/>
                  </a:lnTo>
                  <a:lnTo>
                    <a:pt x="0" y="1857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it-IT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6800113" cy="47832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543"/>
                </a:lnSpc>
              </a:pPr>
              <a:r>
                <a:rPr lang="en-US" sz="952" i="1" spc="54">
                  <a:solidFill>
                    <a:srgbClr val="3D464D"/>
                  </a:solidFill>
                  <a:latin typeface="Open Sans 1 Italics"/>
                  <a:ea typeface="Open Sans 1 Italics"/>
                  <a:cs typeface="Open Sans 1 Italics"/>
                  <a:sym typeface="Open Sans 1 Italics"/>
                </a:rPr>
                <a:t>Analisi Paese e Report Attività | Mercato Azerbaijan</a:t>
              </a:r>
            </a:p>
            <a:p>
              <a:pPr algn="r">
                <a:lnSpc>
                  <a:spcPts val="1543"/>
                </a:lnSpc>
              </a:pPr>
              <a:endParaRPr lang="en-US" sz="952" i="1" spc="54">
                <a:solidFill>
                  <a:srgbClr val="3D464D"/>
                </a:solidFill>
                <a:latin typeface="Open Sans 1 Italics"/>
                <a:ea typeface="Open Sans 1 Italics"/>
                <a:cs typeface="Open Sans 1 Italics"/>
                <a:sym typeface="Open Sans 1 Italics"/>
              </a:endParaRPr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1016890" y="1535017"/>
            <a:ext cx="8017307" cy="12088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565"/>
              </a:lnSpc>
            </a:pPr>
            <a:r>
              <a:rPr lang="en-US" sz="4611">
                <a:solidFill>
                  <a:srgbClr val="5DADE2"/>
                </a:solidFill>
                <a:latin typeface="Poppins"/>
                <a:ea typeface="Poppins"/>
                <a:cs typeface="Poppins"/>
                <a:sym typeface="Poppins"/>
              </a:rPr>
              <a:t>Industria metalmeccanica civile e componentistica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8348933" y="2225160"/>
            <a:ext cx="5357241" cy="383357"/>
            <a:chOff x="0" y="0"/>
            <a:chExt cx="1410961" cy="100967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410961" cy="100967"/>
            </a:xfrm>
            <a:custGeom>
              <a:avLst/>
              <a:gdLst/>
              <a:ahLst/>
              <a:cxnLst/>
              <a:rect l="l" t="t" r="r" b="b"/>
              <a:pathLst>
                <a:path w="1410961" h="100967">
                  <a:moveTo>
                    <a:pt x="0" y="0"/>
                  </a:moveTo>
                  <a:lnTo>
                    <a:pt x="1410961" y="0"/>
                  </a:lnTo>
                  <a:lnTo>
                    <a:pt x="1410961" y="100967"/>
                  </a:lnTo>
                  <a:lnTo>
                    <a:pt x="0" y="100967"/>
                  </a:lnTo>
                  <a:close/>
                </a:path>
              </a:pathLst>
            </a:custGeom>
            <a:solidFill>
              <a:srgbClr val="173D66"/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0"/>
              <a:ext cx="1410961" cy="1009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4"/>
                </a:lnSpc>
              </a:pPr>
              <a:endParaRPr/>
            </a:p>
          </p:txBody>
        </p:sp>
      </p:grpSp>
      <p:grpSp>
        <p:nvGrpSpPr>
          <p:cNvPr id="10" name="Group 10"/>
          <p:cNvGrpSpPr>
            <a:grpSpLocks noChangeAspect="1"/>
          </p:cNvGrpSpPr>
          <p:nvPr/>
        </p:nvGrpSpPr>
        <p:grpSpPr>
          <a:xfrm rot="-5400000">
            <a:off x="-1402510" y="7231022"/>
            <a:ext cx="7130417" cy="7599464"/>
            <a:chOff x="0" y="0"/>
            <a:chExt cx="5848261" cy="6232970"/>
          </a:xfrm>
        </p:grpSpPr>
        <p:sp>
          <p:nvSpPr>
            <p:cNvPr id="11" name="Freeform 11"/>
            <p:cNvSpPr/>
            <p:nvPr/>
          </p:nvSpPr>
          <p:spPr>
            <a:xfrm>
              <a:off x="1008507" y="4221988"/>
              <a:ext cx="3194812" cy="1944497"/>
            </a:xfrm>
            <a:custGeom>
              <a:avLst/>
              <a:gdLst/>
              <a:ahLst/>
              <a:cxnLst/>
              <a:rect l="l" t="t" r="r" b="b"/>
              <a:pathLst>
                <a:path w="3194812" h="1944497">
                  <a:moveTo>
                    <a:pt x="3194177" y="0"/>
                  </a:moveTo>
                  <a:lnTo>
                    <a:pt x="0" y="314833"/>
                  </a:lnTo>
                  <a:lnTo>
                    <a:pt x="1167892" y="1944497"/>
                  </a:lnTo>
                  <a:lnTo>
                    <a:pt x="1174750" y="1944497"/>
                  </a:lnTo>
                  <a:lnTo>
                    <a:pt x="10160" y="319278"/>
                  </a:lnTo>
                  <a:lnTo>
                    <a:pt x="3194812" y="5461"/>
                  </a:lnTo>
                  <a:lnTo>
                    <a:pt x="3194304" y="0"/>
                  </a:lnTo>
                  <a:close/>
                  <a:moveTo>
                    <a:pt x="3159252" y="73787"/>
                  </a:moveTo>
                  <a:lnTo>
                    <a:pt x="2311781" y="1944497"/>
                  </a:lnTo>
                  <a:lnTo>
                    <a:pt x="2317877" y="1944497"/>
                  </a:lnTo>
                  <a:lnTo>
                    <a:pt x="3164332" y="76200"/>
                  </a:lnTo>
                  <a:lnTo>
                    <a:pt x="3159252" y="7391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2" name="Freeform 12"/>
            <p:cNvSpPr/>
            <p:nvPr/>
          </p:nvSpPr>
          <p:spPr>
            <a:xfrm>
              <a:off x="4073652" y="4205732"/>
              <a:ext cx="189992" cy="190119"/>
            </a:xfrm>
            <a:custGeom>
              <a:avLst/>
              <a:gdLst/>
              <a:ahLst/>
              <a:cxnLst/>
              <a:rect l="l" t="t" r="r" b="b"/>
              <a:pathLst>
                <a:path w="189992" h="190119">
                  <a:moveTo>
                    <a:pt x="18923" y="60579"/>
                  </a:moveTo>
                  <a:cubicBezTo>
                    <a:pt x="37973" y="18669"/>
                    <a:pt x="87376" y="0"/>
                    <a:pt x="129413" y="19050"/>
                  </a:cubicBezTo>
                  <a:cubicBezTo>
                    <a:pt x="171450" y="38100"/>
                    <a:pt x="189992" y="87503"/>
                    <a:pt x="170942" y="129540"/>
                  </a:cubicBezTo>
                  <a:cubicBezTo>
                    <a:pt x="151892" y="171577"/>
                    <a:pt x="102489" y="190119"/>
                    <a:pt x="60579" y="171069"/>
                  </a:cubicBezTo>
                  <a:cubicBezTo>
                    <a:pt x="18669" y="152019"/>
                    <a:pt x="0" y="102616"/>
                    <a:pt x="19050" y="60706"/>
                  </a:cubicBezTo>
                  <a:lnTo>
                    <a:pt x="19050" y="60706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3781044" y="2269490"/>
              <a:ext cx="1398016" cy="1555369"/>
            </a:xfrm>
            <a:custGeom>
              <a:avLst/>
              <a:gdLst/>
              <a:ahLst/>
              <a:cxnLst/>
              <a:rect l="l" t="t" r="r" b="b"/>
              <a:pathLst>
                <a:path w="1398016" h="1555369">
                  <a:moveTo>
                    <a:pt x="0" y="1555242"/>
                  </a:moveTo>
                  <a:lnTo>
                    <a:pt x="93345" y="0"/>
                  </a:lnTo>
                  <a:lnTo>
                    <a:pt x="98933" y="381"/>
                  </a:lnTo>
                  <a:lnTo>
                    <a:pt x="6223" y="1546098"/>
                  </a:lnTo>
                  <a:lnTo>
                    <a:pt x="1386967" y="855726"/>
                  </a:lnTo>
                  <a:lnTo>
                    <a:pt x="160909" y="46228"/>
                  </a:lnTo>
                  <a:lnTo>
                    <a:pt x="163957" y="41656"/>
                  </a:lnTo>
                  <a:lnTo>
                    <a:pt x="1398016" y="856488"/>
                  </a:lnTo>
                  <a:lnTo>
                    <a:pt x="127" y="1555369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4" name="Freeform 14"/>
            <p:cNvSpPr/>
            <p:nvPr/>
          </p:nvSpPr>
          <p:spPr>
            <a:xfrm>
              <a:off x="3851783" y="2220595"/>
              <a:ext cx="189992" cy="189992"/>
            </a:xfrm>
            <a:custGeom>
              <a:avLst/>
              <a:gdLst/>
              <a:ahLst/>
              <a:cxnLst/>
              <a:rect l="l" t="t" r="r" b="b"/>
              <a:pathLst>
                <a:path w="189992" h="189992">
                  <a:moveTo>
                    <a:pt x="49022" y="164592"/>
                  </a:moveTo>
                  <a:cubicBezTo>
                    <a:pt x="10541" y="139192"/>
                    <a:pt x="0" y="87376"/>
                    <a:pt x="25400" y="49022"/>
                  </a:cubicBezTo>
                  <a:cubicBezTo>
                    <a:pt x="50800" y="10668"/>
                    <a:pt x="102616" y="0"/>
                    <a:pt x="140970" y="25400"/>
                  </a:cubicBezTo>
                  <a:cubicBezTo>
                    <a:pt x="179324" y="50800"/>
                    <a:pt x="189992" y="102616"/>
                    <a:pt x="164592" y="140970"/>
                  </a:cubicBezTo>
                  <a:cubicBezTo>
                    <a:pt x="139192" y="179324"/>
                    <a:pt x="87376" y="189992"/>
                    <a:pt x="49022" y="164592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5" name="Freeform 15"/>
            <p:cNvSpPr/>
            <p:nvPr/>
          </p:nvSpPr>
          <p:spPr>
            <a:xfrm>
              <a:off x="2570861" y="113538"/>
              <a:ext cx="2743835" cy="2963418"/>
            </a:xfrm>
            <a:custGeom>
              <a:avLst/>
              <a:gdLst/>
              <a:ahLst/>
              <a:cxnLst/>
              <a:rect l="l" t="t" r="r" b="b"/>
              <a:pathLst>
                <a:path w="2743835" h="2963418">
                  <a:moveTo>
                    <a:pt x="348234" y="2963418"/>
                  </a:moveTo>
                  <a:lnTo>
                    <a:pt x="347726" y="2958592"/>
                  </a:lnTo>
                  <a:lnTo>
                    <a:pt x="0" y="635"/>
                  </a:lnTo>
                  <a:lnTo>
                    <a:pt x="5461" y="0"/>
                  </a:lnTo>
                  <a:lnTo>
                    <a:pt x="352679" y="2953258"/>
                  </a:lnTo>
                  <a:lnTo>
                    <a:pt x="2732786" y="1178941"/>
                  </a:lnTo>
                  <a:lnTo>
                    <a:pt x="74549" y="34290"/>
                  </a:lnTo>
                  <a:lnTo>
                    <a:pt x="76708" y="29210"/>
                  </a:lnTo>
                  <a:lnTo>
                    <a:pt x="2743835" y="1177671"/>
                  </a:lnTo>
                  <a:lnTo>
                    <a:pt x="348234" y="296341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6" name="Freeform 16"/>
            <p:cNvSpPr/>
            <p:nvPr/>
          </p:nvSpPr>
          <p:spPr>
            <a:xfrm>
              <a:off x="2555494" y="63500"/>
              <a:ext cx="189738" cy="166878"/>
            </a:xfrm>
            <a:custGeom>
              <a:avLst/>
              <a:gdLst/>
              <a:ahLst/>
              <a:cxnLst/>
              <a:rect l="l" t="t" r="r" b="b"/>
              <a:pathLst>
                <a:path w="189738" h="166878">
                  <a:moveTo>
                    <a:pt x="94869" y="0"/>
                  </a:moveTo>
                  <a:cubicBezTo>
                    <a:pt x="62611" y="0"/>
                    <a:pt x="31877" y="18923"/>
                    <a:pt x="18288" y="50419"/>
                  </a:cubicBezTo>
                  <a:cubicBezTo>
                    <a:pt x="0" y="92710"/>
                    <a:pt x="19558" y="141859"/>
                    <a:pt x="61849" y="160020"/>
                  </a:cubicBezTo>
                  <a:cubicBezTo>
                    <a:pt x="72644" y="164719"/>
                    <a:pt x="83820" y="166878"/>
                    <a:pt x="94869" y="166878"/>
                  </a:cubicBezTo>
                  <a:cubicBezTo>
                    <a:pt x="127127" y="166878"/>
                    <a:pt x="157988" y="147955"/>
                    <a:pt x="171450" y="116459"/>
                  </a:cubicBezTo>
                  <a:cubicBezTo>
                    <a:pt x="189738" y="74168"/>
                    <a:pt x="170180" y="25019"/>
                    <a:pt x="127889" y="6858"/>
                  </a:cubicBezTo>
                  <a:cubicBezTo>
                    <a:pt x="117094" y="2159"/>
                    <a:pt x="105918" y="0"/>
                    <a:pt x="94869" y="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7" name="Freeform 17"/>
            <p:cNvSpPr/>
            <p:nvPr/>
          </p:nvSpPr>
          <p:spPr>
            <a:xfrm>
              <a:off x="3002788" y="318135"/>
              <a:ext cx="2756915" cy="2554097"/>
            </a:xfrm>
            <a:custGeom>
              <a:avLst/>
              <a:gdLst/>
              <a:ahLst/>
              <a:cxnLst/>
              <a:rect l="l" t="t" r="r" b="b"/>
              <a:pathLst>
                <a:path w="2756915" h="2554097">
                  <a:moveTo>
                    <a:pt x="2751709" y="2554097"/>
                  </a:moveTo>
                  <a:lnTo>
                    <a:pt x="1667637" y="11049"/>
                  </a:lnTo>
                  <a:lnTo>
                    <a:pt x="10287" y="2217547"/>
                  </a:lnTo>
                  <a:lnTo>
                    <a:pt x="2675890" y="2540762"/>
                  </a:lnTo>
                  <a:lnTo>
                    <a:pt x="2675255" y="2546223"/>
                  </a:lnTo>
                  <a:lnTo>
                    <a:pt x="0" y="2221865"/>
                  </a:lnTo>
                  <a:lnTo>
                    <a:pt x="2921" y="2218055"/>
                  </a:lnTo>
                  <a:lnTo>
                    <a:pt x="1669034" y="0"/>
                  </a:lnTo>
                  <a:lnTo>
                    <a:pt x="1670939" y="4445"/>
                  </a:lnTo>
                  <a:lnTo>
                    <a:pt x="2756916" y="2551938"/>
                  </a:lnTo>
                  <a:lnTo>
                    <a:pt x="2751836" y="255409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8" name="Freeform 18"/>
            <p:cNvSpPr/>
            <p:nvPr/>
          </p:nvSpPr>
          <p:spPr>
            <a:xfrm>
              <a:off x="5585841" y="2772791"/>
              <a:ext cx="176784" cy="176784"/>
            </a:xfrm>
            <a:custGeom>
              <a:avLst/>
              <a:gdLst/>
              <a:ahLst/>
              <a:cxnLst/>
              <a:rect l="l" t="t" r="r" b="b"/>
              <a:pathLst>
                <a:path w="176784" h="176784">
                  <a:moveTo>
                    <a:pt x="98425" y="5588"/>
                  </a:moveTo>
                  <a:cubicBezTo>
                    <a:pt x="144145" y="11176"/>
                    <a:pt x="176784" y="52705"/>
                    <a:pt x="171196" y="98425"/>
                  </a:cubicBezTo>
                  <a:cubicBezTo>
                    <a:pt x="165608" y="144145"/>
                    <a:pt x="124079" y="176784"/>
                    <a:pt x="78359" y="171196"/>
                  </a:cubicBezTo>
                  <a:cubicBezTo>
                    <a:pt x="32639" y="165608"/>
                    <a:pt x="0" y="124079"/>
                    <a:pt x="5588" y="78359"/>
                  </a:cubicBezTo>
                  <a:cubicBezTo>
                    <a:pt x="11176" y="32639"/>
                    <a:pt x="52705" y="0"/>
                    <a:pt x="98425" y="558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9" name="Freeform 19"/>
            <p:cNvSpPr/>
            <p:nvPr/>
          </p:nvSpPr>
          <p:spPr>
            <a:xfrm>
              <a:off x="4693412" y="2992374"/>
              <a:ext cx="1091311" cy="1058037"/>
            </a:xfrm>
            <a:custGeom>
              <a:avLst/>
              <a:gdLst/>
              <a:ahLst/>
              <a:cxnLst/>
              <a:rect l="l" t="t" r="r" b="b"/>
              <a:pathLst>
                <a:path w="1091311" h="1058037">
                  <a:moveTo>
                    <a:pt x="1086104" y="1057783"/>
                  </a:moveTo>
                  <a:lnTo>
                    <a:pt x="742188" y="10795"/>
                  </a:lnTo>
                  <a:lnTo>
                    <a:pt x="10541" y="828548"/>
                  </a:lnTo>
                  <a:lnTo>
                    <a:pt x="1011682" y="1038098"/>
                  </a:lnTo>
                  <a:lnTo>
                    <a:pt x="1010539" y="1043559"/>
                  </a:lnTo>
                  <a:lnTo>
                    <a:pt x="0" y="832104"/>
                  </a:lnTo>
                  <a:lnTo>
                    <a:pt x="3175" y="828548"/>
                  </a:lnTo>
                  <a:lnTo>
                    <a:pt x="744474" y="0"/>
                  </a:lnTo>
                  <a:lnTo>
                    <a:pt x="745998" y="4572"/>
                  </a:lnTo>
                  <a:lnTo>
                    <a:pt x="1091311" y="1056259"/>
                  </a:lnTo>
                  <a:lnTo>
                    <a:pt x="1085977" y="105803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0" name="Freeform 20"/>
            <p:cNvSpPr/>
            <p:nvPr/>
          </p:nvSpPr>
          <p:spPr>
            <a:xfrm>
              <a:off x="5609336" y="3941064"/>
              <a:ext cx="182245" cy="182245"/>
            </a:xfrm>
            <a:custGeom>
              <a:avLst/>
              <a:gdLst/>
              <a:ahLst/>
              <a:cxnLst/>
              <a:rect l="l" t="t" r="r" b="b"/>
              <a:pathLst>
                <a:path w="182245" h="182245">
                  <a:moveTo>
                    <a:pt x="108204" y="9398"/>
                  </a:moveTo>
                  <a:cubicBezTo>
                    <a:pt x="153289" y="18796"/>
                    <a:pt x="182245" y="62992"/>
                    <a:pt x="172847" y="108204"/>
                  </a:cubicBezTo>
                  <a:cubicBezTo>
                    <a:pt x="163449" y="153416"/>
                    <a:pt x="119253" y="182245"/>
                    <a:pt x="74041" y="172847"/>
                  </a:cubicBezTo>
                  <a:cubicBezTo>
                    <a:pt x="28829" y="163449"/>
                    <a:pt x="0" y="119253"/>
                    <a:pt x="9398" y="74041"/>
                  </a:cubicBezTo>
                  <a:cubicBezTo>
                    <a:pt x="18796" y="28829"/>
                    <a:pt x="62992" y="0"/>
                    <a:pt x="108204" y="939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1" name="Freeform 21"/>
            <p:cNvSpPr/>
            <p:nvPr/>
          </p:nvSpPr>
          <p:spPr>
            <a:xfrm>
              <a:off x="3533394" y="4597400"/>
              <a:ext cx="2099056" cy="1569085"/>
            </a:xfrm>
            <a:custGeom>
              <a:avLst/>
              <a:gdLst/>
              <a:ahLst/>
              <a:cxnLst/>
              <a:rect l="l" t="t" r="r" b="b"/>
              <a:pathLst>
                <a:path w="2099056" h="1569085">
                  <a:moveTo>
                    <a:pt x="2097532" y="0"/>
                  </a:moveTo>
                  <a:lnTo>
                    <a:pt x="5842" y="496824"/>
                  </a:lnTo>
                  <a:lnTo>
                    <a:pt x="0" y="498221"/>
                  </a:lnTo>
                  <a:lnTo>
                    <a:pt x="1011301" y="1568958"/>
                  </a:lnTo>
                  <a:lnTo>
                    <a:pt x="1020826" y="1568958"/>
                  </a:lnTo>
                  <a:lnTo>
                    <a:pt x="13208" y="502158"/>
                  </a:lnTo>
                  <a:lnTo>
                    <a:pt x="2099056" y="6731"/>
                  </a:lnTo>
                  <a:lnTo>
                    <a:pt x="2097405" y="0"/>
                  </a:lnTo>
                  <a:close/>
                  <a:moveTo>
                    <a:pt x="2066544" y="97536"/>
                  </a:moveTo>
                  <a:lnTo>
                    <a:pt x="1626870" y="1569085"/>
                  </a:lnTo>
                  <a:lnTo>
                    <a:pt x="1634109" y="1569085"/>
                  </a:lnTo>
                  <a:lnTo>
                    <a:pt x="2073148" y="99568"/>
                  </a:lnTo>
                  <a:lnTo>
                    <a:pt x="2066544" y="97663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2" name="Freeform 22"/>
            <p:cNvSpPr/>
            <p:nvPr/>
          </p:nvSpPr>
          <p:spPr>
            <a:xfrm>
              <a:off x="5485130" y="4584192"/>
              <a:ext cx="233426" cy="233426"/>
            </a:xfrm>
            <a:custGeom>
              <a:avLst/>
              <a:gdLst/>
              <a:ahLst/>
              <a:cxnLst/>
              <a:rect l="l" t="t" r="r" b="b"/>
              <a:pathLst>
                <a:path w="233426" h="233426">
                  <a:moveTo>
                    <a:pt x="16510" y="86741"/>
                  </a:moveTo>
                  <a:cubicBezTo>
                    <a:pt x="33020" y="31369"/>
                    <a:pt x="91313" y="0"/>
                    <a:pt x="146685" y="16510"/>
                  </a:cubicBezTo>
                  <a:cubicBezTo>
                    <a:pt x="202057" y="33020"/>
                    <a:pt x="233426" y="91313"/>
                    <a:pt x="216916" y="146685"/>
                  </a:cubicBezTo>
                  <a:cubicBezTo>
                    <a:pt x="200406" y="202057"/>
                    <a:pt x="142113" y="233426"/>
                    <a:pt x="86741" y="216916"/>
                  </a:cubicBezTo>
                  <a:cubicBezTo>
                    <a:pt x="31369" y="200406"/>
                    <a:pt x="0" y="142113"/>
                    <a:pt x="16510" y="86741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3" name="Freeform 23"/>
            <p:cNvSpPr/>
            <p:nvPr/>
          </p:nvSpPr>
          <p:spPr>
            <a:xfrm>
              <a:off x="4127881" y="5267706"/>
              <a:ext cx="1328293" cy="898779"/>
            </a:xfrm>
            <a:custGeom>
              <a:avLst/>
              <a:gdLst/>
              <a:ahLst/>
              <a:cxnLst/>
              <a:rect l="l" t="t" r="r" b="b"/>
              <a:pathLst>
                <a:path w="1328293" h="898779">
                  <a:moveTo>
                    <a:pt x="1249172" y="0"/>
                  </a:moveTo>
                  <a:lnTo>
                    <a:pt x="0" y="875284"/>
                  </a:lnTo>
                  <a:lnTo>
                    <a:pt x="50419" y="898779"/>
                  </a:lnTo>
                  <a:lnTo>
                    <a:pt x="66929" y="898779"/>
                  </a:lnTo>
                  <a:lnTo>
                    <a:pt x="13970" y="874014"/>
                  </a:lnTo>
                  <a:lnTo>
                    <a:pt x="1243457" y="12573"/>
                  </a:lnTo>
                  <a:lnTo>
                    <a:pt x="1321308" y="898652"/>
                  </a:lnTo>
                  <a:lnTo>
                    <a:pt x="1328293" y="898652"/>
                  </a:lnTo>
                  <a:lnTo>
                    <a:pt x="1249426" y="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4" name="Freeform 24"/>
            <p:cNvSpPr/>
            <p:nvPr/>
          </p:nvSpPr>
          <p:spPr>
            <a:xfrm>
              <a:off x="3881374" y="3719957"/>
              <a:ext cx="793496" cy="681990"/>
            </a:xfrm>
            <a:custGeom>
              <a:avLst/>
              <a:gdLst/>
              <a:ahLst/>
              <a:cxnLst/>
              <a:rect l="l" t="t" r="r" b="b"/>
              <a:pathLst>
                <a:path w="793496" h="681990">
                  <a:moveTo>
                    <a:pt x="399796" y="681990"/>
                  </a:moveTo>
                  <a:lnTo>
                    <a:pt x="393700" y="678561"/>
                  </a:lnTo>
                  <a:lnTo>
                    <a:pt x="781431" y="6985"/>
                  </a:lnTo>
                  <a:lnTo>
                    <a:pt x="12065" y="6985"/>
                  </a:lnTo>
                  <a:lnTo>
                    <a:pt x="350139" y="592455"/>
                  </a:lnTo>
                  <a:lnTo>
                    <a:pt x="344043" y="596011"/>
                  </a:lnTo>
                  <a:lnTo>
                    <a:pt x="0" y="0"/>
                  </a:lnTo>
                  <a:lnTo>
                    <a:pt x="793496" y="0"/>
                  </a:lnTo>
                  <a:lnTo>
                    <a:pt x="790448" y="5207"/>
                  </a:lnTo>
                  <a:lnTo>
                    <a:pt x="399669" y="68199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5" name="Freeform 25"/>
            <p:cNvSpPr/>
            <p:nvPr/>
          </p:nvSpPr>
          <p:spPr>
            <a:xfrm>
              <a:off x="4106418" y="4190238"/>
              <a:ext cx="238887" cy="239014"/>
            </a:xfrm>
            <a:custGeom>
              <a:avLst/>
              <a:gdLst/>
              <a:ahLst/>
              <a:cxnLst/>
              <a:rect l="l" t="t" r="r" b="b"/>
              <a:pathLst>
                <a:path w="238887" h="239014">
                  <a:moveTo>
                    <a:pt x="210058" y="67183"/>
                  </a:moveTo>
                  <a:cubicBezTo>
                    <a:pt x="238887" y="117221"/>
                    <a:pt x="221742" y="181102"/>
                    <a:pt x="171831" y="210058"/>
                  </a:cubicBezTo>
                  <a:cubicBezTo>
                    <a:pt x="121920" y="239014"/>
                    <a:pt x="57912" y="221742"/>
                    <a:pt x="28956" y="171831"/>
                  </a:cubicBezTo>
                  <a:cubicBezTo>
                    <a:pt x="0" y="121920"/>
                    <a:pt x="17272" y="57912"/>
                    <a:pt x="67183" y="28956"/>
                  </a:cubicBezTo>
                  <a:cubicBezTo>
                    <a:pt x="117094" y="0"/>
                    <a:pt x="181102" y="17272"/>
                    <a:pt x="210058" y="67183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6" name="Freeform 26"/>
            <p:cNvSpPr/>
            <p:nvPr/>
          </p:nvSpPr>
          <p:spPr>
            <a:xfrm>
              <a:off x="63500" y="3245485"/>
              <a:ext cx="4584319" cy="2921000"/>
            </a:xfrm>
            <a:custGeom>
              <a:avLst/>
              <a:gdLst/>
              <a:ahLst/>
              <a:cxnLst/>
              <a:rect l="l" t="t" r="r" b="b"/>
              <a:pathLst>
                <a:path w="4584319" h="2921000">
                  <a:moveTo>
                    <a:pt x="7112" y="0"/>
                  </a:moveTo>
                  <a:lnTo>
                    <a:pt x="0" y="3429"/>
                  </a:lnTo>
                  <a:lnTo>
                    <a:pt x="1385824" y="2921000"/>
                  </a:lnTo>
                  <a:lnTo>
                    <a:pt x="1394460" y="2921000"/>
                  </a:lnTo>
                  <a:lnTo>
                    <a:pt x="7112" y="0"/>
                  </a:lnTo>
                  <a:close/>
                  <a:moveTo>
                    <a:pt x="116078" y="6858"/>
                  </a:moveTo>
                  <a:lnTo>
                    <a:pt x="115443" y="14732"/>
                  </a:lnTo>
                  <a:lnTo>
                    <a:pt x="4569968" y="372491"/>
                  </a:lnTo>
                  <a:lnTo>
                    <a:pt x="2812415" y="2921000"/>
                  </a:lnTo>
                  <a:lnTo>
                    <a:pt x="2822067" y="2921000"/>
                  </a:lnTo>
                  <a:lnTo>
                    <a:pt x="4580382" y="371221"/>
                  </a:lnTo>
                  <a:lnTo>
                    <a:pt x="4584319" y="365633"/>
                  </a:lnTo>
                  <a:lnTo>
                    <a:pt x="116078" y="685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7" name="Freeform 27"/>
            <p:cNvSpPr/>
            <p:nvPr/>
          </p:nvSpPr>
          <p:spPr>
            <a:xfrm>
              <a:off x="61849" y="3133217"/>
              <a:ext cx="246888" cy="246888"/>
            </a:xfrm>
            <a:custGeom>
              <a:avLst/>
              <a:gdLst/>
              <a:ahLst/>
              <a:cxnLst/>
              <a:rect l="l" t="t" r="r" b="b"/>
              <a:pathLst>
                <a:path w="246888" h="246888">
                  <a:moveTo>
                    <a:pt x="113919" y="241554"/>
                  </a:moveTo>
                  <a:cubicBezTo>
                    <a:pt x="48641" y="236347"/>
                    <a:pt x="0" y="179197"/>
                    <a:pt x="5334" y="113919"/>
                  </a:cubicBezTo>
                  <a:cubicBezTo>
                    <a:pt x="10668" y="48641"/>
                    <a:pt x="67691" y="0"/>
                    <a:pt x="132969" y="5334"/>
                  </a:cubicBezTo>
                  <a:cubicBezTo>
                    <a:pt x="198247" y="10668"/>
                    <a:pt x="246888" y="67691"/>
                    <a:pt x="241554" y="132969"/>
                  </a:cubicBezTo>
                  <a:cubicBezTo>
                    <a:pt x="236220" y="198247"/>
                    <a:pt x="179197" y="246888"/>
                    <a:pt x="113919" y="241554"/>
                  </a:cubicBezTo>
                  <a:lnTo>
                    <a:pt x="113919" y="24155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8" name="Freeform 28"/>
            <p:cNvSpPr/>
            <p:nvPr/>
          </p:nvSpPr>
          <p:spPr>
            <a:xfrm>
              <a:off x="5174615" y="1262126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9" name="Freeform 29"/>
            <p:cNvSpPr/>
            <p:nvPr/>
          </p:nvSpPr>
          <p:spPr>
            <a:xfrm>
              <a:off x="4522851" y="234442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0" name="Freeform 30"/>
            <p:cNvSpPr/>
            <p:nvPr/>
          </p:nvSpPr>
          <p:spPr>
            <a:xfrm>
              <a:off x="4497705" y="3718687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1" name="Freeform 31"/>
            <p:cNvSpPr/>
            <p:nvPr/>
          </p:nvSpPr>
          <p:spPr>
            <a:xfrm>
              <a:off x="963422" y="4470654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2" name="Freeform 32"/>
            <p:cNvSpPr/>
            <p:nvPr/>
          </p:nvSpPr>
          <p:spPr>
            <a:xfrm>
              <a:off x="2868422" y="2991739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3" name="Freeform 33"/>
            <p:cNvSpPr/>
            <p:nvPr/>
          </p:nvSpPr>
          <p:spPr>
            <a:xfrm>
              <a:off x="5074285" y="3066923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34" name="Group 34"/>
          <p:cNvGrpSpPr>
            <a:grpSpLocks noChangeAspect="1"/>
          </p:cNvGrpSpPr>
          <p:nvPr/>
        </p:nvGrpSpPr>
        <p:grpSpPr>
          <a:xfrm rot="-5400000">
            <a:off x="15042834" y="1157096"/>
            <a:ext cx="7130417" cy="7599464"/>
            <a:chOff x="0" y="0"/>
            <a:chExt cx="5848261" cy="6232970"/>
          </a:xfrm>
        </p:grpSpPr>
        <p:sp>
          <p:nvSpPr>
            <p:cNvPr id="35" name="Freeform 35"/>
            <p:cNvSpPr/>
            <p:nvPr/>
          </p:nvSpPr>
          <p:spPr>
            <a:xfrm>
              <a:off x="1008507" y="4221988"/>
              <a:ext cx="3194812" cy="1944497"/>
            </a:xfrm>
            <a:custGeom>
              <a:avLst/>
              <a:gdLst/>
              <a:ahLst/>
              <a:cxnLst/>
              <a:rect l="l" t="t" r="r" b="b"/>
              <a:pathLst>
                <a:path w="3194812" h="1944497">
                  <a:moveTo>
                    <a:pt x="3194177" y="0"/>
                  </a:moveTo>
                  <a:lnTo>
                    <a:pt x="0" y="314833"/>
                  </a:lnTo>
                  <a:lnTo>
                    <a:pt x="1167892" y="1944497"/>
                  </a:lnTo>
                  <a:lnTo>
                    <a:pt x="1174750" y="1944497"/>
                  </a:lnTo>
                  <a:lnTo>
                    <a:pt x="10160" y="319278"/>
                  </a:lnTo>
                  <a:lnTo>
                    <a:pt x="3194812" y="5461"/>
                  </a:lnTo>
                  <a:lnTo>
                    <a:pt x="3194304" y="0"/>
                  </a:lnTo>
                  <a:close/>
                  <a:moveTo>
                    <a:pt x="3159252" y="73787"/>
                  </a:moveTo>
                  <a:lnTo>
                    <a:pt x="2311781" y="1944497"/>
                  </a:lnTo>
                  <a:lnTo>
                    <a:pt x="2317877" y="1944497"/>
                  </a:lnTo>
                  <a:lnTo>
                    <a:pt x="3164332" y="76200"/>
                  </a:lnTo>
                  <a:lnTo>
                    <a:pt x="3159252" y="7391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6" name="Freeform 36"/>
            <p:cNvSpPr/>
            <p:nvPr/>
          </p:nvSpPr>
          <p:spPr>
            <a:xfrm>
              <a:off x="4073652" y="4205732"/>
              <a:ext cx="189992" cy="190119"/>
            </a:xfrm>
            <a:custGeom>
              <a:avLst/>
              <a:gdLst/>
              <a:ahLst/>
              <a:cxnLst/>
              <a:rect l="l" t="t" r="r" b="b"/>
              <a:pathLst>
                <a:path w="189992" h="190119">
                  <a:moveTo>
                    <a:pt x="18923" y="60579"/>
                  </a:moveTo>
                  <a:cubicBezTo>
                    <a:pt x="37973" y="18669"/>
                    <a:pt x="87376" y="0"/>
                    <a:pt x="129413" y="19050"/>
                  </a:cubicBezTo>
                  <a:cubicBezTo>
                    <a:pt x="171450" y="38100"/>
                    <a:pt x="189992" y="87503"/>
                    <a:pt x="170942" y="129540"/>
                  </a:cubicBezTo>
                  <a:cubicBezTo>
                    <a:pt x="151892" y="171577"/>
                    <a:pt x="102489" y="190119"/>
                    <a:pt x="60579" y="171069"/>
                  </a:cubicBezTo>
                  <a:cubicBezTo>
                    <a:pt x="18669" y="152019"/>
                    <a:pt x="0" y="102616"/>
                    <a:pt x="19050" y="60706"/>
                  </a:cubicBezTo>
                  <a:lnTo>
                    <a:pt x="19050" y="60706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7" name="Freeform 37"/>
            <p:cNvSpPr/>
            <p:nvPr/>
          </p:nvSpPr>
          <p:spPr>
            <a:xfrm>
              <a:off x="3781044" y="2269490"/>
              <a:ext cx="1398016" cy="1555369"/>
            </a:xfrm>
            <a:custGeom>
              <a:avLst/>
              <a:gdLst/>
              <a:ahLst/>
              <a:cxnLst/>
              <a:rect l="l" t="t" r="r" b="b"/>
              <a:pathLst>
                <a:path w="1398016" h="1555369">
                  <a:moveTo>
                    <a:pt x="0" y="1555242"/>
                  </a:moveTo>
                  <a:lnTo>
                    <a:pt x="93345" y="0"/>
                  </a:lnTo>
                  <a:lnTo>
                    <a:pt x="98933" y="381"/>
                  </a:lnTo>
                  <a:lnTo>
                    <a:pt x="6223" y="1546098"/>
                  </a:lnTo>
                  <a:lnTo>
                    <a:pt x="1386967" y="855726"/>
                  </a:lnTo>
                  <a:lnTo>
                    <a:pt x="160909" y="46228"/>
                  </a:lnTo>
                  <a:lnTo>
                    <a:pt x="163957" y="41656"/>
                  </a:lnTo>
                  <a:lnTo>
                    <a:pt x="1398016" y="856488"/>
                  </a:lnTo>
                  <a:lnTo>
                    <a:pt x="127" y="1555369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8" name="Freeform 38"/>
            <p:cNvSpPr/>
            <p:nvPr/>
          </p:nvSpPr>
          <p:spPr>
            <a:xfrm>
              <a:off x="3851783" y="2220595"/>
              <a:ext cx="189992" cy="189992"/>
            </a:xfrm>
            <a:custGeom>
              <a:avLst/>
              <a:gdLst/>
              <a:ahLst/>
              <a:cxnLst/>
              <a:rect l="l" t="t" r="r" b="b"/>
              <a:pathLst>
                <a:path w="189992" h="189992">
                  <a:moveTo>
                    <a:pt x="49022" y="164592"/>
                  </a:moveTo>
                  <a:cubicBezTo>
                    <a:pt x="10541" y="139192"/>
                    <a:pt x="0" y="87376"/>
                    <a:pt x="25400" y="49022"/>
                  </a:cubicBezTo>
                  <a:cubicBezTo>
                    <a:pt x="50800" y="10668"/>
                    <a:pt x="102616" y="0"/>
                    <a:pt x="140970" y="25400"/>
                  </a:cubicBezTo>
                  <a:cubicBezTo>
                    <a:pt x="179324" y="50800"/>
                    <a:pt x="189992" y="102616"/>
                    <a:pt x="164592" y="140970"/>
                  </a:cubicBezTo>
                  <a:cubicBezTo>
                    <a:pt x="139192" y="179324"/>
                    <a:pt x="87376" y="189992"/>
                    <a:pt x="49022" y="164592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9" name="Freeform 39"/>
            <p:cNvSpPr/>
            <p:nvPr/>
          </p:nvSpPr>
          <p:spPr>
            <a:xfrm>
              <a:off x="2570861" y="113538"/>
              <a:ext cx="2743835" cy="2963418"/>
            </a:xfrm>
            <a:custGeom>
              <a:avLst/>
              <a:gdLst/>
              <a:ahLst/>
              <a:cxnLst/>
              <a:rect l="l" t="t" r="r" b="b"/>
              <a:pathLst>
                <a:path w="2743835" h="2963418">
                  <a:moveTo>
                    <a:pt x="348234" y="2963418"/>
                  </a:moveTo>
                  <a:lnTo>
                    <a:pt x="347726" y="2958592"/>
                  </a:lnTo>
                  <a:lnTo>
                    <a:pt x="0" y="635"/>
                  </a:lnTo>
                  <a:lnTo>
                    <a:pt x="5461" y="0"/>
                  </a:lnTo>
                  <a:lnTo>
                    <a:pt x="352679" y="2953258"/>
                  </a:lnTo>
                  <a:lnTo>
                    <a:pt x="2732786" y="1178941"/>
                  </a:lnTo>
                  <a:lnTo>
                    <a:pt x="74549" y="34290"/>
                  </a:lnTo>
                  <a:lnTo>
                    <a:pt x="76708" y="29210"/>
                  </a:lnTo>
                  <a:lnTo>
                    <a:pt x="2743835" y="1177671"/>
                  </a:lnTo>
                  <a:lnTo>
                    <a:pt x="348234" y="296341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0" name="Freeform 40"/>
            <p:cNvSpPr/>
            <p:nvPr/>
          </p:nvSpPr>
          <p:spPr>
            <a:xfrm>
              <a:off x="2555494" y="63500"/>
              <a:ext cx="189738" cy="166878"/>
            </a:xfrm>
            <a:custGeom>
              <a:avLst/>
              <a:gdLst/>
              <a:ahLst/>
              <a:cxnLst/>
              <a:rect l="l" t="t" r="r" b="b"/>
              <a:pathLst>
                <a:path w="189738" h="166878">
                  <a:moveTo>
                    <a:pt x="94869" y="0"/>
                  </a:moveTo>
                  <a:cubicBezTo>
                    <a:pt x="62611" y="0"/>
                    <a:pt x="31877" y="18923"/>
                    <a:pt x="18288" y="50419"/>
                  </a:cubicBezTo>
                  <a:cubicBezTo>
                    <a:pt x="0" y="92710"/>
                    <a:pt x="19558" y="141859"/>
                    <a:pt x="61849" y="160020"/>
                  </a:cubicBezTo>
                  <a:cubicBezTo>
                    <a:pt x="72644" y="164719"/>
                    <a:pt x="83820" y="166878"/>
                    <a:pt x="94869" y="166878"/>
                  </a:cubicBezTo>
                  <a:cubicBezTo>
                    <a:pt x="127127" y="166878"/>
                    <a:pt x="157988" y="147955"/>
                    <a:pt x="171450" y="116459"/>
                  </a:cubicBezTo>
                  <a:cubicBezTo>
                    <a:pt x="189738" y="74168"/>
                    <a:pt x="170180" y="25019"/>
                    <a:pt x="127889" y="6858"/>
                  </a:cubicBezTo>
                  <a:cubicBezTo>
                    <a:pt x="117094" y="2159"/>
                    <a:pt x="105918" y="0"/>
                    <a:pt x="94869" y="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1" name="Freeform 41"/>
            <p:cNvSpPr/>
            <p:nvPr/>
          </p:nvSpPr>
          <p:spPr>
            <a:xfrm>
              <a:off x="3002788" y="318135"/>
              <a:ext cx="2756915" cy="2554097"/>
            </a:xfrm>
            <a:custGeom>
              <a:avLst/>
              <a:gdLst/>
              <a:ahLst/>
              <a:cxnLst/>
              <a:rect l="l" t="t" r="r" b="b"/>
              <a:pathLst>
                <a:path w="2756915" h="2554097">
                  <a:moveTo>
                    <a:pt x="2751709" y="2554097"/>
                  </a:moveTo>
                  <a:lnTo>
                    <a:pt x="1667637" y="11049"/>
                  </a:lnTo>
                  <a:lnTo>
                    <a:pt x="10287" y="2217547"/>
                  </a:lnTo>
                  <a:lnTo>
                    <a:pt x="2675890" y="2540762"/>
                  </a:lnTo>
                  <a:lnTo>
                    <a:pt x="2675255" y="2546223"/>
                  </a:lnTo>
                  <a:lnTo>
                    <a:pt x="0" y="2221865"/>
                  </a:lnTo>
                  <a:lnTo>
                    <a:pt x="2921" y="2218055"/>
                  </a:lnTo>
                  <a:lnTo>
                    <a:pt x="1669034" y="0"/>
                  </a:lnTo>
                  <a:lnTo>
                    <a:pt x="1670939" y="4445"/>
                  </a:lnTo>
                  <a:lnTo>
                    <a:pt x="2756916" y="2551938"/>
                  </a:lnTo>
                  <a:lnTo>
                    <a:pt x="2751836" y="255409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2" name="Freeform 42"/>
            <p:cNvSpPr/>
            <p:nvPr/>
          </p:nvSpPr>
          <p:spPr>
            <a:xfrm>
              <a:off x="5585841" y="2772791"/>
              <a:ext cx="176784" cy="176784"/>
            </a:xfrm>
            <a:custGeom>
              <a:avLst/>
              <a:gdLst/>
              <a:ahLst/>
              <a:cxnLst/>
              <a:rect l="l" t="t" r="r" b="b"/>
              <a:pathLst>
                <a:path w="176784" h="176784">
                  <a:moveTo>
                    <a:pt x="98425" y="5588"/>
                  </a:moveTo>
                  <a:cubicBezTo>
                    <a:pt x="144145" y="11176"/>
                    <a:pt x="176784" y="52705"/>
                    <a:pt x="171196" y="98425"/>
                  </a:cubicBezTo>
                  <a:cubicBezTo>
                    <a:pt x="165608" y="144145"/>
                    <a:pt x="124079" y="176784"/>
                    <a:pt x="78359" y="171196"/>
                  </a:cubicBezTo>
                  <a:cubicBezTo>
                    <a:pt x="32639" y="165608"/>
                    <a:pt x="0" y="124079"/>
                    <a:pt x="5588" y="78359"/>
                  </a:cubicBezTo>
                  <a:cubicBezTo>
                    <a:pt x="11176" y="32639"/>
                    <a:pt x="52705" y="0"/>
                    <a:pt x="98425" y="558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3" name="Freeform 43"/>
            <p:cNvSpPr/>
            <p:nvPr/>
          </p:nvSpPr>
          <p:spPr>
            <a:xfrm>
              <a:off x="4693412" y="2992374"/>
              <a:ext cx="1091311" cy="1058037"/>
            </a:xfrm>
            <a:custGeom>
              <a:avLst/>
              <a:gdLst/>
              <a:ahLst/>
              <a:cxnLst/>
              <a:rect l="l" t="t" r="r" b="b"/>
              <a:pathLst>
                <a:path w="1091311" h="1058037">
                  <a:moveTo>
                    <a:pt x="1086104" y="1057783"/>
                  </a:moveTo>
                  <a:lnTo>
                    <a:pt x="742188" y="10795"/>
                  </a:lnTo>
                  <a:lnTo>
                    <a:pt x="10541" y="828548"/>
                  </a:lnTo>
                  <a:lnTo>
                    <a:pt x="1011682" y="1038098"/>
                  </a:lnTo>
                  <a:lnTo>
                    <a:pt x="1010539" y="1043559"/>
                  </a:lnTo>
                  <a:lnTo>
                    <a:pt x="0" y="832104"/>
                  </a:lnTo>
                  <a:lnTo>
                    <a:pt x="3175" y="828548"/>
                  </a:lnTo>
                  <a:lnTo>
                    <a:pt x="744474" y="0"/>
                  </a:lnTo>
                  <a:lnTo>
                    <a:pt x="745998" y="4572"/>
                  </a:lnTo>
                  <a:lnTo>
                    <a:pt x="1091311" y="1056259"/>
                  </a:lnTo>
                  <a:lnTo>
                    <a:pt x="1085977" y="105803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4" name="Freeform 44"/>
            <p:cNvSpPr/>
            <p:nvPr/>
          </p:nvSpPr>
          <p:spPr>
            <a:xfrm>
              <a:off x="5609336" y="3941064"/>
              <a:ext cx="182245" cy="182245"/>
            </a:xfrm>
            <a:custGeom>
              <a:avLst/>
              <a:gdLst/>
              <a:ahLst/>
              <a:cxnLst/>
              <a:rect l="l" t="t" r="r" b="b"/>
              <a:pathLst>
                <a:path w="182245" h="182245">
                  <a:moveTo>
                    <a:pt x="108204" y="9398"/>
                  </a:moveTo>
                  <a:cubicBezTo>
                    <a:pt x="153289" y="18796"/>
                    <a:pt x="182245" y="62992"/>
                    <a:pt x="172847" y="108204"/>
                  </a:cubicBezTo>
                  <a:cubicBezTo>
                    <a:pt x="163449" y="153416"/>
                    <a:pt x="119253" y="182245"/>
                    <a:pt x="74041" y="172847"/>
                  </a:cubicBezTo>
                  <a:cubicBezTo>
                    <a:pt x="28829" y="163449"/>
                    <a:pt x="0" y="119253"/>
                    <a:pt x="9398" y="74041"/>
                  </a:cubicBezTo>
                  <a:cubicBezTo>
                    <a:pt x="18796" y="28829"/>
                    <a:pt x="62992" y="0"/>
                    <a:pt x="108204" y="939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5" name="Freeform 45"/>
            <p:cNvSpPr/>
            <p:nvPr/>
          </p:nvSpPr>
          <p:spPr>
            <a:xfrm>
              <a:off x="3533394" y="4597400"/>
              <a:ext cx="2099056" cy="1569085"/>
            </a:xfrm>
            <a:custGeom>
              <a:avLst/>
              <a:gdLst/>
              <a:ahLst/>
              <a:cxnLst/>
              <a:rect l="l" t="t" r="r" b="b"/>
              <a:pathLst>
                <a:path w="2099056" h="1569085">
                  <a:moveTo>
                    <a:pt x="2097532" y="0"/>
                  </a:moveTo>
                  <a:lnTo>
                    <a:pt x="5842" y="496824"/>
                  </a:lnTo>
                  <a:lnTo>
                    <a:pt x="0" y="498221"/>
                  </a:lnTo>
                  <a:lnTo>
                    <a:pt x="1011301" y="1568958"/>
                  </a:lnTo>
                  <a:lnTo>
                    <a:pt x="1020826" y="1568958"/>
                  </a:lnTo>
                  <a:lnTo>
                    <a:pt x="13208" y="502158"/>
                  </a:lnTo>
                  <a:lnTo>
                    <a:pt x="2099056" y="6731"/>
                  </a:lnTo>
                  <a:lnTo>
                    <a:pt x="2097405" y="0"/>
                  </a:lnTo>
                  <a:close/>
                  <a:moveTo>
                    <a:pt x="2066544" y="97536"/>
                  </a:moveTo>
                  <a:lnTo>
                    <a:pt x="1626870" y="1569085"/>
                  </a:lnTo>
                  <a:lnTo>
                    <a:pt x="1634109" y="1569085"/>
                  </a:lnTo>
                  <a:lnTo>
                    <a:pt x="2073148" y="99568"/>
                  </a:lnTo>
                  <a:lnTo>
                    <a:pt x="2066544" y="97663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6" name="Freeform 46"/>
            <p:cNvSpPr/>
            <p:nvPr/>
          </p:nvSpPr>
          <p:spPr>
            <a:xfrm>
              <a:off x="5485130" y="4584192"/>
              <a:ext cx="233426" cy="233426"/>
            </a:xfrm>
            <a:custGeom>
              <a:avLst/>
              <a:gdLst/>
              <a:ahLst/>
              <a:cxnLst/>
              <a:rect l="l" t="t" r="r" b="b"/>
              <a:pathLst>
                <a:path w="233426" h="233426">
                  <a:moveTo>
                    <a:pt x="16510" y="86741"/>
                  </a:moveTo>
                  <a:cubicBezTo>
                    <a:pt x="33020" y="31369"/>
                    <a:pt x="91313" y="0"/>
                    <a:pt x="146685" y="16510"/>
                  </a:cubicBezTo>
                  <a:cubicBezTo>
                    <a:pt x="202057" y="33020"/>
                    <a:pt x="233426" y="91313"/>
                    <a:pt x="216916" y="146685"/>
                  </a:cubicBezTo>
                  <a:cubicBezTo>
                    <a:pt x="200406" y="202057"/>
                    <a:pt x="142113" y="233426"/>
                    <a:pt x="86741" y="216916"/>
                  </a:cubicBezTo>
                  <a:cubicBezTo>
                    <a:pt x="31369" y="200406"/>
                    <a:pt x="0" y="142113"/>
                    <a:pt x="16510" y="86741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7" name="Freeform 47"/>
            <p:cNvSpPr/>
            <p:nvPr/>
          </p:nvSpPr>
          <p:spPr>
            <a:xfrm>
              <a:off x="4127881" y="5267706"/>
              <a:ext cx="1328293" cy="898779"/>
            </a:xfrm>
            <a:custGeom>
              <a:avLst/>
              <a:gdLst/>
              <a:ahLst/>
              <a:cxnLst/>
              <a:rect l="l" t="t" r="r" b="b"/>
              <a:pathLst>
                <a:path w="1328293" h="898779">
                  <a:moveTo>
                    <a:pt x="1249172" y="0"/>
                  </a:moveTo>
                  <a:lnTo>
                    <a:pt x="0" y="875284"/>
                  </a:lnTo>
                  <a:lnTo>
                    <a:pt x="50419" y="898779"/>
                  </a:lnTo>
                  <a:lnTo>
                    <a:pt x="66929" y="898779"/>
                  </a:lnTo>
                  <a:lnTo>
                    <a:pt x="13970" y="874014"/>
                  </a:lnTo>
                  <a:lnTo>
                    <a:pt x="1243457" y="12573"/>
                  </a:lnTo>
                  <a:lnTo>
                    <a:pt x="1321308" y="898652"/>
                  </a:lnTo>
                  <a:lnTo>
                    <a:pt x="1328293" y="898652"/>
                  </a:lnTo>
                  <a:lnTo>
                    <a:pt x="1249426" y="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8" name="Freeform 48"/>
            <p:cNvSpPr/>
            <p:nvPr/>
          </p:nvSpPr>
          <p:spPr>
            <a:xfrm>
              <a:off x="3881374" y="3719957"/>
              <a:ext cx="793496" cy="681990"/>
            </a:xfrm>
            <a:custGeom>
              <a:avLst/>
              <a:gdLst/>
              <a:ahLst/>
              <a:cxnLst/>
              <a:rect l="l" t="t" r="r" b="b"/>
              <a:pathLst>
                <a:path w="793496" h="681990">
                  <a:moveTo>
                    <a:pt x="399796" y="681990"/>
                  </a:moveTo>
                  <a:lnTo>
                    <a:pt x="393700" y="678561"/>
                  </a:lnTo>
                  <a:lnTo>
                    <a:pt x="781431" y="6985"/>
                  </a:lnTo>
                  <a:lnTo>
                    <a:pt x="12065" y="6985"/>
                  </a:lnTo>
                  <a:lnTo>
                    <a:pt x="350139" y="592455"/>
                  </a:lnTo>
                  <a:lnTo>
                    <a:pt x="344043" y="596011"/>
                  </a:lnTo>
                  <a:lnTo>
                    <a:pt x="0" y="0"/>
                  </a:lnTo>
                  <a:lnTo>
                    <a:pt x="793496" y="0"/>
                  </a:lnTo>
                  <a:lnTo>
                    <a:pt x="790448" y="5207"/>
                  </a:lnTo>
                  <a:lnTo>
                    <a:pt x="399669" y="68199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9" name="Freeform 49"/>
            <p:cNvSpPr/>
            <p:nvPr/>
          </p:nvSpPr>
          <p:spPr>
            <a:xfrm>
              <a:off x="4106418" y="4190238"/>
              <a:ext cx="238887" cy="239014"/>
            </a:xfrm>
            <a:custGeom>
              <a:avLst/>
              <a:gdLst/>
              <a:ahLst/>
              <a:cxnLst/>
              <a:rect l="l" t="t" r="r" b="b"/>
              <a:pathLst>
                <a:path w="238887" h="239014">
                  <a:moveTo>
                    <a:pt x="210058" y="67183"/>
                  </a:moveTo>
                  <a:cubicBezTo>
                    <a:pt x="238887" y="117221"/>
                    <a:pt x="221742" y="181102"/>
                    <a:pt x="171831" y="210058"/>
                  </a:cubicBezTo>
                  <a:cubicBezTo>
                    <a:pt x="121920" y="239014"/>
                    <a:pt x="57912" y="221742"/>
                    <a:pt x="28956" y="171831"/>
                  </a:cubicBezTo>
                  <a:cubicBezTo>
                    <a:pt x="0" y="121920"/>
                    <a:pt x="17272" y="57912"/>
                    <a:pt x="67183" y="28956"/>
                  </a:cubicBezTo>
                  <a:cubicBezTo>
                    <a:pt x="117094" y="0"/>
                    <a:pt x="181102" y="17272"/>
                    <a:pt x="210058" y="67183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0" name="Freeform 50"/>
            <p:cNvSpPr/>
            <p:nvPr/>
          </p:nvSpPr>
          <p:spPr>
            <a:xfrm>
              <a:off x="63500" y="3245485"/>
              <a:ext cx="4584319" cy="2921000"/>
            </a:xfrm>
            <a:custGeom>
              <a:avLst/>
              <a:gdLst/>
              <a:ahLst/>
              <a:cxnLst/>
              <a:rect l="l" t="t" r="r" b="b"/>
              <a:pathLst>
                <a:path w="4584319" h="2921000">
                  <a:moveTo>
                    <a:pt x="7112" y="0"/>
                  </a:moveTo>
                  <a:lnTo>
                    <a:pt x="0" y="3429"/>
                  </a:lnTo>
                  <a:lnTo>
                    <a:pt x="1385824" y="2921000"/>
                  </a:lnTo>
                  <a:lnTo>
                    <a:pt x="1394460" y="2921000"/>
                  </a:lnTo>
                  <a:lnTo>
                    <a:pt x="7112" y="0"/>
                  </a:lnTo>
                  <a:close/>
                  <a:moveTo>
                    <a:pt x="116078" y="6858"/>
                  </a:moveTo>
                  <a:lnTo>
                    <a:pt x="115443" y="14732"/>
                  </a:lnTo>
                  <a:lnTo>
                    <a:pt x="4569968" y="372491"/>
                  </a:lnTo>
                  <a:lnTo>
                    <a:pt x="2812415" y="2921000"/>
                  </a:lnTo>
                  <a:lnTo>
                    <a:pt x="2822067" y="2921000"/>
                  </a:lnTo>
                  <a:lnTo>
                    <a:pt x="4580382" y="371221"/>
                  </a:lnTo>
                  <a:lnTo>
                    <a:pt x="4584319" y="365633"/>
                  </a:lnTo>
                  <a:lnTo>
                    <a:pt x="116078" y="685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1" name="Freeform 51"/>
            <p:cNvSpPr/>
            <p:nvPr/>
          </p:nvSpPr>
          <p:spPr>
            <a:xfrm>
              <a:off x="61849" y="3133217"/>
              <a:ext cx="246888" cy="246888"/>
            </a:xfrm>
            <a:custGeom>
              <a:avLst/>
              <a:gdLst/>
              <a:ahLst/>
              <a:cxnLst/>
              <a:rect l="l" t="t" r="r" b="b"/>
              <a:pathLst>
                <a:path w="246888" h="246888">
                  <a:moveTo>
                    <a:pt x="113919" y="241554"/>
                  </a:moveTo>
                  <a:cubicBezTo>
                    <a:pt x="48641" y="236347"/>
                    <a:pt x="0" y="179197"/>
                    <a:pt x="5334" y="113919"/>
                  </a:cubicBezTo>
                  <a:cubicBezTo>
                    <a:pt x="10668" y="48641"/>
                    <a:pt x="67691" y="0"/>
                    <a:pt x="132969" y="5334"/>
                  </a:cubicBezTo>
                  <a:cubicBezTo>
                    <a:pt x="198247" y="10668"/>
                    <a:pt x="246888" y="67691"/>
                    <a:pt x="241554" y="132969"/>
                  </a:cubicBezTo>
                  <a:cubicBezTo>
                    <a:pt x="236220" y="198247"/>
                    <a:pt x="179197" y="246888"/>
                    <a:pt x="113919" y="241554"/>
                  </a:cubicBezTo>
                  <a:lnTo>
                    <a:pt x="113919" y="24155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2" name="Freeform 52"/>
            <p:cNvSpPr/>
            <p:nvPr/>
          </p:nvSpPr>
          <p:spPr>
            <a:xfrm>
              <a:off x="5174615" y="1262126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3" name="Freeform 53"/>
            <p:cNvSpPr/>
            <p:nvPr/>
          </p:nvSpPr>
          <p:spPr>
            <a:xfrm>
              <a:off x="4522851" y="234442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4" name="Freeform 54"/>
            <p:cNvSpPr/>
            <p:nvPr/>
          </p:nvSpPr>
          <p:spPr>
            <a:xfrm>
              <a:off x="4497705" y="3718687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5" name="Freeform 55"/>
            <p:cNvSpPr/>
            <p:nvPr/>
          </p:nvSpPr>
          <p:spPr>
            <a:xfrm>
              <a:off x="963422" y="4470654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6" name="Freeform 56"/>
            <p:cNvSpPr/>
            <p:nvPr/>
          </p:nvSpPr>
          <p:spPr>
            <a:xfrm>
              <a:off x="2868422" y="2991739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7" name="Freeform 57"/>
            <p:cNvSpPr/>
            <p:nvPr/>
          </p:nvSpPr>
          <p:spPr>
            <a:xfrm>
              <a:off x="5074285" y="3066923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58" name="Freeform 58"/>
          <p:cNvSpPr/>
          <p:nvPr/>
        </p:nvSpPr>
        <p:spPr>
          <a:xfrm>
            <a:off x="1016890" y="3201162"/>
            <a:ext cx="9215722" cy="5933829"/>
          </a:xfrm>
          <a:custGeom>
            <a:avLst/>
            <a:gdLst/>
            <a:ahLst/>
            <a:cxnLst/>
            <a:rect l="l" t="t" r="r" b="b"/>
            <a:pathLst>
              <a:path w="9215722" h="5933829">
                <a:moveTo>
                  <a:pt x="0" y="0"/>
                </a:moveTo>
                <a:lnTo>
                  <a:pt x="9215722" y="0"/>
                </a:lnTo>
                <a:lnTo>
                  <a:pt x="9215722" y="5933829"/>
                </a:lnTo>
                <a:lnTo>
                  <a:pt x="0" y="59338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613" r="-1613"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59" name="TextBox 59"/>
          <p:cNvSpPr txBox="1"/>
          <p:nvPr/>
        </p:nvSpPr>
        <p:spPr>
          <a:xfrm>
            <a:off x="10566430" y="3272858"/>
            <a:ext cx="5757458" cy="57713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88620" lvl="1" indent="-194310" algn="l">
              <a:lnSpc>
                <a:spcPts val="2466"/>
              </a:lnSpc>
              <a:buFont typeface="Arial"/>
              <a:buChar char="•"/>
            </a:pPr>
            <a:r>
              <a:rPr lang="en-US" sz="180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STP copre circa </a:t>
            </a:r>
            <a:r>
              <a:rPr lang="en-US" sz="1800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250 ettari</a:t>
            </a:r>
            <a:r>
              <a:rPr lang="en-US" sz="180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, comprende </a:t>
            </a:r>
            <a:r>
              <a:rPr lang="en-US" sz="1800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12 fabbriche</a:t>
            </a:r>
            <a:r>
              <a:rPr lang="en-US" sz="180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 e oltre </a:t>
            </a:r>
            <a:r>
              <a:rPr lang="en-US" sz="1800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30 siti produttivi</a:t>
            </a:r>
            <a:r>
              <a:rPr lang="en-US" sz="180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, risultando uno dei più grandi centri industriali regionali</a:t>
            </a:r>
          </a:p>
          <a:p>
            <a:pPr algn="l">
              <a:lnSpc>
                <a:spcPts val="2466"/>
              </a:lnSpc>
            </a:pPr>
            <a:endParaRPr lang="en-US" sz="1800">
              <a:solidFill>
                <a:srgbClr val="3D464D"/>
              </a:solidFill>
              <a:latin typeface="Open Sans 1"/>
              <a:ea typeface="Open Sans 1"/>
              <a:cs typeface="Open Sans 1"/>
              <a:sym typeface="Open Sans 1"/>
            </a:endParaRPr>
          </a:p>
          <a:p>
            <a:pPr marL="388620" lvl="1" indent="-194310" algn="l">
              <a:lnSpc>
                <a:spcPts val="2466"/>
              </a:lnSpc>
              <a:buFont typeface="Arial"/>
              <a:buChar char="•"/>
            </a:pPr>
            <a:r>
              <a:rPr lang="en-US" sz="180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Include un impianto di fusione (</a:t>
            </a:r>
            <a:r>
              <a:rPr lang="en-US" sz="1800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smelting plant</a:t>
            </a:r>
            <a:r>
              <a:rPr lang="en-US" sz="180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) per la produzione di metalli, con linee per profili in alluminio e rame</a:t>
            </a:r>
          </a:p>
          <a:p>
            <a:pPr algn="l">
              <a:lnSpc>
                <a:spcPts val="2466"/>
              </a:lnSpc>
            </a:pPr>
            <a:endParaRPr lang="en-US" sz="1800">
              <a:solidFill>
                <a:srgbClr val="3D464D"/>
              </a:solidFill>
              <a:latin typeface="Open Sans 1"/>
              <a:ea typeface="Open Sans 1"/>
              <a:cs typeface="Open Sans 1"/>
              <a:sym typeface="Open Sans 1"/>
            </a:endParaRPr>
          </a:p>
          <a:p>
            <a:pPr marL="388620" lvl="1" indent="-194310" algn="l">
              <a:lnSpc>
                <a:spcPts val="2466"/>
              </a:lnSpc>
              <a:buFont typeface="Arial"/>
              <a:buChar char="•"/>
            </a:pPr>
            <a:r>
              <a:rPr lang="en-US" sz="180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È il </a:t>
            </a:r>
            <a:r>
              <a:rPr lang="en-US" sz="1800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maggiore produttore</a:t>
            </a:r>
            <a:r>
              <a:rPr lang="en-US" sz="180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 del settore non‑oil del Paese e tra i principali contribuenti fiscali nazionali.</a:t>
            </a:r>
          </a:p>
          <a:p>
            <a:pPr marL="388620" lvl="1" indent="-194310" algn="l">
              <a:lnSpc>
                <a:spcPts val="2466"/>
              </a:lnSpc>
              <a:buFont typeface="Arial"/>
              <a:buChar char="•"/>
            </a:pPr>
            <a:endParaRPr lang="en-US" sz="1800">
              <a:solidFill>
                <a:srgbClr val="3D464D"/>
              </a:solidFill>
              <a:latin typeface="Open Sans 1"/>
              <a:ea typeface="Open Sans 1"/>
              <a:cs typeface="Open Sans 1"/>
              <a:sym typeface="Open Sans 1"/>
            </a:endParaRPr>
          </a:p>
          <a:p>
            <a:pPr marL="388620" lvl="1" indent="-194310" algn="l">
              <a:lnSpc>
                <a:spcPts val="2466"/>
              </a:lnSpc>
              <a:buFont typeface="Arial"/>
              <a:buChar char="•"/>
            </a:pPr>
            <a:r>
              <a:rPr lang="en-US" sz="180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Esporta prodotti con marchio </a:t>
            </a:r>
            <a:r>
              <a:rPr lang="en-US" sz="1800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“Made in Azerbaijan”</a:t>
            </a:r>
            <a:r>
              <a:rPr lang="en-US" sz="180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 in Russia, Georgia, Kazakistan, Kirghizistan, Turkmenistan, Turchia e Germania</a:t>
            </a:r>
          </a:p>
          <a:p>
            <a:pPr algn="l">
              <a:lnSpc>
                <a:spcPts val="2466"/>
              </a:lnSpc>
            </a:pPr>
            <a:endParaRPr lang="en-US" sz="1800">
              <a:solidFill>
                <a:srgbClr val="3D464D"/>
              </a:solidFill>
              <a:latin typeface="Open Sans 1"/>
              <a:ea typeface="Open Sans 1"/>
              <a:cs typeface="Open Sans 1"/>
              <a:sym typeface="Open Sans 1"/>
            </a:endParaRPr>
          </a:p>
          <a:p>
            <a:pPr marL="388620" lvl="1" indent="-194310" algn="l">
              <a:lnSpc>
                <a:spcPts val="2466"/>
              </a:lnSpc>
              <a:buFont typeface="Arial"/>
              <a:buChar char="•"/>
            </a:pPr>
            <a:r>
              <a:rPr lang="en-US" sz="180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Occupa circa </a:t>
            </a:r>
            <a:r>
              <a:rPr lang="en-US" sz="1800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2.000 dipendenti</a:t>
            </a:r>
            <a:r>
              <a:rPr lang="en-US" sz="180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 e funge da attore di riferimento anche all’interno del Sumgait Chemical Industrial Park.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8596455" y="2235942"/>
            <a:ext cx="4504113" cy="3236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33"/>
              </a:lnSpc>
            </a:pPr>
            <a:r>
              <a:rPr lang="en-US" sz="1881" i="1">
                <a:solidFill>
                  <a:srgbClr val="FFFFFF"/>
                </a:solidFill>
                <a:latin typeface="Open Sans 2 Italics"/>
                <a:ea typeface="Open Sans 2 Italics"/>
                <a:cs typeface="Open Sans 2 Italics"/>
                <a:sym typeface="Open Sans 2 Italics"/>
              </a:rPr>
              <a:t>STP - Sumgayit Technology Park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403635" y="9502000"/>
            <a:ext cx="389166" cy="301518"/>
          </a:xfrm>
          <a:custGeom>
            <a:avLst/>
            <a:gdLst/>
            <a:ahLst/>
            <a:cxnLst/>
            <a:rect l="l" t="t" r="r" b="b"/>
            <a:pathLst>
              <a:path w="389166" h="301518">
                <a:moveTo>
                  <a:pt x="0" y="0"/>
                </a:moveTo>
                <a:lnTo>
                  <a:pt x="389166" y="0"/>
                </a:lnTo>
                <a:lnTo>
                  <a:pt x="389166" y="301518"/>
                </a:lnTo>
                <a:lnTo>
                  <a:pt x="0" y="30151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393757"/>
            </a:stretch>
          </a:blipFill>
        </p:spPr>
        <p:txBody>
          <a:bodyPr/>
          <a:lstStyle/>
          <a:p>
            <a:endParaRPr lang="it-IT"/>
          </a:p>
        </p:txBody>
      </p:sp>
      <p:grpSp>
        <p:nvGrpSpPr>
          <p:cNvPr id="3" name="Group 3"/>
          <p:cNvGrpSpPr/>
          <p:nvPr/>
        </p:nvGrpSpPr>
        <p:grpSpPr>
          <a:xfrm>
            <a:off x="11237364" y="698528"/>
            <a:ext cx="6021936" cy="330172"/>
            <a:chOff x="0" y="0"/>
            <a:chExt cx="8029248" cy="440229"/>
          </a:xfrm>
        </p:grpSpPr>
        <p:sp>
          <p:nvSpPr>
            <p:cNvPr id="4" name="Freeform 4"/>
            <p:cNvSpPr/>
            <p:nvPr/>
          </p:nvSpPr>
          <p:spPr>
            <a:xfrm>
              <a:off x="6952513" y="493"/>
              <a:ext cx="1076736" cy="185737"/>
            </a:xfrm>
            <a:custGeom>
              <a:avLst/>
              <a:gdLst/>
              <a:ahLst/>
              <a:cxnLst/>
              <a:rect l="l" t="t" r="r" b="b"/>
              <a:pathLst>
                <a:path w="1076736" h="185737">
                  <a:moveTo>
                    <a:pt x="0" y="0"/>
                  </a:moveTo>
                  <a:lnTo>
                    <a:pt x="1076735" y="0"/>
                  </a:lnTo>
                  <a:lnTo>
                    <a:pt x="1076735" y="185736"/>
                  </a:lnTo>
                  <a:lnTo>
                    <a:pt x="0" y="1857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it-IT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6800113" cy="47832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543"/>
                </a:lnSpc>
              </a:pPr>
              <a:r>
                <a:rPr lang="en-US" sz="952" i="1" spc="54">
                  <a:solidFill>
                    <a:srgbClr val="3D464D"/>
                  </a:solidFill>
                  <a:latin typeface="Open Sans 1 Italics"/>
                  <a:ea typeface="Open Sans 1 Italics"/>
                  <a:cs typeface="Open Sans 1 Italics"/>
                  <a:sym typeface="Open Sans 1 Italics"/>
                </a:rPr>
                <a:t>Analisi Paese e Report Attività | Mercato Azerbaijan</a:t>
              </a:r>
            </a:p>
            <a:p>
              <a:pPr algn="r">
                <a:lnSpc>
                  <a:spcPts val="1543"/>
                </a:lnSpc>
              </a:pPr>
              <a:endParaRPr lang="en-US" sz="952" i="1" spc="54">
                <a:solidFill>
                  <a:srgbClr val="3D464D"/>
                </a:solidFill>
                <a:latin typeface="Open Sans 1 Italics"/>
                <a:ea typeface="Open Sans 1 Italics"/>
                <a:cs typeface="Open Sans 1 Italics"/>
                <a:sym typeface="Open Sans 1 Italics"/>
              </a:endParaRPr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1016890" y="1282878"/>
            <a:ext cx="8017307" cy="12088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565"/>
              </a:lnSpc>
            </a:pPr>
            <a:r>
              <a:rPr lang="en-US" sz="4611">
                <a:solidFill>
                  <a:srgbClr val="5DADE2"/>
                </a:solidFill>
                <a:latin typeface="Poppins"/>
                <a:ea typeface="Poppins"/>
                <a:cs typeface="Poppins"/>
                <a:sym typeface="Poppins"/>
              </a:rPr>
              <a:t>Industria metalmeccanica civile e componentistica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8348933" y="1973020"/>
            <a:ext cx="5357241" cy="383357"/>
            <a:chOff x="0" y="0"/>
            <a:chExt cx="1410961" cy="100967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410961" cy="100967"/>
            </a:xfrm>
            <a:custGeom>
              <a:avLst/>
              <a:gdLst/>
              <a:ahLst/>
              <a:cxnLst/>
              <a:rect l="l" t="t" r="r" b="b"/>
              <a:pathLst>
                <a:path w="1410961" h="100967">
                  <a:moveTo>
                    <a:pt x="0" y="0"/>
                  </a:moveTo>
                  <a:lnTo>
                    <a:pt x="1410961" y="0"/>
                  </a:lnTo>
                  <a:lnTo>
                    <a:pt x="1410961" y="100967"/>
                  </a:lnTo>
                  <a:lnTo>
                    <a:pt x="0" y="100967"/>
                  </a:lnTo>
                  <a:close/>
                </a:path>
              </a:pathLst>
            </a:custGeom>
            <a:solidFill>
              <a:srgbClr val="173D66"/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0"/>
              <a:ext cx="1410961" cy="1009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4"/>
                </a:lnSpc>
              </a:pPr>
              <a:endParaRPr/>
            </a:p>
          </p:txBody>
        </p:sp>
      </p:grpSp>
      <p:grpSp>
        <p:nvGrpSpPr>
          <p:cNvPr id="10" name="Group 10"/>
          <p:cNvGrpSpPr>
            <a:grpSpLocks noChangeAspect="1"/>
          </p:cNvGrpSpPr>
          <p:nvPr/>
        </p:nvGrpSpPr>
        <p:grpSpPr>
          <a:xfrm rot="-5400000">
            <a:off x="-1402510" y="6978882"/>
            <a:ext cx="7130417" cy="7599464"/>
            <a:chOff x="0" y="0"/>
            <a:chExt cx="5848261" cy="6232970"/>
          </a:xfrm>
        </p:grpSpPr>
        <p:sp>
          <p:nvSpPr>
            <p:cNvPr id="11" name="Freeform 11"/>
            <p:cNvSpPr/>
            <p:nvPr/>
          </p:nvSpPr>
          <p:spPr>
            <a:xfrm>
              <a:off x="1008507" y="4221988"/>
              <a:ext cx="3194812" cy="1944497"/>
            </a:xfrm>
            <a:custGeom>
              <a:avLst/>
              <a:gdLst/>
              <a:ahLst/>
              <a:cxnLst/>
              <a:rect l="l" t="t" r="r" b="b"/>
              <a:pathLst>
                <a:path w="3194812" h="1944497">
                  <a:moveTo>
                    <a:pt x="3194177" y="0"/>
                  </a:moveTo>
                  <a:lnTo>
                    <a:pt x="0" y="314833"/>
                  </a:lnTo>
                  <a:lnTo>
                    <a:pt x="1167892" y="1944497"/>
                  </a:lnTo>
                  <a:lnTo>
                    <a:pt x="1174750" y="1944497"/>
                  </a:lnTo>
                  <a:lnTo>
                    <a:pt x="10160" y="319278"/>
                  </a:lnTo>
                  <a:lnTo>
                    <a:pt x="3194812" y="5461"/>
                  </a:lnTo>
                  <a:lnTo>
                    <a:pt x="3194304" y="0"/>
                  </a:lnTo>
                  <a:close/>
                  <a:moveTo>
                    <a:pt x="3159252" y="73787"/>
                  </a:moveTo>
                  <a:lnTo>
                    <a:pt x="2311781" y="1944497"/>
                  </a:lnTo>
                  <a:lnTo>
                    <a:pt x="2317877" y="1944497"/>
                  </a:lnTo>
                  <a:lnTo>
                    <a:pt x="3164332" y="76200"/>
                  </a:lnTo>
                  <a:lnTo>
                    <a:pt x="3159252" y="7391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2" name="Freeform 12"/>
            <p:cNvSpPr/>
            <p:nvPr/>
          </p:nvSpPr>
          <p:spPr>
            <a:xfrm>
              <a:off x="4073652" y="4205732"/>
              <a:ext cx="189992" cy="190119"/>
            </a:xfrm>
            <a:custGeom>
              <a:avLst/>
              <a:gdLst/>
              <a:ahLst/>
              <a:cxnLst/>
              <a:rect l="l" t="t" r="r" b="b"/>
              <a:pathLst>
                <a:path w="189992" h="190119">
                  <a:moveTo>
                    <a:pt x="18923" y="60579"/>
                  </a:moveTo>
                  <a:cubicBezTo>
                    <a:pt x="37973" y="18669"/>
                    <a:pt x="87376" y="0"/>
                    <a:pt x="129413" y="19050"/>
                  </a:cubicBezTo>
                  <a:cubicBezTo>
                    <a:pt x="171450" y="38100"/>
                    <a:pt x="189992" y="87503"/>
                    <a:pt x="170942" y="129540"/>
                  </a:cubicBezTo>
                  <a:cubicBezTo>
                    <a:pt x="151892" y="171577"/>
                    <a:pt x="102489" y="190119"/>
                    <a:pt x="60579" y="171069"/>
                  </a:cubicBezTo>
                  <a:cubicBezTo>
                    <a:pt x="18669" y="152019"/>
                    <a:pt x="0" y="102616"/>
                    <a:pt x="19050" y="60706"/>
                  </a:cubicBezTo>
                  <a:lnTo>
                    <a:pt x="19050" y="60706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3781044" y="2269490"/>
              <a:ext cx="1398016" cy="1555369"/>
            </a:xfrm>
            <a:custGeom>
              <a:avLst/>
              <a:gdLst/>
              <a:ahLst/>
              <a:cxnLst/>
              <a:rect l="l" t="t" r="r" b="b"/>
              <a:pathLst>
                <a:path w="1398016" h="1555369">
                  <a:moveTo>
                    <a:pt x="0" y="1555242"/>
                  </a:moveTo>
                  <a:lnTo>
                    <a:pt x="93345" y="0"/>
                  </a:lnTo>
                  <a:lnTo>
                    <a:pt x="98933" y="381"/>
                  </a:lnTo>
                  <a:lnTo>
                    <a:pt x="6223" y="1546098"/>
                  </a:lnTo>
                  <a:lnTo>
                    <a:pt x="1386967" y="855726"/>
                  </a:lnTo>
                  <a:lnTo>
                    <a:pt x="160909" y="46228"/>
                  </a:lnTo>
                  <a:lnTo>
                    <a:pt x="163957" y="41656"/>
                  </a:lnTo>
                  <a:lnTo>
                    <a:pt x="1398016" y="856488"/>
                  </a:lnTo>
                  <a:lnTo>
                    <a:pt x="127" y="1555369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4" name="Freeform 14"/>
            <p:cNvSpPr/>
            <p:nvPr/>
          </p:nvSpPr>
          <p:spPr>
            <a:xfrm>
              <a:off x="3851783" y="2220595"/>
              <a:ext cx="189992" cy="189992"/>
            </a:xfrm>
            <a:custGeom>
              <a:avLst/>
              <a:gdLst/>
              <a:ahLst/>
              <a:cxnLst/>
              <a:rect l="l" t="t" r="r" b="b"/>
              <a:pathLst>
                <a:path w="189992" h="189992">
                  <a:moveTo>
                    <a:pt x="49022" y="164592"/>
                  </a:moveTo>
                  <a:cubicBezTo>
                    <a:pt x="10541" y="139192"/>
                    <a:pt x="0" y="87376"/>
                    <a:pt x="25400" y="49022"/>
                  </a:cubicBezTo>
                  <a:cubicBezTo>
                    <a:pt x="50800" y="10668"/>
                    <a:pt x="102616" y="0"/>
                    <a:pt x="140970" y="25400"/>
                  </a:cubicBezTo>
                  <a:cubicBezTo>
                    <a:pt x="179324" y="50800"/>
                    <a:pt x="189992" y="102616"/>
                    <a:pt x="164592" y="140970"/>
                  </a:cubicBezTo>
                  <a:cubicBezTo>
                    <a:pt x="139192" y="179324"/>
                    <a:pt x="87376" y="189992"/>
                    <a:pt x="49022" y="164592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5" name="Freeform 15"/>
            <p:cNvSpPr/>
            <p:nvPr/>
          </p:nvSpPr>
          <p:spPr>
            <a:xfrm>
              <a:off x="2570861" y="113538"/>
              <a:ext cx="2743835" cy="2963418"/>
            </a:xfrm>
            <a:custGeom>
              <a:avLst/>
              <a:gdLst/>
              <a:ahLst/>
              <a:cxnLst/>
              <a:rect l="l" t="t" r="r" b="b"/>
              <a:pathLst>
                <a:path w="2743835" h="2963418">
                  <a:moveTo>
                    <a:pt x="348234" y="2963418"/>
                  </a:moveTo>
                  <a:lnTo>
                    <a:pt x="347726" y="2958592"/>
                  </a:lnTo>
                  <a:lnTo>
                    <a:pt x="0" y="635"/>
                  </a:lnTo>
                  <a:lnTo>
                    <a:pt x="5461" y="0"/>
                  </a:lnTo>
                  <a:lnTo>
                    <a:pt x="352679" y="2953258"/>
                  </a:lnTo>
                  <a:lnTo>
                    <a:pt x="2732786" y="1178941"/>
                  </a:lnTo>
                  <a:lnTo>
                    <a:pt x="74549" y="34290"/>
                  </a:lnTo>
                  <a:lnTo>
                    <a:pt x="76708" y="29210"/>
                  </a:lnTo>
                  <a:lnTo>
                    <a:pt x="2743835" y="1177671"/>
                  </a:lnTo>
                  <a:lnTo>
                    <a:pt x="348234" y="296341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6" name="Freeform 16"/>
            <p:cNvSpPr/>
            <p:nvPr/>
          </p:nvSpPr>
          <p:spPr>
            <a:xfrm>
              <a:off x="2555494" y="63500"/>
              <a:ext cx="189738" cy="166878"/>
            </a:xfrm>
            <a:custGeom>
              <a:avLst/>
              <a:gdLst/>
              <a:ahLst/>
              <a:cxnLst/>
              <a:rect l="l" t="t" r="r" b="b"/>
              <a:pathLst>
                <a:path w="189738" h="166878">
                  <a:moveTo>
                    <a:pt x="94869" y="0"/>
                  </a:moveTo>
                  <a:cubicBezTo>
                    <a:pt x="62611" y="0"/>
                    <a:pt x="31877" y="18923"/>
                    <a:pt x="18288" y="50419"/>
                  </a:cubicBezTo>
                  <a:cubicBezTo>
                    <a:pt x="0" y="92710"/>
                    <a:pt x="19558" y="141859"/>
                    <a:pt x="61849" y="160020"/>
                  </a:cubicBezTo>
                  <a:cubicBezTo>
                    <a:pt x="72644" y="164719"/>
                    <a:pt x="83820" y="166878"/>
                    <a:pt x="94869" y="166878"/>
                  </a:cubicBezTo>
                  <a:cubicBezTo>
                    <a:pt x="127127" y="166878"/>
                    <a:pt x="157988" y="147955"/>
                    <a:pt x="171450" y="116459"/>
                  </a:cubicBezTo>
                  <a:cubicBezTo>
                    <a:pt x="189738" y="74168"/>
                    <a:pt x="170180" y="25019"/>
                    <a:pt x="127889" y="6858"/>
                  </a:cubicBezTo>
                  <a:cubicBezTo>
                    <a:pt x="117094" y="2159"/>
                    <a:pt x="105918" y="0"/>
                    <a:pt x="94869" y="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7" name="Freeform 17"/>
            <p:cNvSpPr/>
            <p:nvPr/>
          </p:nvSpPr>
          <p:spPr>
            <a:xfrm>
              <a:off x="3002788" y="318135"/>
              <a:ext cx="2756915" cy="2554097"/>
            </a:xfrm>
            <a:custGeom>
              <a:avLst/>
              <a:gdLst/>
              <a:ahLst/>
              <a:cxnLst/>
              <a:rect l="l" t="t" r="r" b="b"/>
              <a:pathLst>
                <a:path w="2756915" h="2554097">
                  <a:moveTo>
                    <a:pt x="2751709" y="2554097"/>
                  </a:moveTo>
                  <a:lnTo>
                    <a:pt x="1667637" y="11049"/>
                  </a:lnTo>
                  <a:lnTo>
                    <a:pt x="10287" y="2217547"/>
                  </a:lnTo>
                  <a:lnTo>
                    <a:pt x="2675890" y="2540762"/>
                  </a:lnTo>
                  <a:lnTo>
                    <a:pt x="2675255" y="2546223"/>
                  </a:lnTo>
                  <a:lnTo>
                    <a:pt x="0" y="2221865"/>
                  </a:lnTo>
                  <a:lnTo>
                    <a:pt x="2921" y="2218055"/>
                  </a:lnTo>
                  <a:lnTo>
                    <a:pt x="1669034" y="0"/>
                  </a:lnTo>
                  <a:lnTo>
                    <a:pt x="1670939" y="4445"/>
                  </a:lnTo>
                  <a:lnTo>
                    <a:pt x="2756916" y="2551938"/>
                  </a:lnTo>
                  <a:lnTo>
                    <a:pt x="2751836" y="255409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8" name="Freeform 18"/>
            <p:cNvSpPr/>
            <p:nvPr/>
          </p:nvSpPr>
          <p:spPr>
            <a:xfrm>
              <a:off x="5585841" y="2772791"/>
              <a:ext cx="176784" cy="176784"/>
            </a:xfrm>
            <a:custGeom>
              <a:avLst/>
              <a:gdLst/>
              <a:ahLst/>
              <a:cxnLst/>
              <a:rect l="l" t="t" r="r" b="b"/>
              <a:pathLst>
                <a:path w="176784" h="176784">
                  <a:moveTo>
                    <a:pt x="98425" y="5588"/>
                  </a:moveTo>
                  <a:cubicBezTo>
                    <a:pt x="144145" y="11176"/>
                    <a:pt x="176784" y="52705"/>
                    <a:pt x="171196" y="98425"/>
                  </a:cubicBezTo>
                  <a:cubicBezTo>
                    <a:pt x="165608" y="144145"/>
                    <a:pt x="124079" y="176784"/>
                    <a:pt x="78359" y="171196"/>
                  </a:cubicBezTo>
                  <a:cubicBezTo>
                    <a:pt x="32639" y="165608"/>
                    <a:pt x="0" y="124079"/>
                    <a:pt x="5588" y="78359"/>
                  </a:cubicBezTo>
                  <a:cubicBezTo>
                    <a:pt x="11176" y="32639"/>
                    <a:pt x="52705" y="0"/>
                    <a:pt x="98425" y="558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9" name="Freeform 19"/>
            <p:cNvSpPr/>
            <p:nvPr/>
          </p:nvSpPr>
          <p:spPr>
            <a:xfrm>
              <a:off x="4693412" y="2992374"/>
              <a:ext cx="1091311" cy="1058037"/>
            </a:xfrm>
            <a:custGeom>
              <a:avLst/>
              <a:gdLst/>
              <a:ahLst/>
              <a:cxnLst/>
              <a:rect l="l" t="t" r="r" b="b"/>
              <a:pathLst>
                <a:path w="1091311" h="1058037">
                  <a:moveTo>
                    <a:pt x="1086104" y="1057783"/>
                  </a:moveTo>
                  <a:lnTo>
                    <a:pt x="742188" y="10795"/>
                  </a:lnTo>
                  <a:lnTo>
                    <a:pt x="10541" y="828548"/>
                  </a:lnTo>
                  <a:lnTo>
                    <a:pt x="1011682" y="1038098"/>
                  </a:lnTo>
                  <a:lnTo>
                    <a:pt x="1010539" y="1043559"/>
                  </a:lnTo>
                  <a:lnTo>
                    <a:pt x="0" y="832104"/>
                  </a:lnTo>
                  <a:lnTo>
                    <a:pt x="3175" y="828548"/>
                  </a:lnTo>
                  <a:lnTo>
                    <a:pt x="744474" y="0"/>
                  </a:lnTo>
                  <a:lnTo>
                    <a:pt x="745998" y="4572"/>
                  </a:lnTo>
                  <a:lnTo>
                    <a:pt x="1091311" y="1056259"/>
                  </a:lnTo>
                  <a:lnTo>
                    <a:pt x="1085977" y="105803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0" name="Freeform 20"/>
            <p:cNvSpPr/>
            <p:nvPr/>
          </p:nvSpPr>
          <p:spPr>
            <a:xfrm>
              <a:off x="5609336" y="3941064"/>
              <a:ext cx="182245" cy="182245"/>
            </a:xfrm>
            <a:custGeom>
              <a:avLst/>
              <a:gdLst/>
              <a:ahLst/>
              <a:cxnLst/>
              <a:rect l="l" t="t" r="r" b="b"/>
              <a:pathLst>
                <a:path w="182245" h="182245">
                  <a:moveTo>
                    <a:pt x="108204" y="9398"/>
                  </a:moveTo>
                  <a:cubicBezTo>
                    <a:pt x="153289" y="18796"/>
                    <a:pt x="182245" y="62992"/>
                    <a:pt x="172847" y="108204"/>
                  </a:cubicBezTo>
                  <a:cubicBezTo>
                    <a:pt x="163449" y="153416"/>
                    <a:pt x="119253" y="182245"/>
                    <a:pt x="74041" y="172847"/>
                  </a:cubicBezTo>
                  <a:cubicBezTo>
                    <a:pt x="28829" y="163449"/>
                    <a:pt x="0" y="119253"/>
                    <a:pt x="9398" y="74041"/>
                  </a:cubicBezTo>
                  <a:cubicBezTo>
                    <a:pt x="18796" y="28829"/>
                    <a:pt x="62992" y="0"/>
                    <a:pt x="108204" y="939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1" name="Freeform 21"/>
            <p:cNvSpPr/>
            <p:nvPr/>
          </p:nvSpPr>
          <p:spPr>
            <a:xfrm>
              <a:off x="3533394" y="4597400"/>
              <a:ext cx="2099056" cy="1569085"/>
            </a:xfrm>
            <a:custGeom>
              <a:avLst/>
              <a:gdLst/>
              <a:ahLst/>
              <a:cxnLst/>
              <a:rect l="l" t="t" r="r" b="b"/>
              <a:pathLst>
                <a:path w="2099056" h="1569085">
                  <a:moveTo>
                    <a:pt x="2097532" y="0"/>
                  </a:moveTo>
                  <a:lnTo>
                    <a:pt x="5842" y="496824"/>
                  </a:lnTo>
                  <a:lnTo>
                    <a:pt x="0" y="498221"/>
                  </a:lnTo>
                  <a:lnTo>
                    <a:pt x="1011301" y="1568958"/>
                  </a:lnTo>
                  <a:lnTo>
                    <a:pt x="1020826" y="1568958"/>
                  </a:lnTo>
                  <a:lnTo>
                    <a:pt x="13208" y="502158"/>
                  </a:lnTo>
                  <a:lnTo>
                    <a:pt x="2099056" y="6731"/>
                  </a:lnTo>
                  <a:lnTo>
                    <a:pt x="2097405" y="0"/>
                  </a:lnTo>
                  <a:close/>
                  <a:moveTo>
                    <a:pt x="2066544" y="97536"/>
                  </a:moveTo>
                  <a:lnTo>
                    <a:pt x="1626870" y="1569085"/>
                  </a:lnTo>
                  <a:lnTo>
                    <a:pt x="1634109" y="1569085"/>
                  </a:lnTo>
                  <a:lnTo>
                    <a:pt x="2073148" y="99568"/>
                  </a:lnTo>
                  <a:lnTo>
                    <a:pt x="2066544" y="97663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2" name="Freeform 22"/>
            <p:cNvSpPr/>
            <p:nvPr/>
          </p:nvSpPr>
          <p:spPr>
            <a:xfrm>
              <a:off x="5485130" y="4584192"/>
              <a:ext cx="233426" cy="233426"/>
            </a:xfrm>
            <a:custGeom>
              <a:avLst/>
              <a:gdLst/>
              <a:ahLst/>
              <a:cxnLst/>
              <a:rect l="l" t="t" r="r" b="b"/>
              <a:pathLst>
                <a:path w="233426" h="233426">
                  <a:moveTo>
                    <a:pt x="16510" y="86741"/>
                  </a:moveTo>
                  <a:cubicBezTo>
                    <a:pt x="33020" y="31369"/>
                    <a:pt x="91313" y="0"/>
                    <a:pt x="146685" y="16510"/>
                  </a:cubicBezTo>
                  <a:cubicBezTo>
                    <a:pt x="202057" y="33020"/>
                    <a:pt x="233426" y="91313"/>
                    <a:pt x="216916" y="146685"/>
                  </a:cubicBezTo>
                  <a:cubicBezTo>
                    <a:pt x="200406" y="202057"/>
                    <a:pt x="142113" y="233426"/>
                    <a:pt x="86741" y="216916"/>
                  </a:cubicBezTo>
                  <a:cubicBezTo>
                    <a:pt x="31369" y="200406"/>
                    <a:pt x="0" y="142113"/>
                    <a:pt x="16510" y="86741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3" name="Freeform 23"/>
            <p:cNvSpPr/>
            <p:nvPr/>
          </p:nvSpPr>
          <p:spPr>
            <a:xfrm>
              <a:off x="4127881" y="5267706"/>
              <a:ext cx="1328293" cy="898779"/>
            </a:xfrm>
            <a:custGeom>
              <a:avLst/>
              <a:gdLst/>
              <a:ahLst/>
              <a:cxnLst/>
              <a:rect l="l" t="t" r="r" b="b"/>
              <a:pathLst>
                <a:path w="1328293" h="898779">
                  <a:moveTo>
                    <a:pt x="1249172" y="0"/>
                  </a:moveTo>
                  <a:lnTo>
                    <a:pt x="0" y="875284"/>
                  </a:lnTo>
                  <a:lnTo>
                    <a:pt x="50419" y="898779"/>
                  </a:lnTo>
                  <a:lnTo>
                    <a:pt x="66929" y="898779"/>
                  </a:lnTo>
                  <a:lnTo>
                    <a:pt x="13970" y="874014"/>
                  </a:lnTo>
                  <a:lnTo>
                    <a:pt x="1243457" y="12573"/>
                  </a:lnTo>
                  <a:lnTo>
                    <a:pt x="1321308" y="898652"/>
                  </a:lnTo>
                  <a:lnTo>
                    <a:pt x="1328293" y="898652"/>
                  </a:lnTo>
                  <a:lnTo>
                    <a:pt x="1249426" y="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4" name="Freeform 24"/>
            <p:cNvSpPr/>
            <p:nvPr/>
          </p:nvSpPr>
          <p:spPr>
            <a:xfrm>
              <a:off x="3881374" y="3719957"/>
              <a:ext cx="793496" cy="681990"/>
            </a:xfrm>
            <a:custGeom>
              <a:avLst/>
              <a:gdLst/>
              <a:ahLst/>
              <a:cxnLst/>
              <a:rect l="l" t="t" r="r" b="b"/>
              <a:pathLst>
                <a:path w="793496" h="681990">
                  <a:moveTo>
                    <a:pt x="399796" y="681990"/>
                  </a:moveTo>
                  <a:lnTo>
                    <a:pt x="393700" y="678561"/>
                  </a:lnTo>
                  <a:lnTo>
                    <a:pt x="781431" y="6985"/>
                  </a:lnTo>
                  <a:lnTo>
                    <a:pt x="12065" y="6985"/>
                  </a:lnTo>
                  <a:lnTo>
                    <a:pt x="350139" y="592455"/>
                  </a:lnTo>
                  <a:lnTo>
                    <a:pt x="344043" y="596011"/>
                  </a:lnTo>
                  <a:lnTo>
                    <a:pt x="0" y="0"/>
                  </a:lnTo>
                  <a:lnTo>
                    <a:pt x="793496" y="0"/>
                  </a:lnTo>
                  <a:lnTo>
                    <a:pt x="790448" y="5207"/>
                  </a:lnTo>
                  <a:lnTo>
                    <a:pt x="399669" y="68199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5" name="Freeform 25"/>
            <p:cNvSpPr/>
            <p:nvPr/>
          </p:nvSpPr>
          <p:spPr>
            <a:xfrm>
              <a:off x="4106418" y="4190238"/>
              <a:ext cx="238887" cy="239014"/>
            </a:xfrm>
            <a:custGeom>
              <a:avLst/>
              <a:gdLst/>
              <a:ahLst/>
              <a:cxnLst/>
              <a:rect l="l" t="t" r="r" b="b"/>
              <a:pathLst>
                <a:path w="238887" h="239014">
                  <a:moveTo>
                    <a:pt x="210058" y="67183"/>
                  </a:moveTo>
                  <a:cubicBezTo>
                    <a:pt x="238887" y="117221"/>
                    <a:pt x="221742" y="181102"/>
                    <a:pt x="171831" y="210058"/>
                  </a:cubicBezTo>
                  <a:cubicBezTo>
                    <a:pt x="121920" y="239014"/>
                    <a:pt x="57912" y="221742"/>
                    <a:pt x="28956" y="171831"/>
                  </a:cubicBezTo>
                  <a:cubicBezTo>
                    <a:pt x="0" y="121920"/>
                    <a:pt x="17272" y="57912"/>
                    <a:pt x="67183" y="28956"/>
                  </a:cubicBezTo>
                  <a:cubicBezTo>
                    <a:pt x="117094" y="0"/>
                    <a:pt x="181102" y="17272"/>
                    <a:pt x="210058" y="67183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6" name="Freeform 26"/>
            <p:cNvSpPr/>
            <p:nvPr/>
          </p:nvSpPr>
          <p:spPr>
            <a:xfrm>
              <a:off x="63500" y="3245485"/>
              <a:ext cx="4584319" cy="2921000"/>
            </a:xfrm>
            <a:custGeom>
              <a:avLst/>
              <a:gdLst/>
              <a:ahLst/>
              <a:cxnLst/>
              <a:rect l="l" t="t" r="r" b="b"/>
              <a:pathLst>
                <a:path w="4584319" h="2921000">
                  <a:moveTo>
                    <a:pt x="7112" y="0"/>
                  </a:moveTo>
                  <a:lnTo>
                    <a:pt x="0" y="3429"/>
                  </a:lnTo>
                  <a:lnTo>
                    <a:pt x="1385824" y="2921000"/>
                  </a:lnTo>
                  <a:lnTo>
                    <a:pt x="1394460" y="2921000"/>
                  </a:lnTo>
                  <a:lnTo>
                    <a:pt x="7112" y="0"/>
                  </a:lnTo>
                  <a:close/>
                  <a:moveTo>
                    <a:pt x="116078" y="6858"/>
                  </a:moveTo>
                  <a:lnTo>
                    <a:pt x="115443" y="14732"/>
                  </a:lnTo>
                  <a:lnTo>
                    <a:pt x="4569968" y="372491"/>
                  </a:lnTo>
                  <a:lnTo>
                    <a:pt x="2812415" y="2921000"/>
                  </a:lnTo>
                  <a:lnTo>
                    <a:pt x="2822067" y="2921000"/>
                  </a:lnTo>
                  <a:lnTo>
                    <a:pt x="4580382" y="371221"/>
                  </a:lnTo>
                  <a:lnTo>
                    <a:pt x="4584319" y="365633"/>
                  </a:lnTo>
                  <a:lnTo>
                    <a:pt x="116078" y="685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7" name="Freeform 27"/>
            <p:cNvSpPr/>
            <p:nvPr/>
          </p:nvSpPr>
          <p:spPr>
            <a:xfrm>
              <a:off x="61849" y="3133217"/>
              <a:ext cx="246888" cy="246888"/>
            </a:xfrm>
            <a:custGeom>
              <a:avLst/>
              <a:gdLst/>
              <a:ahLst/>
              <a:cxnLst/>
              <a:rect l="l" t="t" r="r" b="b"/>
              <a:pathLst>
                <a:path w="246888" h="246888">
                  <a:moveTo>
                    <a:pt x="113919" y="241554"/>
                  </a:moveTo>
                  <a:cubicBezTo>
                    <a:pt x="48641" y="236347"/>
                    <a:pt x="0" y="179197"/>
                    <a:pt x="5334" y="113919"/>
                  </a:cubicBezTo>
                  <a:cubicBezTo>
                    <a:pt x="10668" y="48641"/>
                    <a:pt x="67691" y="0"/>
                    <a:pt x="132969" y="5334"/>
                  </a:cubicBezTo>
                  <a:cubicBezTo>
                    <a:pt x="198247" y="10668"/>
                    <a:pt x="246888" y="67691"/>
                    <a:pt x="241554" y="132969"/>
                  </a:cubicBezTo>
                  <a:cubicBezTo>
                    <a:pt x="236220" y="198247"/>
                    <a:pt x="179197" y="246888"/>
                    <a:pt x="113919" y="241554"/>
                  </a:cubicBezTo>
                  <a:lnTo>
                    <a:pt x="113919" y="24155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8" name="Freeform 28"/>
            <p:cNvSpPr/>
            <p:nvPr/>
          </p:nvSpPr>
          <p:spPr>
            <a:xfrm>
              <a:off x="5174615" y="1262126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9" name="Freeform 29"/>
            <p:cNvSpPr/>
            <p:nvPr/>
          </p:nvSpPr>
          <p:spPr>
            <a:xfrm>
              <a:off x="4522851" y="234442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0" name="Freeform 30"/>
            <p:cNvSpPr/>
            <p:nvPr/>
          </p:nvSpPr>
          <p:spPr>
            <a:xfrm>
              <a:off x="4497705" y="3718687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1" name="Freeform 31"/>
            <p:cNvSpPr/>
            <p:nvPr/>
          </p:nvSpPr>
          <p:spPr>
            <a:xfrm>
              <a:off x="963422" y="4470654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2" name="Freeform 32"/>
            <p:cNvSpPr/>
            <p:nvPr/>
          </p:nvSpPr>
          <p:spPr>
            <a:xfrm>
              <a:off x="2868422" y="2991739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3" name="Freeform 33"/>
            <p:cNvSpPr/>
            <p:nvPr/>
          </p:nvSpPr>
          <p:spPr>
            <a:xfrm>
              <a:off x="5074285" y="3066923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34" name="Group 34"/>
          <p:cNvGrpSpPr>
            <a:grpSpLocks noChangeAspect="1"/>
          </p:cNvGrpSpPr>
          <p:nvPr/>
        </p:nvGrpSpPr>
        <p:grpSpPr>
          <a:xfrm rot="-5400000">
            <a:off x="15042834" y="1157096"/>
            <a:ext cx="7130417" cy="7599464"/>
            <a:chOff x="0" y="0"/>
            <a:chExt cx="5848261" cy="6232970"/>
          </a:xfrm>
        </p:grpSpPr>
        <p:sp>
          <p:nvSpPr>
            <p:cNvPr id="35" name="Freeform 35"/>
            <p:cNvSpPr/>
            <p:nvPr/>
          </p:nvSpPr>
          <p:spPr>
            <a:xfrm>
              <a:off x="1008507" y="4221988"/>
              <a:ext cx="3194812" cy="1944497"/>
            </a:xfrm>
            <a:custGeom>
              <a:avLst/>
              <a:gdLst/>
              <a:ahLst/>
              <a:cxnLst/>
              <a:rect l="l" t="t" r="r" b="b"/>
              <a:pathLst>
                <a:path w="3194812" h="1944497">
                  <a:moveTo>
                    <a:pt x="3194177" y="0"/>
                  </a:moveTo>
                  <a:lnTo>
                    <a:pt x="0" y="314833"/>
                  </a:lnTo>
                  <a:lnTo>
                    <a:pt x="1167892" y="1944497"/>
                  </a:lnTo>
                  <a:lnTo>
                    <a:pt x="1174750" y="1944497"/>
                  </a:lnTo>
                  <a:lnTo>
                    <a:pt x="10160" y="319278"/>
                  </a:lnTo>
                  <a:lnTo>
                    <a:pt x="3194812" y="5461"/>
                  </a:lnTo>
                  <a:lnTo>
                    <a:pt x="3194304" y="0"/>
                  </a:lnTo>
                  <a:close/>
                  <a:moveTo>
                    <a:pt x="3159252" y="73787"/>
                  </a:moveTo>
                  <a:lnTo>
                    <a:pt x="2311781" y="1944497"/>
                  </a:lnTo>
                  <a:lnTo>
                    <a:pt x="2317877" y="1944497"/>
                  </a:lnTo>
                  <a:lnTo>
                    <a:pt x="3164332" y="76200"/>
                  </a:lnTo>
                  <a:lnTo>
                    <a:pt x="3159252" y="7391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6" name="Freeform 36"/>
            <p:cNvSpPr/>
            <p:nvPr/>
          </p:nvSpPr>
          <p:spPr>
            <a:xfrm>
              <a:off x="4073652" y="4205732"/>
              <a:ext cx="189992" cy="190119"/>
            </a:xfrm>
            <a:custGeom>
              <a:avLst/>
              <a:gdLst/>
              <a:ahLst/>
              <a:cxnLst/>
              <a:rect l="l" t="t" r="r" b="b"/>
              <a:pathLst>
                <a:path w="189992" h="190119">
                  <a:moveTo>
                    <a:pt x="18923" y="60579"/>
                  </a:moveTo>
                  <a:cubicBezTo>
                    <a:pt x="37973" y="18669"/>
                    <a:pt x="87376" y="0"/>
                    <a:pt x="129413" y="19050"/>
                  </a:cubicBezTo>
                  <a:cubicBezTo>
                    <a:pt x="171450" y="38100"/>
                    <a:pt x="189992" y="87503"/>
                    <a:pt x="170942" y="129540"/>
                  </a:cubicBezTo>
                  <a:cubicBezTo>
                    <a:pt x="151892" y="171577"/>
                    <a:pt x="102489" y="190119"/>
                    <a:pt x="60579" y="171069"/>
                  </a:cubicBezTo>
                  <a:cubicBezTo>
                    <a:pt x="18669" y="152019"/>
                    <a:pt x="0" y="102616"/>
                    <a:pt x="19050" y="60706"/>
                  </a:cubicBezTo>
                  <a:lnTo>
                    <a:pt x="19050" y="60706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7" name="Freeform 37"/>
            <p:cNvSpPr/>
            <p:nvPr/>
          </p:nvSpPr>
          <p:spPr>
            <a:xfrm>
              <a:off x="3781044" y="2269490"/>
              <a:ext cx="1398016" cy="1555369"/>
            </a:xfrm>
            <a:custGeom>
              <a:avLst/>
              <a:gdLst/>
              <a:ahLst/>
              <a:cxnLst/>
              <a:rect l="l" t="t" r="r" b="b"/>
              <a:pathLst>
                <a:path w="1398016" h="1555369">
                  <a:moveTo>
                    <a:pt x="0" y="1555242"/>
                  </a:moveTo>
                  <a:lnTo>
                    <a:pt x="93345" y="0"/>
                  </a:lnTo>
                  <a:lnTo>
                    <a:pt x="98933" y="381"/>
                  </a:lnTo>
                  <a:lnTo>
                    <a:pt x="6223" y="1546098"/>
                  </a:lnTo>
                  <a:lnTo>
                    <a:pt x="1386967" y="855726"/>
                  </a:lnTo>
                  <a:lnTo>
                    <a:pt x="160909" y="46228"/>
                  </a:lnTo>
                  <a:lnTo>
                    <a:pt x="163957" y="41656"/>
                  </a:lnTo>
                  <a:lnTo>
                    <a:pt x="1398016" y="856488"/>
                  </a:lnTo>
                  <a:lnTo>
                    <a:pt x="127" y="1555369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8" name="Freeform 38"/>
            <p:cNvSpPr/>
            <p:nvPr/>
          </p:nvSpPr>
          <p:spPr>
            <a:xfrm>
              <a:off x="3851783" y="2220595"/>
              <a:ext cx="189992" cy="189992"/>
            </a:xfrm>
            <a:custGeom>
              <a:avLst/>
              <a:gdLst/>
              <a:ahLst/>
              <a:cxnLst/>
              <a:rect l="l" t="t" r="r" b="b"/>
              <a:pathLst>
                <a:path w="189992" h="189992">
                  <a:moveTo>
                    <a:pt x="49022" y="164592"/>
                  </a:moveTo>
                  <a:cubicBezTo>
                    <a:pt x="10541" y="139192"/>
                    <a:pt x="0" y="87376"/>
                    <a:pt x="25400" y="49022"/>
                  </a:cubicBezTo>
                  <a:cubicBezTo>
                    <a:pt x="50800" y="10668"/>
                    <a:pt x="102616" y="0"/>
                    <a:pt x="140970" y="25400"/>
                  </a:cubicBezTo>
                  <a:cubicBezTo>
                    <a:pt x="179324" y="50800"/>
                    <a:pt x="189992" y="102616"/>
                    <a:pt x="164592" y="140970"/>
                  </a:cubicBezTo>
                  <a:cubicBezTo>
                    <a:pt x="139192" y="179324"/>
                    <a:pt x="87376" y="189992"/>
                    <a:pt x="49022" y="164592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9" name="Freeform 39"/>
            <p:cNvSpPr/>
            <p:nvPr/>
          </p:nvSpPr>
          <p:spPr>
            <a:xfrm>
              <a:off x="2570861" y="113538"/>
              <a:ext cx="2743835" cy="2963418"/>
            </a:xfrm>
            <a:custGeom>
              <a:avLst/>
              <a:gdLst/>
              <a:ahLst/>
              <a:cxnLst/>
              <a:rect l="l" t="t" r="r" b="b"/>
              <a:pathLst>
                <a:path w="2743835" h="2963418">
                  <a:moveTo>
                    <a:pt x="348234" y="2963418"/>
                  </a:moveTo>
                  <a:lnTo>
                    <a:pt x="347726" y="2958592"/>
                  </a:lnTo>
                  <a:lnTo>
                    <a:pt x="0" y="635"/>
                  </a:lnTo>
                  <a:lnTo>
                    <a:pt x="5461" y="0"/>
                  </a:lnTo>
                  <a:lnTo>
                    <a:pt x="352679" y="2953258"/>
                  </a:lnTo>
                  <a:lnTo>
                    <a:pt x="2732786" y="1178941"/>
                  </a:lnTo>
                  <a:lnTo>
                    <a:pt x="74549" y="34290"/>
                  </a:lnTo>
                  <a:lnTo>
                    <a:pt x="76708" y="29210"/>
                  </a:lnTo>
                  <a:lnTo>
                    <a:pt x="2743835" y="1177671"/>
                  </a:lnTo>
                  <a:lnTo>
                    <a:pt x="348234" y="296341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0" name="Freeform 40"/>
            <p:cNvSpPr/>
            <p:nvPr/>
          </p:nvSpPr>
          <p:spPr>
            <a:xfrm>
              <a:off x="2555494" y="63500"/>
              <a:ext cx="189738" cy="166878"/>
            </a:xfrm>
            <a:custGeom>
              <a:avLst/>
              <a:gdLst/>
              <a:ahLst/>
              <a:cxnLst/>
              <a:rect l="l" t="t" r="r" b="b"/>
              <a:pathLst>
                <a:path w="189738" h="166878">
                  <a:moveTo>
                    <a:pt x="94869" y="0"/>
                  </a:moveTo>
                  <a:cubicBezTo>
                    <a:pt x="62611" y="0"/>
                    <a:pt x="31877" y="18923"/>
                    <a:pt x="18288" y="50419"/>
                  </a:cubicBezTo>
                  <a:cubicBezTo>
                    <a:pt x="0" y="92710"/>
                    <a:pt x="19558" y="141859"/>
                    <a:pt x="61849" y="160020"/>
                  </a:cubicBezTo>
                  <a:cubicBezTo>
                    <a:pt x="72644" y="164719"/>
                    <a:pt x="83820" y="166878"/>
                    <a:pt x="94869" y="166878"/>
                  </a:cubicBezTo>
                  <a:cubicBezTo>
                    <a:pt x="127127" y="166878"/>
                    <a:pt x="157988" y="147955"/>
                    <a:pt x="171450" y="116459"/>
                  </a:cubicBezTo>
                  <a:cubicBezTo>
                    <a:pt x="189738" y="74168"/>
                    <a:pt x="170180" y="25019"/>
                    <a:pt x="127889" y="6858"/>
                  </a:cubicBezTo>
                  <a:cubicBezTo>
                    <a:pt x="117094" y="2159"/>
                    <a:pt x="105918" y="0"/>
                    <a:pt x="94869" y="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1" name="Freeform 41"/>
            <p:cNvSpPr/>
            <p:nvPr/>
          </p:nvSpPr>
          <p:spPr>
            <a:xfrm>
              <a:off x="3002788" y="318135"/>
              <a:ext cx="2756915" cy="2554097"/>
            </a:xfrm>
            <a:custGeom>
              <a:avLst/>
              <a:gdLst/>
              <a:ahLst/>
              <a:cxnLst/>
              <a:rect l="l" t="t" r="r" b="b"/>
              <a:pathLst>
                <a:path w="2756915" h="2554097">
                  <a:moveTo>
                    <a:pt x="2751709" y="2554097"/>
                  </a:moveTo>
                  <a:lnTo>
                    <a:pt x="1667637" y="11049"/>
                  </a:lnTo>
                  <a:lnTo>
                    <a:pt x="10287" y="2217547"/>
                  </a:lnTo>
                  <a:lnTo>
                    <a:pt x="2675890" y="2540762"/>
                  </a:lnTo>
                  <a:lnTo>
                    <a:pt x="2675255" y="2546223"/>
                  </a:lnTo>
                  <a:lnTo>
                    <a:pt x="0" y="2221865"/>
                  </a:lnTo>
                  <a:lnTo>
                    <a:pt x="2921" y="2218055"/>
                  </a:lnTo>
                  <a:lnTo>
                    <a:pt x="1669034" y="0"/>
                  </a:lnTo>
                  <a:lnTo>
                    <a:pt x="1670939" y="4445"/>
                  </a:lnTo>
                  <a:lnTo>
                    <a:pt x="2756916" y="2551938"/>
                  </a:lnTo>
                  <a:lnTo>
                    <a:pt x="2751836" y="255409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2" name="Freeform 42"/>
            <p:cNvSpPr/>
            <p:nvPr/>
          </p:nvSpPr>
          <p:spPr>
            <a:xfrm>
              <a:off x="5585841" y="2772791"/>
              <a:ext cx="176784" cy="176784"/>
            </a:xfrm>
            <a:custGeom>
              <a:avLst/>
              <a:gdLst/>
              <a:ahLst/>
              <a:cxnLst/>
              <a:rect l="l" t="t" r="r" b="b"/>
              <a:pathLst>
                <a:path w="176784" h="176784">
                  <a:moveTo>
                    <a:pt x="98425" y="5588"/>
                  </a:moveTo>
                  <a:cubicBezTo>
                    <a:pt x="144145" y="11176"/>
                    <a:pt x="176784" y="52705"/>
                    <a:pt x="171196" y="98425"/>
                  </a:cubicBezTo>
                  <a:cubicBezTo>
                    <a:pt x="165608" y="144145"/>
                    <a:pt x="124079" y="176784"/>
                    <a:pt x="78359" y="171196"/>
                  </a:cubicBezTo>
                  <a:cubicBezTo>
                    <a:pt x="32639" y="165608"/>
                    <a:pt x="0" y="124079"/>
                    <a:pt x="5588" y="78359"/>
                  </a:cubicBezTo>
                  <a:cubicBezTo>
                    <a:pt x="11176" y="32639"/>
                    <a:pt x="52705" y="0"/>
                    <a:pt x="98425" y="558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3" name="Freeform 43"/>
            <p:cNvSpPr/>
            <p:nvPr/>
          </p:nvSpPr>
          <p:spPr>
            <a:xfrm>
              <a:off x="4693412" y="2992374"/>
              <a:ext cx="1091311" cy="1058037"/>
            </a:xfrm>
            <a:custGeom>
              <a:avLst/>
              <a:gdLst/>
              <a:ahLst/>
              <a:cxnLst/>
              <a:rect l="l" t="t" r="r" b="b"/>
              <a:pathLst>
                <a:path w="1091311" h="1058037">
                  <a:moveTo>
                    <a:pt x="1086104" y="1057783"/>
                  </a:moveTo>
                  <a:lnTo>
                    <a:pt x="742188" y="10795"/>
                  </a:lnTo>
                  <a:lnTo>
                    <a:pt x="10541" y="828548"/>
                  </a:lnTo>
                  <a:lnTo>
                    <a:pt x="1011682" y="1038098"/>
                  </a:lnTo>
                  <a:lnTo>
                    <a:pt x="1010539" y="1043559"/>
                  </a:lnTo>
                  <a:lnTo>
                    <a:pt x="0" y="832104"/>
                  </a:lnTo>
                  <a:lnTo>
                    <a:pt x="3175" y="828548"/>
                  </a:lnTo>
                  <a:lnTo>
                    <a:pt x="744474" y="0"/>
                  </a:lnTo>
                  <a:lnTo>
                    <a:pt x="745998" y="4572"/>
                  </a:lnTo>
                  <a:lnTo>
                    <a:pt x="1091311" y="1056259"/>
                  </a:lnTo>
                  <a:lnTo>
                    <a:pt x="1085977" y="105803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4" name="Freeform 44"/>
            <p:cNvSpPr/>
            <p:nvPr/>
          </p:nvSpPr>
          <p:spPr>
            <a:xfrm>
              <a:off x="5609336" y="3941064"/>
              <a:ext cx="182245" cy="182245"/>
            </a:xfrm>
            <a:custGeom>
              <a:avLst/>
              <a:gdLst/>
              <a:ahLst/>
              <a:cxnLst/>
              <a:rect l="l" t="t" r="r" b="b"/>
              <a:pathLst>
                <a:path w="182245" h="182245">
                  <a:moveTo>
                    <a:pt x="108204" y="9398"/>
                  </a:moveTo>
                  <a:cubicBezTo>
                    <a:pt x="153289" y="18796"/>
                    <a:pt x="182245" y="62992"/>
                    <a:pt x="172847" y="108204"/>
                  </a:cubicBezTo>
                  <a:cubicBezTo>
                    <a:pt x="163449" y="153416"/>
                    <a:pt x="119253" y="182245"/>
                    <a:pt x="74041" y="172847"/>
                  </a:cubicBezTo>
                  <a:cubicBezTo>
                    <a:pt x="28829" y="163449"/>
                    <a:pt x="0" y="119253"/>
                    <a:pt x="9398" y="74041"/>
                  </a:cubicBezTo>
                  <a:cubicBezTo>
                    <a:pt x="18796" y="28829"/>
                    <a:pt x="62992" y="0"/>
                    <a:pt x="108204" y="939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5" name="Freeform 45"/>
            <p:cNvSpPr/>
            <p:nvPr/>
          </p:nvSpPr>
          <p:spPr>
            <a:xfrm>
              <a:off x="3533394" y="4597400"/>
              <a:ext cx="2099056" cy="1569085"/>
            </a:xfrm>
            <a:custGeom>
              <a:avLst/>
              <a:gdLst/>
              <a:ahLst/>
              <a:cxnLst/>
              <a:rect l="l" t="t" r="r" b="b"/>
              <a:pathLst>
                <a:path w="2099056" h="1569085">
                  <a:moveTo>
                    <a:pt x="2097532" y="0"/>
                  </a:moveTo>
                  <a:lnTo>
                    <a:pt x="5842" y="496824"/>
                  </a:lnTo>
                  <a:lnTo>
                    <a:pt x="0" y="498221"/>
                  </a:lnTo>
                  <a:lnTo>
                    <a:pt x="1011301" y="1568958"/>
                  </a:lnTo>
                  <a:lnTo>
                    <a:pt x="1020826" y="1568958"/>
                  </a:lnTo>
                  <a:lnTo>
                    <a:pt x="13208" y="502158"/>
                  </a:lnTo>
                  <a:lnTo>
                    <a:pt x="2099056" y="6731"/>
                  </a:lnTo>
                  <a:lnTo>
                    <a:pt x="2097405" y="0"/>
                  </a:lnTo>
                  <a:close/>
                  <a:moveTo>
                    <a:pt x="2066544" y="97536"/>
                  </a:moveTo>
                  <a:lnTo>
                    <a:pt x="1626870" y="1569085"/>
                  </a:lnTo>
                  <a:lnTo>
                    <a:pt x="1634109" y="1569085"/>
                  </a:lnTo>
                  <a:lnTo>
                    <a:pt x="2073148" y="99568"/>
                  </a:lnTo>
                  <a:lnTo>
                    <a:pt x="2066544" y="97663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6" name="Freeform 46"/>
            <p:cNvSpPr/>
            <p:nvPr/>
          </p:nvSpPr>
          <p:spPr>
            <a:xfrm>
              <a:off x="5485130" y="4584192"/>
              <a:ext cx="233426" cy="233426"/>
            </a:xfrm>
            <a:custGeom>
              <a:avLst/>
              <a:gdLst/>
              <a:ahLst/>
              <a:cxnLst/>
              <a:rect l="l" t="t" r="r" b="b"/>
              <a:pathLst>
                <a:path w="233426" h="233426">
                  <a:moveTo>
                    <a:pt x="16510" y="86741"/>
                  </a:moveTo>
                  <a:cubicBezTo>
                    <a:pt x="33020" y="31369"/>
                    <a:pt x="91313" y="0"/>
                    <a:pt x="146685" y="16510"/>
                  </a:cubicBezTo>
                  <a:cubicBezTo>
                    <a:pt x="202057" y="33020"/>
                    <a:pt x="233426" y="91313"/>
                    <a:pt x="216916" y="146685"/>
                  </a:cubicBezTo>
                  <a:cubicBezTo>
                    <a:pt x="200406" y="202057"/>
                    <a:pt x="142113" y="233426"/>
                    <a:pt x="86741" y="216916"/>
                  </a:cubicBezTo>
                  <a:cubicBezTo>
                    <a:pt x="31369" y="200406"/>
                    <a:pt x="0" y="142113"/>
                    <a:pt x="16510" y="86741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7" name="Freeform 47"/>
            <p:cNvSpPr/>
            <p:nvPr/>
          </p:nvSpPr>
          <p:spPr>
            <a:xfrm>
              <a:off x="4127881" y="5267706"/>
              <a:ext cx="1328293" cy="898779"/>
            </a:xfrm>
            <a:custGeom>
              <a:avLst/>
              <a:gdLst/>
              <a:ahLst/>
              <a:cxnLst/>
              <a:rect l="l" t="t" r="r" b="b"/>
              <a:pathLst>
                <a:path w="1328293" h="898779">
                  <a:moveTo>
                    <a:pt x="1249172" y="0"/>
                  </a:moveTo>
                  <a:lnTo>
                    <a:pt x="0" y="875284"/>
                  </a:lnTo>
                  <a:lnTo>
                    <a:pt x="50419" y="898779"/>
                  </a:lnTo>
                  <a:lnTo>
                    <a:pt x="66929" y="898779"/>
                  </a:lnTo>
                  <a:lnTo>
                    <a:pt x="13970" y="874014"/>
                  </a:lnTo>
                  <a:lnTo>
                    <a:pt x="1243457" y="12573"/>
                  </a:lnTo>
                  <a:lnTo>
                    <a:pt x="1321308" y="898652"/>
                  </a:lnTo>
                  <a:lnTo>
                    <a:pt x="1328293" y="898652"/>
                  </a:lnTo>
                  <a:lnTo>
                    <a:pt x="1249426" y="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8" name="Freeform 48"/>
            <p:cNvSpPr/>
            <p:nvPr/>
          </p:nvSpPr>
          <p:spPr>
            <a:xfrm>
              <a:off x="3881374" y="3719957"/>
              <a:ext cx="793496" cy="681990"/>
            </a:xfrm>
            <a:custGeom>
              <a:avLst/>
              <a:gdLst/>
              <a:ahLst/>
              <a:cxnLst/>
              <a:rect l="l" t="t" r="r" b="b"/>
              <a:pathLst>
                <a:path w="793496" h="681990">
                  <a:moveTo>
                    <a:pt x="399796" y="681990"/>
                  </a:moveTo>
                  <a:lnTo>
                    <a:pt x="393700" y="678561"/>
                  </a:lnTo>
                  <a:lnTo>
                    <a:pt x="781431" y="6985"/>
                  </a:lnTo>
                  <a:lnTo>
                    <a:pt x="12065" y="6985"/>
                  </a:lnTo>
                  <a:lnTo>
                    <a:pt x="350139" y="592455"/>
                  </a:lnTo>
                  <a:lnTo>
                    <a:pt x="344043" y="596011"/>
                  </a:lnTo>
                  <a:lnTo>
                    <a:pt x="0" y="0"/>
                  </a:lnTo>
                  <a:lnTo>
                    <a:pt x="793496" y="0"/>
                  </a:lnTo>
                  <a:lnTo>
                    <a:pt x="790448" y="5207"/>
                  </a:lnTo>
                  <a:lnTo>
                    <a:pt x="399669" y="68199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9" name="Freeform 49"/>
            <p:cNvSpPr/>
            <p:nvPr/>
          </p:nvSpPr>
          <p:spPr>
            <a:xfrm>
              <a:off x="4106418" y="4190238"/>
              <a:ext cx="238887" cy="239014"/>
            </a:xfrm>
            <a:custGeom>
              <a:avLst/>
              <a:gdLst/>
              <a:ahLst/>
              <a:cxnLst/>
              <a:rect l="l" t="t" r="r" b="b"/>
              <a:pathLst>
                <a:path w="238887" h="239014">
                  <a:moveTo>
                    <a:pt x="210058" y="67183"/>
                  </a:moveTo>
                  <a:cubicBezTo>
                    <a:pt x="238887" y="117221"/>
                    <a:pt x="221742" y="181102"/>
                    <a:pt x="171831" y="210058"/>
                  </a:cubicBezTo>
                  <a:cubicBezTo>
                    <a:pt x="121920" y="239014"/>
                    <a:pt x="57912" y="221742"/>
                    <a:pt x="28956" y="171831"/>
                  </a:cubicBezTo>
                  <a:cubicBezTo>
                    <a:pt x="0" y="121920"/>
                    <a:pt x="17272" y="57912"/>
                    <a:pt x="67183" y="28956"/>
                  </a:cubicBezTo>
                  <a:cubicBezTo>
                    <a:pt x="117094" y="0"/>
                    <a:pt x="181102" y="17272"/>
                    <a:pt x="210058" y="67183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0" name="Freeform 50"/>
            <p:cNvSpPr/>
            <p:nvPr/>
          </p:nvSpPr>
          <p:spPr>
            <a:xfrm>
              <a:off x="63500" y="3245485"/>
              <a:ext cx="4584319" cy="2921000"/>
            </a:xfrm>
            <a:custGeom>
              <a:avLst/>
              <a:gdLst/>
              <a:ahLst/>
              <a:cxnLst/>
              <a:rect l="l" t="t" r="r" b="b"/>
              <a:pathLst>
                <a:path w="4584319" h="2921000">
                  <a:moveTo>
                    <a:pt x="7112" y="0"/>
                  </a:moveTo>
                  <a:lnTo>
                    <a:pt x="0" y="3429"/>
                  </a:lnTo>
                  <a:lnTo>
                    <a:pt x="1385824" y="2921000"/>
                  </a:lnTo>
                  <a:lnTo>
                    <a:pt x="1394460" y="2921000"/>
                  </a:lnTo>
                  <a:lnTo>
                    <a:pt x="7112" y="0"/>
                  </a:lnTo>
                  <a:close/>
                  <a:moveTo>
                    <a:pt x="116078" y="6858"/>
                  </a:moveTo>
                  <a:lnTo>
                    <a:pt x="115443" y="14732"/>
                  </a:lnTo>
                  <a:lnTo>
                    <a:pt x="4569968" y="372491"/>
                  </a:lnTo>
                  <a:lnTo>
                    <a:pt x="2812415" y="2921000"/>
                  </a:lnTo>
                  <a:lnTo>
                    <a:pt x="2822067" y="2921000"/>
                  </a:lnTo>
                  <a:lnTo>
                    <a:pt x="4580382" y="371221"/>
                  </a:lnTo>
                  <a:lnTo>
                    <a:pt x="4584319" y="365633"/>
                  </a:lnTo>
                  <a:lnTo>
                    <a:pt x="116078" y="685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1" name="Freeform 51"/>
            <p:cNvSpPr/>
            <p:nvPr/>
          </p:nvSpPr>
          <p:spPr>
            <a:xfrm>
              <a:off x="61849" y="3133217"/>
              <a:ext cx="246888" cy="246888"/>
            </a:xfrm>
            <a:custGeom>
              <a:avLst/>
              <a:gdLst/>
              <a:ahLst/>
              <a:cxnLst/>
              <a:rect l="l" t="t" r="r" b="b"/>
              <a:pathLst>
                <a:path w="246888" h="246888">
                  <a:moveTo>
                    <a:pt x="113919" y="241554"/>
                  </a:moveTo>
                  <a:cubicBezTo>
                    <a:pt x="48641" y="236347"/>
                    <a:pt x="0" y="179197"/>
                    <a:pt x="5334" y="113919"/>
                  </a:cubicBezTo>
                  <a:cubicBezTo>
                    <a:pt x="10668" y="48641"/>
                    <a:pt x="67691" y="0"/>
                    <a:pt x="132969" y="5334"/>
                  </a:cubicBezTo>
                  <a:cubicBezTo>
                    <a:pt x="198247" y="10668"/>
                    <a:pt x="246888" y="67691"/>
                    <a:pt x="241554" y="132969"/>
                  </a:cubicBezTo>
                  <a:cubicBezTo>
                    <a:pt x="236220" y="198247"/>
                    <a:pt x="179197" y="246888"/>
                    <a:pt x="113919" y="241554"/>
                  </a:cubicBezTo>
                  <a:lnTo>
                    <a:pt x="113919" y="24155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2" name="Freeform 52"/>
            <p:cNvSpPr/>
            <p:nvPr/>
          </p:nvSpPr>
          <p:spPr>
            <a:xfrm>
              <a:off x="5174615" y="1262126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3" name="Freeform 53"/>
            <p:cNvSpPr/>
            <p:nvPr/>
          </p:nvSpPr>
          <p:spPr>
            <a:xfrm>
              <a:off x="4522851" y="234442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4" name="Freeform 54"/>
            <p:cNvSpPr/>
            <p:nvPr/>
          </p:nvSpPr>
          <p:spPr>
            <a:xfrm>
              <a:off x="4497705" y="3718687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5" name="Freeform 55"/>
            <p:cNvSpPr/>
            <p:nvPr/>
          </p:nvSpPr>
          <p:spPr>
            <a:xfrm>
              <a:off x="963422" y="4470654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6" name="Freeform 56"/>
            <p:cNvSpPr/>
            <p:nvPr/>
          </p:nvSpPr>
          <p:spPr>
            <a:xfrm>
              <a:off x="2868422" y="2991739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7" name="Freeform 57"/>
            <p:cNvSpPr/>
            <p:nvPr/>
          </p:nvSpPr>
          <p:spPr>
            <a:xfrm>
              <a:off x="5074285" y="3066923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58" name="Freeform 58"/>
          <p:cNvSpPr/>
          <p:nvPr/>
        </p:nvSpPr>
        <p:spPr>
          <a:xfrm>
            <a:off x="1028700" y="2716201"/>
            <a:ext cx="3382652" cy="2536989"/>
          </a:xfrm>
          <a:custGeom>
            <a:avLst/>
            <a:gdLst/>
            <a:ahLst/>
            <a:cxnLst/>
            <a:rect l="l" t="t" r="r" b="b"/>
            <a:pathLst>
              <a:path w="3382652" h="2536989">
                <a:moveTo>
                  <a:pt x="0" y="0"/>
                </a:moveTo>
                <a:lnTo>
                  <a:pt x="3382652" y="0"/>
                </a:lnTo>
                <a:lnTo>
                  <a:pt x="3382652" y="2536989"/>
                </a:lnTo>
                <a:lnTo>
                  <a:pt x="0" y="253698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59" name="Freeform 59"/>
          <p:cNvSpPr/>
          <p:nvPr/>
        </p:nvSpPr>
        <p:spPr>
          <a:xfrm>
            <a:off x="4502387" y="2757963"/>
            <a:ext cx="2920088" cy="2495227"/>
          </a:xfrm>
          <a:custGeom>
            <a:avLst/>
            <a:gdLst/>
            <a:ahLst/>
            <a:cxnLst/>
            <a:rect l="l" t="t" r="r" b="b"/>
            <a:pathLst>
              <a:path w="2920088" h="2495227">
                <a:moveTo>
                  <a:pt x="0" y="0"/>
                </a:moveTo>
                <a:lnTo>
                  <a:pt x="2920088" y="0"/>
                </a:lnTo>
                <a:lnTo>
                  <a:pt x="2920088" y="2495227"/>
                </a:lnTo>
                <a:lnTo>
                  <a:pt x="0" y="249522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7327" r="-847"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60" name="Freeform 60"/>
          <p:cNvSpPr/>
          <p:nvPr/>
        </p:nvSpPr>
        <p:spPr>
          <a:xfrm>
            <a:off x="1016890" y="5481790"/>
            <a:ext cx="3394463" cy="1917573"/>
          </a:xfrm>
          <a:custGeom>
            <a:avLst/>
            <a:gdLst/>
            <a:ahLst/>
            <a:cxnLst/>
            <a:rect l="l" t="t" r="r" b="b"/>
            <a:pathLst>
              <a:path w="3394463" h="1917573">
                <a:moveTo>
                  <a:pt x="0" y="0"/>
                </a:moveTo>
                <a:lnTo>
                  <a:pt x="3394462" y="0"/>
                </a:lnTo>
                <a:lnTo>
                  <a:pt x="3394462" y="1917573"/>
                </a:lnTo>
                <a:lnTo>
                  <a:pt x="0" y="191757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18015" b="-14748"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61" name="Freeform 61"/>
          <p:cNvSpPr/>
          <p:nvPr/>
        </p:nvSpPr>
        <p:spPr>
          <a:xfrm>
            <a:off x="4502387" y="5481790"/>
            <a:ext cx="2920088" cy="1917573"/>
          </a:xfrm>
          <a:custGeom>
            <a:avLst/>
            <a:gdLst/>
            <a:ahLst/>
            <a:cxnLst/>
            <a:rect l="l" t="t" r="r" b="b"/>
            <a:pathLst>
              <a:path w="2920088" h="1917573">
                <a:moveTo>
                  <a:pt x="0" y="0"/>
                </a:moveTo>
                <a:lnTo>
                  <a:pt x="2920088" y="0"/>
                </a:lnTo>
                <a:lnTo>
                  <a:pt x="2920088" y="1917573"/>
                </a:lnTo>
                <a:lnTo>
                  <a:pt x="0" y="191757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t="-823" b="-823"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62" name="Freeform 62"/>
          <p:cNvSpPr/>
          <p:nvPr/>
        </p:nvSpPr>
        <p:spPr>
          <a:xfrm>
            <a:off x="1016890" y="7627963"/>
            <a:ext cx="3382652" cy="1878687"/>
          </a:xfrm>
          <a:custGeom>
            <a:avLst/>
            <a:gdLst/>
            <a:ahLst/>
            <a:cxnLst/>
            <a:rect l="l" t="t" r="r" b="b"/>
            <a:pathLst>
              <a:path w="3382652" h="1878687">
                <a:moveTo>
                  <a:pt x="0" y="0"/>
                </a:moveTo>
                <a:lnTo>
                  <a:pt x="3382652" y="0"/>
                </a:lnTo>
                <a:lnTo>
                  <a:pt x="3382652" y="1878687"/>
                </a:lnTo>
                <a:lnTo>
                  <a:pt x="0" y="187868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t="-18567" r="-11582" b="-15037"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63" name="Freeform 63"/>
          <p:cNvSpPr/>
          <p:nvPr/>
        </p:nvSpPr>
        <p:spPr>
          <a:xfrm>
            <a:off x="4502387" y="7627963"/>
            <a:ext cx="2920088" cy="1878687"/>
          </a:xfrm>
          <a:custGeom>
            <a:avLst/>
            <a:gdLst/>
            <a:ahLst/>
            <a:cxnLst/>
            <a:rect l="l" t="t" r="r" b="b"/>
            <a:pathLst>
              <a:path w="2920088" h="1878687">
                <a:moveTo>
                  <a:pt x="0" y="0"/>
                </a:moveTo>
                <a:lnTo>
                  <a:pt x="2920088" y="0"/>
                </a:lnTo>
                <a:lnTo>
                  <a:pt x="2920088" y="1878687"/>
                </a:lnTo>
                <a:lnTo>
                  <a:pt x="0" y="1878687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r="-10449"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64" name="TextBox 64"/>
          <p:cNvSpPr txBox="1"/>
          <p:nvPr/>
        </p:nvSpPr>
        <p:spPr>
          <a:xfrm>
            <a:off x="7708848" y="2738913"/>
            <a:ext cx="4648044" cy="18089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466"/>
              </a:lnSpc>
            </a:pPr>
            <a:r>
              <a:rPr lang="en-US" sz="1800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Mechanical Processing Plant:</a:t>
            </a:r>
            <a:r>
              <a:rPr lang="en-US" sz="180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 13.584 m² dedicati alla meccanica di precisione con 41 torni/fresatrici CNC Mazak. Capacità di produrre turbine, ingranaggi e componenti meccanici ad altissima precisione (tolleranze in micron).</a:t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8596455" y="1983802"/>
            <a:ext cx="4504113" cy="3236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33"/>
              </a:lnSpc>
            </a:pPr>
            <a:r>
              <a:rPr lang="en-US" sz="1881" i="1">
                <a:solidFill>
                  <a:srgbClr val="FFFFFF"/>
                </a:solidFill>
                <a:latin typeface="Open Sans 2 Italics"/>
                <a:ea typeface="Open Sans 2 Italics"/>
                <a:cs typeface="Open Sans 2 Italics"/>
                <a:sym typeface="Open Sans 2 Italics"/>
              </a:rPr>
              <a:t>STP - Sumgayit Technology Park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7708848" y="5374158"/>
            <a:ext cx="4883374" cy="18089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466"/>
              </a:lnSpc>
            </a:pPr>
            <a:r>
              <a:rPr lang="en-US" sz="1800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Metal Ware Plant: </a:t>
            </a:r>
            <a:r>
              <a:rPr lang="en-US" sz="180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produzione di 120.000 t/anno di strutture in acciaio, con sabbiatura, verniciatura e zincatura. Prodotti utilizzati in progetti iconici come il National Flag Square, Baku Crystal Hall, Olympic Stadium, Socar Polymer, Sumgait Data Center.</a:t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7708848" y="7611771"/>
            <a:ext cx="4648044" cy="11993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466"/>
              </a:lnSpc>
            </a:pPr>
            <a:r>
              <a:rPr lang="en-US" sz="1800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Heavy Machine‑Building Plant: </a:t>
            </a:r>
            <a:r>
              <a:rPr lang="en-US" sz="180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area di 4,5 ha, 900 dipendenti, capacità di 50.000 t/anno per strutture pesanti e componenti di centrali elettriche.</a:t>
            </a:r>
          </a:p>
        </p:txBody>
      </p:sp>
      <p:grpSp>
        <p:nvGrpSpPr>
          <p:cNvPr id="68" name="Group 68"/>
          <p:cNvGrpSpPr/>
          <p:nvPr/>
        </p:nvGrpSpPr>
        <p:grpSpPr>
          <a:xfrm>
            <a:off x="13297141" y="2757963"/>
            <a:ext cx="3644284" cy="5004308"/>
            <a:chOff x="0" y="0"/>
            <a:chExt cx="959811" cy="1318007"/>
          </a:xfrm>
        </p:grpSpPr>
        <p:sp>
          <p:nvSpPr>
            <p:cNvPr id="69" name="Freeform 69"/>
            <p:cNvSpPr/>
            <p:nvPr/>
          </p:nvSpPr>
          <p:spPr>
            <a:xfrm>
              <a:off x="0" y="0"/>
              <a:ext cx="959811" cy="1318007"/>
            </a:xfrm>
            <a:custGeom>
              <a:avLst/>
              <a:gdLst/>
              <a:ahLst/>
              <a:cxnLst/>
              <a:rect l="l" t="t" r="r" b="b"/>
              <a:pathLst>
                <a:path w="959811" h="1318007">
                  <a:moveTo>
                    <a:pt x="0" y="0"/>
                  </a:moveTo>
                  <a:lnTo>
                    <a:pt x="959811" y="0"/>
                  </a:lnTo>
                  <a:lnTo>
                    <a:pt x="959811" y="1318007"/>
                  </a:lnTo>
                  <a:lnTo>
                    <a:pt x="0" y="1318007"/>
                  </a:lnTo>
                  <a:close/>
                </a:path>
              </a:pathLst>
            </a:custGeom>
            <a:solidFill>
              <a:srgbClr val="72C0F4"/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70" name="TextBox 70"/>
            <p:cNvSpPr txBox="1"/>
            <p:nvPr/>
          </p:nvSpPr>
          <p:spPr>
            <a:xfrm>
              <a:off x="0" y="0"/>
              <a:ext cx="959811" cy="13180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4"/>
                </a:lnSpc>
              </a:pPr>
              <a:endParaRPr/>
            </a:p>
          </p:txBody>
        </p:sp>
      </p:grpSp>
      <p:sp>
        <p:nvSpPr>
          <p:cNvPr id="71" name="TextBox 71"/>
          <p:cNvSpPr txBox="1"/>
          <p:nvPr/>
        </p:nvSpPr>
        <p:spPr>
          <a:xfrm>
            <a:off x="13481973" y="3398673"/>
            <a:ext cx="3274620" cy="39890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88620" lvl="1" indent="-194310" algn="l">
              <a:lnSpc>
                <a:spcPts val="2250"/>
              </a:lnSpc>
              <a:buFont typeface="Arial"/>
              <a:buChar char="•"/>
            </a:pPr>
            <a:r>
              <a:rPr lang="en-US" sz="1800">
                <a:solidFill>
                  <a:srgbClr val="FFFFFF"/>
                </a:solidFill>
                <a:latin typeface="Open Sans 1"/>
                <a:ea typeface="Open Sans 1"/>
                <a:cs typeface="Open Sans 1"/>
                <a:sym typeface="Open Sans 1"/>
              </a:rPr>
              <a:t>Impianti per </a:t>
            </a:r>
            <a:r>
              <a:rPr lang="en-US" sz="1800" b="1">
                <a:solidFill>
                  <a:srgbClr val="FFFFFF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fusione metalli</a:t>
            </a:r>
            <a:r>
              <a:rPr lang="en-US" sz="1800">
                <a:solidFill>
                  <a:srgbClr val="FFFFFF"/>
                </a:solidFill>
                <a:latin typeface="Open Sans 1"/>
                <a:ea typeface="Open Sans 1"/>
                <a:cs typeface="Open Sans 1"/>
                <a:sym typeface="Open Sans 1"/>
              </a:rPr>
              <a:t> e produzione di </a:t>
            </a:r>
            <a:r>
              <a:rPr lang="en-US" sz="1800" b="1">
                <a:solidFill>
                  <a:srgbClr val="FFFFFF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profili in alluminio/rame</a:t>
            </a:r>
            <a:r>
              <a:rPr lang="en-US" sz="1800">
                <a:solidFill>
                  <a:srgbClr val="FFFFFF"/>
                </a:solidFill>
                <a:latin typeface="Open Sans 1"/>
                <a:ea typeface="Open Sans 1"/>
                <a:cs typeface="Open Sans 1"/>
                <a:sym typeface="Open Sans 1"/>
              </a:rPr>
              <a:t> completano la gamma.</a:t>
            </a:r>
          </a:p>
          <a:p>
            <a:pPr algn="l">
              <a:lnSpc>
                <a:spcPts val="2250"/>
              </a:lnSpc>
            </a:pPr>
            <a:endParaRPr lang="en-US" sz="1800">
              <a:solidFill>
                <a:srgbClr val="FFFFFF"/>
              </a:solidFill>
              <a:latin typeface="Open Sans 1"/>
              <a:ea typeface="Open Sans 1"/>
              <a:cs typeface="Open Sans 1"/>
              <a:sym typeface="Open Sans 1"/>
            </a:endParaRPr>
          </a:p>
          <a:p>
            <a:pPr marL="388620" lvl="1" indent="-194310" algn="l">
              <a:lnSpc>
                <a:spcPts val="2250"/>
              </a:lnSpc>
              <a:buFont typeface="Arial"/>
              <a:buChar char="•"/>
            </a:pPr>
            <a:r>
              <a:rPr lang="en-US" sz="1800">
                <a:solidFill>
                  <a:srgbClr val="FFFFFF"/>
                </a:solidFill>
                <a:latin typeface="Open Sans 1"/>
                <a:ea typeface="Open Sans 1"/>
                <a:cs typeface="Open Sans 1"/>
                <a:sym typeface="Open Sans 1"/>
              </a:rPr>
              <a:t>Produzione integrata     che copre </a:t>
            </a:r>
            <a:r>
              <a:rPr lang="en-US" sz="1800" b="1">
                <a:solidFill>
                  <a:srgbClr val="FFFFFF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cavi, tubi polimerici</a:t>
            </a:r>
            <a:r>
              <a:rPr lang="en-US" sz="1800">
                <a:solidFill>
                  <a:srgbClr val="FFFFFF"/>
                </a:solidFill>
                <a:latin typeface="Open Sans 1"/>
                <a:ea typeface="Open Sans 1"/>
                <a:cs typeface="Open Sans 1"/>
                <a:sym typeface="Open Sans 1"/>
              </a:rPr>
              <a:t>, soluzioni in alluminio, apparecchiature </a:t>
            </a:r>
            <a:r>
              <a:rPr lang="en-US" sz="1800" b="1">
                <a:solidFill>
                  <a:srgbClr val="FFFFFF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elettriche </a:t>
            </a:r>
            <a:r>
              <a:rPr lang="en-US" sz="1800">
                <a:solidFill>
                  <a:srgbClr val="FFFFFF"/>
                </a:solidFill>
                <a:latin typeface="Open Sans 1"/>
                <a:ea typeface="Open Sans 1"/>
                <a:cs typeface="Open Sans 1"/>
                <a:sym typeface="Open Sans 1"/>
              </a:rPr>
              <a:t>e componenti per infrastrutture,</a:t>
            </a:r>
            <a:r>
              <a:rPr lang="en-US" sz="1800" b="1">
                <a:solidFill>
                  <a:srgbClr val="FFFFFF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 energia, oil &amp; gas, agricoltura e costruzioni civili.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13239944" y="5157053"/>
            <a:ext cx="7130417" cy="7599464"/>
            <a:chOff x="0" y="0"/>
            <a:chExt cx="5848261" cy="6232970"/>
          </a:xfrm>
        </p:grpSpPr>
        <p:sp>
          <p:nvSpPr>
            <p:cNvPr id="3" name="Freeform 3"/>
            <p:cNvSpPr/>
            <p:nvPr/>
          </p:nvSpPr>
          <p:spPr>
            <a:xfrm>
              <a:off x="1008507" y="4221988"/>
              <a:ext cx="3194812" cy="1944497"/>
            </a:xfrm>
            <a:custGeom>
              <a:avLst/>
              <a:gdLst/>
              <a:ahLst/>
              <a:cxnLst/>
              <a:rect l="l" t="t" r="r" b="b"/>
              <a:pathLst>
                <a:path w="3194812" h="1944497">
                  <a:moveTo>
                    <a:pt x="3194177" y="0"/>
                  </a:moveTo>
                  <a:lnTo>
                    <a:pt x="0" y="314833"/>
                  </a:lnTo>
                  <a:lnTo>
                    <a:pt x="1167892" y="1944497"/>
                  </a:lnTo>
                  <a:lnTo>
                    <a:pt x="1174750" y="1944497"/>
                  </a:lnTo>
                  <a:lnTo>
                    <a:pt x="10160" y="319278"/>
                  </a:lnTo>
                  <a:lnTo>
                    <a:pt x="3194812" y="5461"/>
                  </a:lnTo>
                  <a:lnTo>
                    <a:pt x="3194304" y="0"/>
                  </a:lnTo>
                  <a:close/>
                  <a:moveTo>
                    <a:pt x="3159252" y="73787"/>
                  </a:moveTo>
                  <a:lnTo>
                    <a:pt x="2311781" y="1944497"/>
                  </a:lnTo>
                  <a:lnTo>
                    <a:pt x="2317877" y="1944497"/>
                  </a:lnTo>
                  <a:lnTo>
                    <a:pt x="3164332" y="76200"/>
                  </a:lnTo>
                  <a:lnTo>
                    <a:pt x="3159252" y="7391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" name="Freeform 4"/>
            <p:cNvSpPr/>
            <p:nvPr/>
          </p:nvSpPr>
          <p:spPr>
            <a:xfrm>
              <a:off x="4073652" y="4205732"/>
              <a:ext cx="189992" cy="190119"/>
            </a:xfrm>
            <a:custGeom>
              <a:avLst/>
              <a:gdLst/>
              <a:ahLst/>
              <a:cxnLst/>
              <a:rect l="l" t="t" r="r" b="b"/>
              <a:pathLst>
                <a:path w="189992" h="190119">
                  <a:moveTo>
                    <a:pt x="18923" y="60579"/>
                  </a:moveTo>
                  <a:cubicBezTo>
                    <a:pt x="37973" y="18669"/>
                    <a:pt x="87376" y="0"/>
                    <a:pt x="129413" y="19050"/>
                  </a:cubicBezTo>
                  <a:cubicBezTo>
                    <a:pt x="171450" y="38100"/>
                    <a:pt x="189992" y="87503"/>
                    <a:pt x="170942" y="129540"/>
                  </a:cubicBezTo>
                  <a:cubicBezTo>
                    <a:pt x="151892" y="171577"/>
                    <a:pt x="102489" y="190119"/>
                    <a:pt x="60579" y="171069"/>
                  </a:cubicBezTo>
                  <a:cubicBezTo>
                    <a:pt x="18669" y="152019"/>
                    <a:pt x="0" y="102616"/>
                    <a:pt x="19050" y="60706"/>
                  </a:cubicBezTo>
                  <a:lnTo>
                    <a:pt x="19050" y="60706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" name="Freeform 5"/>
            <p:cNvSpPr/>
            <p:nvPr/>
          </p:nvSpPr>
          <p:spPr>
            <a:xfrm>
              <a:off x="3781044" y="2269490"/>
              <a:ext cx="1398016" cy="1555369"/>
            </a:xfrm>
            <a:custGeom>
              <a:avLst/>
              <a:gdLst/>
              <a:ahLst/>
              <a:cxnLst/>
              <a:rect l="l" t="t" r="r" b="b"/>
              <a:pathLst>
                <a:path w="1398016" h="1555369">
                  <a:moveTo>
                    <a:pt x="0" y="1555242"/>
                  </a:moveTo>
                  <a:lnTo>
                    <a:pt x="93345" y="0"/>
                  </a:lnTo>
                  <a:lnTo>
                    <a:pt x="98933" y="381"/>
                  </a:lnTo>
                  <a:lnTo>
                    <a:pt x="6223" y="1546098"/>
                  </a:lnTo>
                  <a:lnTo>
                    <a:pt x="1386967" y="855726"/>
                  </a:lnTo>
                  <a:lnTo>
                    <a:pt x="160909" y="46228"/>
                  </a:lnTo>
                  <a:lnTo>
                    <a:pt x="163957" y="41656"/>
                  </a:lnTo>
                  <a:lnTo>
                    <a:pt x="1398016" y="856488"/>
                  </a:lnTo>
                  <a:lnTo>
                    <a:pt x="127" y="1555369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6" name="Freeform 6"/>
            <p:cNvSpPr/>
            <p:nvPr/>
          </p:nvSpPr>
          <p:spPr>
            <a:xfrm>
              <a:off x="3851783" y="2220595"/>
              <a:ext cx="189992" cy="189992"/>
            </a:xfrm>
            <a:custGeom>
              <a:avLst/>
              <a:gdLst/>
              <a:ahLst/>
              <a:cxnLst/>
              <a:rect l="l" t="t" r="r" b="b"/>
              <a:pathLst>
                <a:path w="189992" h="189992">
                  <a:moveTo>
                    <a:pt x="49022" y="164592"/>
                  </a:moveTo>
                  <a:cubicBezTo>
                    <a:pt x="10541" y="139192"/>
                    <a:pt x="0" y="87376"/>
                    <a:pt x="25400" y="49022"/>
                  </a:cubicBezTo>
                  <a:cubicBezTo>
                    <a:pt x="50800" y="10668"/>
                    <a:pt x="102616" y="0"/>
                    <a:pt x="140970" y="25400"/>
                  </a:cubicBezTo>
                  <a:cubicBezTo>
                    <a:pt x="179324" y="50800"/>
                    <a:pt x="189992" y="102616"/>
                    <a:pt x="164592" y="140970"/>
                  </a:cubicBezTo>
                  <a:cubicBezTo>
                    <a:pt x="139192" y="179324"/>
                    <a:pt x="87376" y="189992"/>
                    <a:pt x="49022" y="164592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7" name="Freeform 7"/>
            <p:cNvSpPr/>
            <p:nvPr/>
          </p:nvSpPr>
          <p:spPr>
            <a:xfrm>
              <a:off x="2570861" y="113538"/>
              <a:ext cx="2743835" cy="2963418"/>
            </a:xfrm>
            <a:custGeom>
              <a:avLst/>
              <a:gdLst/>
              <a:ahLst/>
              <a:cxnLst/>
              <a:rect l="l" t="t" r="r" b="b"/>
              <a:pathLst>
                <a:path w="2743835" h="2963418">
                  <a:moveTo>
                    <a:pt x="348234" y="2963418"/>
                  </a:moveTo>
                  <a:lnTo>
                    <a:pt x="347726" y="2958592"/>
                  </a:lnTo>
                  <a:lnTo>
                    <a:pt x="0" y="635"/>
                  </a:lnTo>
                  <a:lnTo>
                    <a:pt x="5461" y="0"/>
                  </a:lnTo>
                  <a:lnTo>
                    <a:pt x="352679" y="2953258"/>
                  </a:lnTo>
                  <a:lnTo>
                    <a:pt x="2732786" y="1178941"/>
                  </a:lnTo>
                  <a:lnTo>
                    <a:pt x="74549" y="34290"/>
                  </a:lnTo>
                  <a:lnTo>
                    <a:pt x="76708" y="29210"/>
                  </a:lnTo>
                  <a:lnTo>
                    <a:pt x="2743835" y="1177671"/>
                  </a:lnTo>
                  <a:lnTo>
                    <a:pt x="348234" y="296341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8" name="Freeform 8"/>
            <p:cNvSpPr/>
            <p:nvPr/>
          </p:nvSpPr>
          <p:spPr>
            <a:xfrm>
              <a:off x="2555494" y="63500"/>
              <a:ext cx="189738" cy="166878"/>
            </a:xfrm>
            <a:custGeom>
              <a:avLst/>
              <a:gdLst/>
              <a:ahLst/>
              <a:cxnLst/>
              <a:rect l="l" t="t" r="r" b="b"/>
              <a:pathLst>
                <a:path w="189738" h="166878">
                  <a:moveTo>
                    <a:pt x="94869" y="0"/>
                  </a:moveTo>
                  <a:cubicBezTo>
                    <a:pt x="62611" y="0"/>
                    <a:pt x="31877" y="18923"/>
                    <a:pt x="18288" y="50419"/>
                  </a:cubicBezTo>
                  <a:cubicBezTo>
                    <a:pt x="0" y="92710"/>
                    <a:pt x="19558" y="141859"/>
                    <a:pt x="61849" y="160020"/>
                  </a:cubicBezTo>
                  <a:cubicBezTo>
                    <a:pt x="72644" y="164719"/>
                    <a:pt x="83820" y="166878"/>
                    <a:pt x="94869" y="166878"/>
                  </a:cubicBezTo>
                  <a:cubicBezTo>
                    <a:pt x="127127" y="166878"/>
                    <a:pt x="157988" y="147955"/>
                    <a:pt x="171450" y="116459"/>
                  </a:cubicBezTo>
                  <a:cubicBezTo>
                    <a:pt x="189738" y="74168"/>
                    <a:pt x="170180" y="25019"/>
                    <a:pt x="127889" y="6858"/>
                  </a:cubicBezTo>
                  <a:cubicBezTo>
                    <a:pt x="117094" y="2159"/>
                    <a:pt x="105918" y="0"/>
                    <a:pt x="94869" y="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9" name="Freeform 9"/>
            <p:cNvSpPr/>
            <p:nvPr/>
          </p:nvSpPr>
          <p:spPr>
            <a:xfrm>
              <a:off x="3002788" y="318135"/>
              <a:ext cx="2756915" cy="2554097"/>
            </a:xfrm>
            <a:custGeom>
              <a:avLst/>
              <a:gdLst/>
              <a:ahLst/>
              <a:cxnLst/>
              <a:rect l="l" t="t" r="r" b="b"/>
              <a:pathLst>
                <a:path w="2756915" h="2554097">
                  <a:moveTo>
                    <a:pt x="2751709" y="2554097"/>
                  </a:moveTo>
                  <a:lnTo>
                    <a:pt x="1667637" y="11049"/>
                  </a:lnTo>
                  <a:lnTo>
                    <a:pt x="10287" y="2217547"/>
                  </a:lnTo>
                  <a:lnTo>
                    <a:pt x="2675890" y="2540762"/>
                  </a:lnTo>
                  <a:lnTo>
                    <a:pt x="2675255" y="2546223"/>
                  </a:lnTo>
                  <a:lnTo>
                    <a:pt x="0" y="2221865"/>
                  </a:lnTo>
                  <a:lnTo>
                    <a:pt x="2921" y="2218055"/>
                  </a:lnTo>
                  <a:lnTo>
                    <a:pt x="1669034" y="0"/>
                  </a:lnTo>
                  <a:lnTo>
                    <a:pt x="1670939" y="4445"/>
                  </a:lnTo>
                  <a:lnTo>
                    <a:pt x="2756916" y="2551938"/>
                  </a:lnTo>
                  <a:lnTo>
                    <a:pt x="2751836" y="255409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0" name="Freeform 10"/>
            <p:cNvSpPr/>
            <p:nvPr/>
          </p:nvSpPr>
          <p:spPr>
            <a:xfrm>
              <a:off x="5585841" y="2772791"/>
              <a:ext cx="176784" cy="176784"/>
            </a:xfrm>
            <a:custGeom>
              <a:avLst/>
              <a:gdLst/>
              <a:ahLst/>
              <a:cxnLst/>
              <a:rect l="l" t="t" r="r" b="b"/>
              <a:pathLst>
                <a:path w="176784" h="176784">
                  <a:moveTo>
                    <a:pt x="98425" y="5588"/>
                  </a:moveTo>
                  <a:cubicBezTo>
                    <a:pt x="144145" y="11176"/>
                    <a:pt x="176784" y="52705"/>
                    <a:pt x="171196" y="98425"/>
                  </a:cubicBezTo>
                  <a:cubicBezTo>
                    <a:pt x="165608" y="144145"/>
                    <a:pt x="124079" y="176784"/>
                    <a:pt x="78359" y="171196"/>
                  </a:cubicBezTo>
                  <a:cubicBezTo>
                    <a:pt x="32639" y="165608"/>
                    <a:pt x="0" y="124079"/>
                    <a:pt x="5588" y="78359"/>
                  </a:cubicBezTo>
                  <a:cubicBezTo>
                    <a:pt x="11176" y="32639"/>
                    <a:pt x="52705" y="0"/>
                    <a:pt x="98425" y="558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1" name="Freeform 11"/>
            <p:cNvSpPr/>
            <p:nvPr/>
          </p:nvSpPr>
          <p:spPr>
            <a:xfrm>
              <a:off x="4693412" y="2992374"/>
              <a:ext cx="1091311" cy="1058037"/>
            </a:xfrm>
            <a:custGeom>
              <a:avLst/>
              <a:gdLst/>
              <a:ahLst/>
              <a:cxnLst/>
              <a:rect l="l" t="t" r="r" b="b"/>
              <a:pathLst>
                <a:path w="1091311" h="1058037">
                  <a:moveTo>
                    <a:pt x="1086104" y="1057783"/>
                  </a:moveTo>
                  <a:lnTo>
                    <a:pt x="742188" y="10795"/>
                  </a:lnTo>
                  <a:lnTo>
                    <a:pt x="10541" y="828548"/>
                  </a:lnTo>
                  <a:lnTo>
                    <a:pt x="1011682" y="1038098"/>
                  </a:lnTo>
                  <a:lnTo>
                    <a:pt x="1010539" y="1043559"/>
                  </a:lnTo>
                  <a:lnTo>
                    <a:pt x="0" y="832104"/>
                  </a:lnTo>
                  <a:lnTo>
                    <a:pt x="3175" y="828548"/>
                  </a:lnTo>
                  <a:lnTo>
                    <a:pt x="744474" y="0"/>
                  </a:lnTo>
                  <a:lnTo>
                    <a:pt x="745998" y="4572"/>
                  </a:lnTo>
                  <a:lnTo>
                    <a:pt x="1091311" y="1056259"/>
                  </a:lnTo>
                  <a:lnTo>
                    <a:pt x="1085977" y="105803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2" name="Freeform 12"/>
            <p:cNvSpPr/>
            <p:nvPr/>
          </p:nvSpPr>
          <p:spPr>
            <a:xfrm>
              <a:off x="5609336" y="3941064"/>
              <a:ext cx="182245" cy="182245"/>
            </a:xfrm>
            <a:custGeom>
              <a:avLst/>
              <a:gdLst/>
              <a:ahLst/>
              <a:cxnLst/>
              <a:rect l="l" t="t" r="r" b="b"/>
              <a:pathLst>
                <a:path w="182245" h="182245">
                  <a:moveTo>
                    <a:pt x="108204" y="9398"/>
                  </a:moveTo>
                  <a:cubicBezTo>
                    <a:pt x="153289" y="18796"/>
                    <a:pt x="182245" y="62992"/>
                    <a:pt x="172847" y="108204"/>
                  </a:cubicBezTo>
                  <a:cubicBezTo>
                    <a:pt x="163449" y="153416"/>
                    <a:pt x="119253" y="182245"/>
                    <a:pt x="74041" y="172847"/>
                  </a:cubicBezTo>
                  <a:cubicBezTo>
                    <a:pt x="28829" y="163449"/>
                    <a:pt x="0" y="119253"/>
                    <a:pt x="9398" y="74041"/>
                  </a:cubicBezTo>
                  <a:cubicBezTo>
                    <a:pt x="18796" y="28829"/>
                    <a:pt x="62992" y="0"/>
                    <a:pt x="108204" y="939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3533394" y="4597400"/>
              <a:ext cx="2099056" cy="1569085"/>
            </a:xfrm>
            <a:custGeom>
              <a:avLst/>
              <a:gdLst/>
              <a:ahLst/>
              <a:cxnLst/>
              <a:rect l="l" t="t" r="r" b="b"/>
              <a:pathLst>
                <a:path w="2099056" h="1569085">
                  <a:moveTo>
                    <a:pt x="2097532" y="0"/>
                  </a:moveTo>
                  <a:lnTo>
                    <a:pt x="5842" y="496824"/>
                  </a:lnTo>
                  <a:lnTo>
                    <a:pt x="0" y="498221"/>
                  </a:lnTo>
                  <a:lnTo>
                    <a:pt x="1011301" y="1568958"/>
                  </a:lnTo>
                  <a:lnTo>
                    <a:pt x="1020826" y="1568958"/>
                  </a:lnTo>
                  <a:lnTo>
                    <a:pt x="13208" y="502158"/>
                  </a:lnTo>
                  <a:lnTo>
                    <a:pt x="2099056" y="6731"/>
                  </a:lnTo>
                  <a:lnTo>
                    <a:pt x="2097405" y="0"/>
                  </a:lnTo>
                  <a:close/>
                  <a:moveTo>
                    <a:pt x="2066544" y="97536"/>
                  </a:moveTo>
                  <a:lnTo>
                    <a:pt x="1626870" y="1569085"/>
                  </a:lnTo>
                  <a:lnTo>
                    <a:pt x="1634109" y="1569085"/>
                  </a:lnTo>
                  <a:lnTo>
                    <a:pt x="2073148" y="99568"/>
                  </a:lnTo>
                  <a:lnTo>
                    <a:pt x="2066544" y="97663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4" name="Freeform 14"/>
            <p:cNvSpPr/>
            <p:nvPr/>
          </p:nvSpPr>
          <p:spPr>
            <a:xfrm>
              <a:off x="5485130" y="4584192"/>
              <a:ext cx="233426" cy="233426"/>
            </a:xfrm>
            <a:custGeom>
              <a:avLst/>
              <a:gdLst/>
              <a:ahLst/>
              <a:cxnLst/>
              <a:rect l="l" t="t" r="r" b="b"/>
              <a:pathLst>
                <a:path w="233426" h="233426">
                  <a:moveTo>
                    <a:pt x="16510" y="86741"/>
                  </a:moveTo>
                  <a:cubicBezTo>
                    <a:pt x="33020" y="31369"/>
                    <a:pt x="91313" y="0"/>
                    <a:pt x="146685" y="16510"/>
                  </a:cubicBezTo>
                  <a:cubicBezTo>
                    <a:pt x="202057" y="33020"/>
                    <a:pt x="233426" y="91313"/>
                    <a:pt x="216916" y="146685"/>
                  </a:cubicBezTo>
                  <a:cubicBezTo>
                    <a:pt x="200406" y="202057"/>
                    <a:pt x="142113" y="233426"/>
                    <a:pt x="86741" y="216916"/>
                  </a:cubicBezTo>
                  <a:cubicBezTo>
                    <a:pt x="31369" y="200406"/>
                    <a:pt x="0" y="142113"/>
                    <a:pt x="16510" y="86741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5" name="Freeform 15"/>
            <p:cNvSpPr/>
            <p:nvPr/>
          </p:nvSpPr>
          <p:spPr>
            <a:xfrm>
              <a:off x="4127881" y="5267706"/>
              <a:ext cx="1328293" cy="898779"/>
            </a:xfrm>
            <a:custGeom>
              <a:avLst/>
              <a:gdLst/>
              <a:ahLst/>
              <a:cxnLst/>
              <a:rect l="l" t="t" r="r" b="b"/>
              <a:pathLst>
                <a:path w="1328293" h="898779">
                  <a:moveTo>
                    <a:pt x="1249172" y="0"/>
                  </a:moveTo>
                  <a:lnTo>
                    <a:pt x="0" y="875284"/>
                  </a:lnTo>
                  <a:lnTo>
                    <a:pt x="50419" y="898779"/>
                  </a:lnTo>
                  <a:lnTo>
                    <a:pt x="66929" y="898779"/>
                  </a:lnTo>
                  <a:lnTo>
                    <a:pt x="13970" y="874014"/>
                  </a:lnTo>
                  <a:lnTo>
                    <a:pt x="1243457" y="12573"/>
                  </a:lnTo>
                  <a:lnTo>
                    <a:pt x="1321308" y="898652"/>
                  </a:lnTo>
                  <a:lnTo>
                    <a:pt x="1328293" y="898652"/>
                  </a:lnTo>
                  <a:lnTo>
                    <a:pt x="1249426" y="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6" name="Freeform 16"/>
            <p:cNvSpPr/>
            <p:nvPr/>
          </p:nvSpPr>
          <p:spPr>
            <a:xfrm>
              <a:off x="3881374" y="3719957"/>
              <a:ext cx="793496" cy="681990"/>
            </a:xfrm>
            <a:custGeom>
              <a:avLst/>
              <a:gdLst/>
              <a:ahLst/>
              <a:cxnLst/>
              <a:rect l="l" t="t" r="r" b="b"/>
              <a:pathLst>
                <a:path w="793496" h="681990">
                  <a:moveTo>
                    <a:pt x="399796" y="681990"/>
                  </a:moveTo>
                  <a:lnTo>
                    <a:pt x="393700" y="678561"/>
                  </a:lnTo>
                  <a:lnTo>
                    <a:pt x="781431" y="6985"/>
                  </a:lnTo>
                  <a:lnTo>
                    <a:pt x="12065" y="6985"/>
                  </a:lnTo>
                  <a:lnTo>
                    <a:pt x="350139" y="592455"/>
                  </a:lnTo>
                  <a:lnTo>
                    <a:pt x="344043" y="596011"/>
                  </a:lnTo>
                  <a:lnTo>
                    <a:pt x="0" y="0"/>
                  </a:lnTo>
                  <a:lnTo>
                    <a:pt x="793496" y="0"/>
                  </a:lnTo>
                  <a:lnTo>
                    <a:pt x="790448" y="5207"/>
                  </a:lnTo>
                  <a:lnTo>
                    <a:pt x="399669" y="68199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7" name="Freeform 17"/>
            <p:cNvSpPr/>
            <p:nvPr/>
          </p:nvSpPr>
          <p:spPr>
            <a:xfrm>
              <a:off x="4106418" y="4190238"/>
              <a:ext cx="238887" cy="239014"/>
            </a:xfrm>
            <a:custGeom>
              <a:avLst/>
              <a:gdLst/>
              <a:ahLst/>
              <a:cxnLst/>
              <a:rect l="l" t="t" r="r" b="b"/>
              <a:pathLst>
                <a:path w="238887" h="239014">
                  <a:moveTo>
                    <a:pt x="210058" y="67183"/>
                  </a:moveTo>
                  <a:cubicBezTo>
                    <a:pt x="238887" y="117221"/>
                    <a:pt x="221742" y="181102"/>
                    <a:pt x="171831" y="210058"/>
                  </a:cubicBezTo>
                  <a:cubicBezTo>
                    <a:pt x="121920" y="239014"/>
                    <a:pt x="57912" y="221742"/>
                    <a:pt x="28956" y="171831"/>
                  </a:cubicBezTo>
                  <a:cubicBezTo>
                    <a:pt x="0" y="121920"/>
                    <a:pt x="17272" y="57912"/>
                    <a:pt x="67183" y="28956"/>
                  </a:cubicBezTo>
                  <a:cubicBezTo>
                    <a:pt x="117094" y="0"/>
                    <a:pt x="181102" y="17272"/>
                    <a:pt x="210058" y="67183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8" name="Freeform 18"/>
            <p:cNvSpPr/>
            <p:nvPr/>
          </p:nvSpPr>
          <p:spPr>
            <a:xfrm>
              <a:off x="63500" y="3245485"/>
              <a:ext cx="4584319" cy="2921000"/>
            </a:xfrm>
            <a:custGeom>
              <a:avLst/>
              <a:gdLst/>
              <a:ahLst/>
              <a:cxnLst/>
              <a:rect l="l" t="t" r="r" b="b"/>
              <a:pathLst>
                <a:path w="4584319" h="2921000">
                  <a:moveTo>
                    <a:pt x="7112" y="0"/>
                  </a:moveTo>
                  <a:lnTo>
                    <a:pt x="0" y="3429"/>
                  </a:lnTo>
                  <a:lnTo>
                    <a:pt x="1385824" y="2921000"/>
                  </a:lnTo>
                  <a:lnTo>
                    <a:pt x="1394460" y="2921000"/>
                  </a:lnTo>
                  <a:lnTo>
                    <a:pt x="7112" y="0"/>
                  </a:lnTo>
                  <a:close/>
                  <a:moveTo>
                    <a:pt x="116078" y="6858"/>
                  </a:moveTo>
                  <a:lnTo>
                    <a:pt x="115443" y="14732"/>
                  </a:lnTo>
                  <a:lnTo>
                    <a:pt x="4569968" y="372491"/>
                  </a:lnTo>
                  <a:lnTo>
                    <a:pt x="2812415" y="2921000"/>
                  </a:lnTo>
                  <a:lnTo>
                    <a:pt x="2822067" y="2921000"/>
                  </a:lnTo>
                  <a:lnTo>
                    <a:pt x="4580382" y="371221"/>
                  </a:lnTo>
                  <a:lnTo>
                    <a:pt x="4584319" y="365633"/>
                  </a:lnTo>
                  <a:lnTo>
                    <a:pt x="116078" y="685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9" name="Freeform 19"/>
            <p:cNvSpPr/>
            <p:nvPr/>
          </p:nvSpPr>
          <p:spPr>
            <a:xfrm>
              <a:off x="61849" y="3133217"/>
              <a:ext cx="246888" cy="246888"/>
            </a:xfrm>
            <a:custGeom>
              <a:avLst/>
              <a:gdLst/>
              <a:ahLst/>
              <a:cxnLst/>
              <a:rect l="l" t="t" r="r" b="b"/>
              <a:pathLst>
                <a:path w="246888" h="246888">
                  <a:moveTo>
                    <a:pt x="113919" y="241554"/>
                  </a:moveTo>
                  <a:cubicBezTo>
                    <a:pt x="48641" y="236347"/>
                    <a:pt x="0" y="179197"/>
                    <a:pt x="5334" y="113919"/>
                  </a:cubicBezTo>
                  <a:cubicBezTo>
                    <a:pt x="10668" y="48641"/>
                    <a:pt x="67691" y="0"/>
                    <a:pt x="132969" y="5334"/>
                  </a:cubicBezTo>
                  <a:cubicBezTo>
                    <a:pt x="198247" y="10668"/>
                    <a:pt x="246888" y="67691"/>
                    <a:pt x="241554" y="132969"/>
                  </a:cubicBezTo>
                  <a:cubicBezTo>
                    <a:pt x="236220" y="198247"/>
                    <a:pt x="179197" y="246888"/>
                    <a:pt x="113919" y="241554"/>
                  </a:cubicBezTo>
                  <a:lnTo>
                    <a:pt x="113919" y="24155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0" name="Freeform 20"/>
            <p:cNvSpPr/>
            <p:nvPr/>
          </p:nvSpPr>
          <p:spPr>
            <a:xfrm>
              <a:off x="5174615" y="1262126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1" name="Freeform 21"/>
            <p:cNvSpPr/>
            <p:nvPr/>
          </p:nvSpPr>
          <p:spPr>
            <a:xfrm>
              <a:off x="4522851" y="234442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2" name="Freeform 22"/>
            <p:cNvSpPr/>
            <p:nvPr/>
          </p:nvSpPr>
          <p:spPr>
            <a:xfrm>
              <a:off x="4497705" y="3718687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3" name="Freeform 23"/>
            <p:cNvSpPr/>
            <p:nvPr/>
          </p:nvSpPr>
          <p:spPr>
            <a:xfrm>
              <a:off x="963422" y="4470654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4" name="Freeform 24"/>
            <p:cNvSpPr/>
            <p:nvPr/>
          </p:nvSpPr>
          <p:spPr>
            <a:xfrm>
              <a:off x="2868422" y="2991739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5" name="Freeform 25"/>
            <p:cNvSpPr/>
            <p:nvPr/>
          </p:nvSpPr>
          <p:spPr>
            <a:xfrm>
              <a:off x="5074285" y="3066923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26" name="Group 26"/>
          <p:cNvGrpSpPr>
            <a:grpSpLocks noChangeAspect="1"/>
          </p:cNvGrpSpPr>
          <p:nvPr/>
        </p:nvGrpSpPr>
        <p:grpSpPr>
          <a:xfrm>
            <a:off x="-950601" y="-4830453"/>
            <a:ext cx="7130417" cy="7599464"/>
            <a:chOff x="0" y="0"/>
            <a:chExt cx="5848261" cy="6232970"/>
          </a:xfrm>
        </p:grpSpPr>
        <p:sp>
          <p:nvSpPr>
            <p:cNvPr id="27" name="Freeform 27"/>
            <p:cNvSpPr/>
            <p:nvPr/>
          </p:nvSpPr>
          <p:spPr>
            <a:xfrm>
              <a:off x="1008507" y="4221988"/>
              <a:ext cx="3194812" cy="1944497"/>
            </a:xfrm>
            <a:custGeom>
              <a:avLst/>
              <a:gdLst/>
              <a:ahLst/>
              <a:cxnLst/>
              <a:rect l="l" t="t" r="r" b="b"/>
              <a:pathLst>
                <a:path w="3194812" h="1944497">
                  <a:moveTo>
                    <a:pt x="3194177" y="0"/>
                  </a:moveTo>
                  <a:lnTo>
                    <a:pt x="0" y="314833"/>
                  </a:lnTo>
                  <a:lnTo>
                    <a:pt x="1167892" y="1944497"/>
                  </a:lnTo>
                  <a:lnTo>
                    <a:pt x="1174750" y="1944497"/>
                  </a:lnTo>
                  <a:lnTo>
                    <a:pt x="10160" y="319278"/>
                  </a:lnTo>
                  <a:lnTo>
                    <a:pt x="3194812" y="5461"/>
                  </a:lnTo>
                  <a:lnTo>
                    <a:pt x="3194304" y="0"/>
                  </a:lnTo>
                  <a:close/>
                  <a:moveTo>
                    <a:pt x="3159252" y="73787"/>
                  </a:moveTo>
                  <a:lnTo>
                    <a:pt x="2311781" y="1944497"/>
                  </a:lnTo>
                  <a:lnTo>
                    <a:pt x="2317877" y="1944497"/>
                  </a:lnTo>
                  <a:lnTo>
                    <a:pt x="3164332" y="76200"/>
                  </a:lnTo>
                  <a:lnTo>
                    <a:pt x="3159252" y="7391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8" name="Freeform 28"/>
            <p:cNvSpPr/>
            <p:nvPr/>
          </p:nvSpPr>
          <p:spPr>
            <a:xfrm>
              <a:off x="4073652" y="4205732"/>
              <a:ext cx="189992" cy="190119"/>
            </a:xfrm>
            <a:custGeom>
              <a:avLst/>
              <a:gdLst/>
              <a:ahLst/>
              <a:cxnLst/>
              <a:rect l="l" t="t" r="r" b="b"/>
              <a:pathLst>
                <a:path w="189992" h="190119">
                  <a:moveTo>
                    <a:pt x="18923" y="60579"/>
                  </a:moveTo>
                  <a:cubicBezTo>
                    <a:pt x="37973" y="18669"/>
                    <a:pt x="87376" y="0"/>
                    <a:pt x="129413" y="19050"/>
                  </a:cubicBezTo>
                  <a:cubicBezTo>
                    <a:pt x="171450" y="38100"/>
                    <a:pt x="189992" y="87503"/>
                    <a:pt x="170942" y="129540"/>
                  </a:cubicBezTo>
                  <a:cubicBezTo>
                    <a:pt x="151892" y="171577"/>
                    <a:pt x="102489" y="190119"/>
                    <a:pt x="60579" y="171069"/>
                  </a:cubicBezTo>
                  <a:cubicBezTo>
                    <a:pt x="18669" y="152019"/>
                    <a:pt x="0" y="102616"/>
                    <a:pt x="19050" y="60706"/>
                  </a:cubicBezTo>
                  <a:lnTo>
                    <a:pt x="19050" y="60706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9" name="Freeform 29"/>
            <p:cNvSpPr/>
            <p:nvPr/>
          </p:nvSpPr>
          <p:spPr>
            <a:xfrm>
              <a:off x="3781044" y="2269490"/>
              <a:ext cx="1398016" cy="1555369"/>
            </a:xfrm>
            <a:custGeom>
              <a:avLst/>
              <a:gdLst/>
              <a:ahLst/>
              <a:cxnLst/>
              <a:rect l="l" t="t" r="r" b="b"/>
              <a:pathLst>
                <a:path w="1398016" h="1555369">
                  <a:moveTo>
                    <a:pt x="0" y="1555242"/>
                  </a:moveTo>
                  <a:lnTo>
                    <a:pt x="93345" y="0"/>
                  </a:lnTo>
                  <a:lnTo>
                    <a:pt x="98933" y="381"/>
                  </a:lnTo>
                  <a:lnTo>
                    <a:pt x="6223" y="1546098"/>
                  </a:lnTo>
                  <a:lnTo>
                    <a:pt x="1386967" y="855726"/>
                  </a:lnTo>
                  <a:lnTo>
                    <a:pt x="160909" y="46228"/>
                  </a:lnTo>
                  <a:lnTo>
                    <a:pt x="163957" y="41656"/>
                  </a:lnTo>
                  <a:lnTo>
                    <a:pt x="1398016" y="856488"/>
                  </a:lnTo>
                  <a:lnTo>
                    <a:pt x="127" y="1555369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0" name="Freeform 30"/>
            <p:cNvSpPr/>
            <p:nvPr/>
          </p:nvSpPr>
          <p:spPr>
            <a:xfrm>
              <a:off x="3851783" y="2220595"/>
              <a:ext cx="189992" cy="189992"/>
            </a:xfrm>
            <a:custGeom>
              <a:avLst/>
              <a:gdLst/>
              <a:ahLst/>
              <a:cxnLst/>
              <a:rect l="l" t="t" r="r" b="b"/>
              <a:pathLst>
                <a:path w="189992" h="189992">
                  <a:moveTo>
                    <a:pt x="49022" y="164592"/>
                  </a:moveTo>
                  <a:cubicBezTo>
                    <a:pt x="10541" y="139192"/>
                    <a:pt x="0" y="87376"/>
                    <a:pt x="25400" y="49022"/>
                  </a:cubicBezTo>
                  <a:cubicBezTo>
                    <a:pt x="50800" y="10668"/>
                    <a:pt x="102616" y="0"/>
                    <a:pt x="140970" y="25400"/>
                  </a:cubicBezTo>
                  <a:cubicBezTo>
                    <a:pt x="179324" y="50800"/>
                    <a:pt x="189992" y="102616"/>
                    <a:pt x="164592" y="140970"/>
                  </a:cubicBezTo>
                  <a:cubicBezTo>
                    <a:pt x="139192" y="179324"/>
                    <a:pt x="87376" y="189992"/>
                    <a:pt x="49022" y="164592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1" name="Freeform 31"/>
            <p:cNvSpPr/>
            <p:nvPr/>
          </p:nvSpPr>
          <p:spPr>
            <a:xfrm>
              <a:off x="2570861" y="113538"/>
              <a:ext cx="2743835" cy="2963418"/>
            </a:xfrm>
            <a:custGeom>
              <a:avLst/>
              <a:gdLst/>
              <a:ahLst/>
              <a:cxnLst/>
              <a:rect l="l" t="t" r="r" b="b"/>
              <a:pathLst>
                <a:path w="2743835" h="2963418">
                  <a:moveTo>
                    <a:pt x="348234" y="2963418"/>
                  </a:moveTo>
                  <a:lnTo>
                    <a:pt x="347726" y="2958592"/>
                  </a:lnTo>
                  <a:lnTo>
                    <a:pt x="0" y="635"/>
                  </a:lnTo>
                  <a:lnTo>
                    <a:pt x="5461" y="0"/>
                  </a:lnTo>
                  <a:lnTo>
                    <a:pt x="352679" y="2953258"/>
                  </a:lnTo>
                  <a:lnTo>
                    <a:pt x="2732786" y="1178941"/>
                  </a:lnTo>
                  <a:lnTo>
                    <a:pt x="74549" y="34290"/>
                  </a:lnTo>
                  <a:lnTo>
                    <a:pt x="76708" y="29210"/>
                  </a:lnTo>
                  <a:lnTo>
                    <a:pt x="2743835" y="1177671"/>
                  </a:lnTo>
                  <a:lnTo>
                    <a:pt x="348234" y="296341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2" name="Freeform 32"/>
            <p:cNvSpPr/>
            <p:nvPr/>
          </p:nvSpPr>
          <p:spPr>
            <a:xfrm>
              <a:off x="2555494" y="63500"/>
              <a:ext cx="189738" cy="166878"/>
            </a:xfrm>
            <a:custGeom>
              <a:avLst/>
              <a:gdLst/>
              <a:ahLst/>
              <a:cxnLst/>
              <a:rect l="l" t="t" r="r" b="b"/>
              <a:pathLst>
                <a:path w="189738" h="166878">
                  <a:moveTo>
                    <a:pt x="94869" y="0"/>
                  </a:moveTo>
                  <a:cubicBezTo>
                    <a:pt x="62611" y="0"/>
                    <a:pt x="31877" y="18923"/>
                    <a:pt x="18288" y="50419"/>
                  </a:cubicBezTo>
                  <a:cubicBezTo>
                    <a:pt x="0" y="92710"/>
                    <a:pt x="19558" y="141859"/>
                    <a:pt x="61849" y="160020"/>
                  </a:cubicBezTo>
                  <a:cubicBezTo>
                    <a:pt x="72644" y="164719"/>
                    <a:pt x="83820" y="166878"/>
                    <a:pt x="94869" y="166878"/>
                  </a:cubicBezTo>
                  <a:cubicBezTo>
                    <a:pt x="127127" y="166878"/>
                    <a:pt x="157988" y="147955"/>
                    <a:pt x="171450" y="116459"/>
                  </a:cubicBezTo>
                  <a:cubicBezTo>
                    <a:pt x="189738" y="74168"/>
                    <a:pt x="170180" y="25019"/>
                    <a:pt x="127889" y="6858"/>
                  </a:cubicBezTo>
                  <a:cubicBezTo>
                    <a:pt x="117094" y="2159"/>
                    <a:pt x="105918" y="0"/>
                    <a:pt x="94869" y="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3" name="Freeform 33"/>
            <p:cNvSpPr/>
            <p:nvPr/>
          </p:nvSpPr>
          <p:spPr>
            <a:xfrm>
              <a:off x="3002788" y="318135"/>
              <a:ext cx="2756915" cy="2554097"/>
            </a:xfrm>
            <a:custGeom>
              <a:avLst/>
              <a:gdLst/>
              <a:ahLst/>
              <a:cxnLst/>
              <a:rect l="l" t="t" r="r" b="b"/>
              <a:pathLst>
                <a:path w="2756915" h="2554097">
                  <a:moveTo>
                    <a:pt x="2751709" y="2554097"/>
                  </a:moveTo>
                  <a:lnTo>
                    <a:pt x="1667637" y="11049"/>
                  </a:lnTo>
                  <a:lnTo>
                    <a:pt x="10287" y="2217547"/>
                  </a:lnTo>
                  <a:lnTo>
                    <a:pt x="2675890" y="2540762"/>
                  </a:lnTo>
                  <a:lnTo>
                    <a:pt x="2675255" y="2546223"/>
                  </a:lnTo>
                  <a:lnTo>
                    <a:pt x="0" y="2221865"/>
                  </a:lnTo>
                  <a:lnTo>
                    <a:pt x="2921" y="2218055"/>
                  </a:lnTo>
                  <a:lnTo>
                    <a:pt x="1669034" y="0"/>
                  </a:lnTo>
                  <a:lnTo>
                    <a:pt x="1670939" y="4445"/>
                  </a:lnTo>
                  <a:lnTo>
                    <a:pt x="2756916" y="2551938"/>
                  </a:lnTo>
                  <a:lnTo>
                    <a:pt x="2751836" y="255409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4" name="Freeform 34"/>
            <p:cNvSpPr/>
            <p:nvPr/>
          </p:nvSpPr>
          <p:spPr>
            <a:xfrm>
              <a:off x="5585841" y="2772791"/>
              <a:ext cx="176784" cy="176784"/>
            </a:xfrm>
            <a:custGeom>
              <a:avLst/>
              <a:gdLst/>
              <a:ahLst/>
              <a:cxnLst/>
              <a:rect l="l" t="t" r="r" b="b"/>
              <a:pathLst>
                <a:path w="176784" h="176784">
                  <a:moveTo>
                    <a:pt x="98425" y="5588"/>
                  </a:moveTo>
                  <a:cubicBezTo>
                    <a:pt x="144145" y="11176"/>
                    <a:pt x="176784" y="52705"/>
                    <a:pt x="171196" y="98425"/>
                  </a:cubicBezTo>
                  <a:cubicBezTo>
                    <a:pt x="165608" y="144145"/>
                    <a:pt x="124079" y="176784"/>
                    <a:pt x="78359" y="171196"/>
                  </a:cubicBezTo>
                  <a:cubicBezTo>
                    <a:pt x="32639" y="165608"/>
                    <a:pt x="0" y="124079"/>
                    <a:pt x="5588" y="78359"/>
                  </a:cubicBezTo>
                  <a:cubicBezTo>
                    <a:pt x="11176" y="32639"/>
                    <a:pt x="52705" y="0"/>
                    <a:pt x="98425" y="558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5" name="Freeform 35"/>
            <p:cNvSpPr/>
            <p:nvPr/>
          </p:nvSpPr>
          <p:spPr>
            <a:xfrm>
              <a:off x="4693412" y="2992374"/>
              <a:ext cx="1091311" cy="1058037"/>
            </a:xfrm>
            <a:custGeom>
              <a:avLst/>
              <a:gdLst/>
              <a:ahLst/>
              <a:cxnLst/>
              <a:rect l="l" t="t" r="r" b="b"/>
              <a:pathLst>
                <a:path w="1091311" h="1058037">
                  <a:moveTo>
                    <a:pt x="1086104" y="1057783"/>
                  </a:moveTo>
                  <a:lnTo>
                    <a:pt x="742188" y="10795"/>
                  </a:lnTo>
                  <a:lnTo>
                    <a:pt x="10541" y="828548"/>
                  </a:lnTo>
                  <a:lnTo>
                    <a:pt x="1011682" y="1038098"/>
                  </a:lnTo>
                  <a:lnTo>
                    <a:pt x="1010539" y="1043559"/>
                  </a:lnTo>
                  <a:lnTo>
                    <a:pt x="0" y="832104"/>
                  </a:lnTo>
                  <a:lnTo>
                    <a:pt x="3175" y="828548"/>
                  </a:lnTo>
                  <a:lnTo>
                    <a:pt x="744474" y="0"/>
                  </a:lnTo>
                  <a:lnTo>
                    <a:pt x="745998" y="4572"/>
                  </a:lnTo>
                  <a:lnTo>
                    <a:pt x="1091311" y="1056259"/>
                  </a:lnTo>
                  <a:lnTo>
                    <a:pt x="1085977" y="105803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6" name="Freeform 36"/>
            <p:cNvSpPr/>
            <p:nvPr/>
          </p:nvSpPr>
          <p:spPr>
            <a:xfrm>
              <a:off x="5609336" y="3941064"/>
              <a:ext cx="182245" cy="182245"/>
            </a:xfrm>
            <a:custGeom>
              <a:avLst/>
              <a:gdLst/>
              <a:ahLst/>
              <a:cxnLst/>
              <a:rect l="l" t="t" r="r" b="b"/>
              <a:pathLst>
                <a:path w="182245" h="182245">
                  <a:moveTo>
                    <a:pt x="108204" y="9398"/>
                  </a:moveTo>
                  <a:cubicBezTo>
                    <a:pt x="153289" y="18796"/>
                    <a:pt x="182245" y="62992"/>
                    <a:pt x="172847" y="108204"/>
                  </a:cubicBezTo>
                  <a:cubicBezTo>
                    <a:pt x="163449" y="153416"/>
                    <a:pt x="119253" y="182245"/>
                    <a:pt x="74041" y="172847"/>
                  </a:cubicBezTo>
                  <a:cubicBezTo>
                    <a:pt x="28829" y="163449"/>
                    <a:pt x="0" y="119253"/>
                    <a:pt x="9398" y="74041"/>
                  </a:cubicBezTo>
                  <a:cubicBezTo>
                    <a:pt x="18796" y="28829"/>
                    <a:pt x="62992" y="0"/>
                    <a:pt x="108204" y="939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7" name="Freeform 37"/>
            <p:cNvSpPr/>
            <p:nvPr/>
          </p:nvSpPr>
          <p:spPr>
            <a:xfrm>
              <a:off x="3533394" y="4597400"/>
              <a:ext cx="2099056" cy="1569085"/>
            </a:xfrm>
            <a:custGeom>
              <a:avLst/>
              <a:gdLst/>
              <a:ahLst/>
              <a:cxnLst/>
              <a:rect l="l" t="t" r="r" b="b"/>
              <a:pathLst>
                <a:path w="2099056" h="1569085">
                  <a:moveTo>
                    <a:pt x="2097532" y="0"/>
                  </a:moveTo>
                  <a:lnTo>
                    <a:pt x="5842" y="496824"/>
                  </a:lnTo>
                  <a:lnTo>
                    <a:pt x="0" y="498221"/>
                  </a:lnTo>
                  <a:lnTo>
                    <a:pt x="1011301" y="1568958"/>
                  </a:lnTo>
                  <a:lnTo>
                    <a:pt x="1020826" y="1568958"/>
                  </a:lnTo>
                  <a:lnTo>
                    <a:pt x="13208" y="502158"/>
                  </a:lnTo>
                  <a:lnTo>
                    <a:pt x="2099056" y="6731"/>
                  </a:lnTo>
                  <a:lnTo>
                    <a:pt x="2097405" y="0"/>
                  </a:lnTo>
                  <a:close/>
                  <a:moveTo>
                    <a:pt x="2066544" y="97536"/>
                  </a:moveTo>
                  <a:lnTo>
                    <a:pt x="1626870" y="1569085"/>
                  </a:lnTo>
                  <a:lnTo>
                    <a:pt x="1634109" y="1569085"/>
                  </a:lnTo>
                  <a:lnTo>
                    <a:pt x="2073148" y="99568"/>
                  </a:lnTo>
                  <a:lnTo>
                    <a:pt x="2066544" y="97663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8" name="Freeform 38"/>
            <p:cNvSpPr/>
            <p:nvPr/>
          </p:nvSpPr>
          <p:spPr>
            <a:xfrm>
              <a:off x="5485130" y="4584192"/>
              <a:ext cx="233426" cy="233426"/>
            </a:xfrm>
            <a:custGeom>
              <a:avLst/>
              <a:gdLst/>
              <a:ahLst/>
              <a:cxnLst/>
              <a:rect l="l" t="t" r="r" b="b"/>
              <a:pathLst>
                <a:path w="233426" h="233426">
                  <a:moveTo>
                    <a:pt x="16510" y="86741"/>
                  </a:moveTo>
                  <a:cubicBezTo>
                    <a:pt x="33020" y="31369"/>
                    <a:pt x="91313" y="0"/>
                    <a:pt x="146685" y="16510"/>
                  </a:cubicBezTo>
                  <a:cubicBezTo>
                    <a:pt x="202057" y="33020"/>
                    <a:pt x="233426" y="91313"/>
                    <a:pt x="216916" y="146685"/>
                  </a:cubicBezTo>
                  <a:cubicBezTo>
                    <a:pt x="200406" y="202057"/>
                    <a:pt x="142113" y="233426"/>
                    <a:pt x="86741" y="216916"/>
                  </a:cubicBezTo>
                  <a:cubicBezTo>
                    <a:pt x="31369" y="200406"/>
                    <a:pt x="0" y="142113"/>
                    <a:pt x="16510" y="86741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9" name="Freeform 39"/>
            <p:cNvSpPr/>
            <p:nvPr/>
          </p:nvSpPr>
          <p:spPr>
            <a:xfrm>
              <a:off x="4127881" y="5267706"/>
              <a:ext cx="1328293" cy="898779"/>
            </a:xfrm>
            <a:custGeom>
              <a:avLst/>
              <a:gdLst/>
              <a:ahLst/>
              <a:cxnLst/>
              <a:rect l="l" t="t" r="r" b="b"/>
              <a:pathLst>
                <a:path w="1328293" h="898779">
                  <a:moveTo>
                    <a:pt x="1249172" y="0"/>
                  </a:moveTo>
                  <a:lnTo>
                    <a:pt x="0" y="875284"/>
                  </a:lnTo>
                  <a:lnTo>
                    <a:pt x="50419" y="898779"/>
                  </a:lnTo>
                  <a:lnTo>
                    <a:pt x="66929" y="898779"/>
                  </a:lnTo>
                  <a:lnTo>
                    <a:pt x="13970" y="874014"/>
                  </a:lnTo>
                  <a:lnTo>
                    <a:pt x="1243457" y="12573"/>
                  </a:lnTo>
                  <a:lnTo>
                    <a:pt x="1321308" y="898652"/>
                  </a:lnTo>
                  <a:lnTo>
                    <a:pt x="1328293" y="898652"/>
                  </a:lnTo>
                  <a:lnTo>
                    <a:pt x="1249426" y="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0" name="Freeform 40"/>
            <p:cNvSpPr/>
            <p:nvPr/>
          </p:nvSpPr>
          <p:spPr>
            <a:xfrm>
              <a:off x="3881374" y="3719957"/>
              <a:ext cx="793496" cy="681990"/>
            </a:xfrm>
            <a:custGeom>
              <a:avLst/>
              <a:gdLst/>
              <a:ahLst/>
              <a:cxnLst/>
              <a:rect l="l" t="t" r="r" b="b"/>
              <a:pathLst>
                <a:path w="793496" h="681990">
                  <a:moveTo>
                    <a:pt x="399796" y="681990"/>
                  </a:moveTo>
                  <a:lnTo>
                    <a:pt x="393700" y="678561"/>
                  </a:lnTo>
                  <a:lnTo>
                    <a:pt x="781431" y="6985"/>
                  </a:lnTo>
                  <a:lnTo>
                    <a:pt x="12065" y="6985"/>
                  </a:lnTo>
                  <a:lnTo>
                    <a:pt x="350139" y="592455"/>
                  </a:lnTo>
                  <a:lnTo>
                    <a:pt x="344043" y="596011"/>
                  </a:lnTo>
                  <a:lnTo>
                    <a:pt x="0" y="0"/>
                  </a:lnTo>
                  <a:lnTo>
                    <a:pt x="793496" y="0"/>
                  </a:lnTo>
                  <a:lnTo>
                    <a:pt x="790448" y="5207"/>
                  </a:lnTo>
                  <a:lnTo>
                    <a:pt x="399669" y="68199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1" name="Freeform 41"/>
            <p:cNvSpPr/>
            <p:nvPr/>
          </p:nvSpPr>
          <p:spPr>
            <a:xfrm>
              <a:off x="4106418" y="4190238"/>
              <a:ext cx="238887" cy="239014"/>
            </a:xfrm>
            <a:custGeom>
              <a:avLst/>
              <a:gdLst/>
              <a:ahLst/>
              <a:cxnLst/>
              <a:rect l="l" t="t" r="r" b="b"/>
              <a:pathLst>
                <a:path w="238887" h="239014">
                  <a:moveTo>
                    <a:pt x="210058" y="67183"/>
                  </a:moveTo>
                  <a:cubicBezTo>
                    <a:pt x="238887" y="117221"/>
                    <a:pt x="221742" y="181102"/>
                    <a:pt x="171831" y="210058"/>
                  </a:cubicBezTo>
                  <a:cubicBezTo>
                    <a:pt x="121920" y="239014"/>
                    <a:pt x="57912" y="221742"/>
                    <a:pt x="28956" y="171831"/>
                  </a:cubicBezTo>
                  <a:cubicBezTo>
                    <a:pt x="0" y="121920"/>
                    <a:pt x="17272" y="57912"/>
                    <a:pt x="67183" y="28956"/>
                  </a:cubicBezTo>
                  <a:cubicBezTo>
                    <a:pt x="117094" y="0"/>
                    <a:pt x="181102" y="17272"/>
                    <a:pt x="210058" y="67183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2" name="Freeform 42"/>
            <p:cNvSpPr/>
            <p:nvPr/>
          </p:nvSpPr>
          <p:spPr>
            <a:xfrm>
              <a:off x="63500" y="3245485"/>
              <a:ext cx="4584319" cy="2921000"/>
            </a:xfrm>
            <a:custGeom>
              <a:avLst/>
              <a:gdLst/>
              <a:ahLst/>
              <a:cxnLst/>
              <a:rect l="l" t="t" r="r" b="b"/>
              <a:pathLst>
                <a:path w="4584319" h="2921000">
                  <a:moveTo>
                    <a:pt x="7112" y="0"/>
                  </a:moveTo>
                  <a:lnTo>
                    <a:pt x="0" y="3429"/>
                  </a:lnTo>
                  <a:lnTo>
                    <a:pt x="1385824" y="2921000"/>
                  </a:lnTo>
                  <a:lnTo>
                    <a:pt x="1394460" y="2921000"/>
                  </a:lnTo>
                  <a:lnTo>
                    <a:pt x="7112" y="0"/>
                  </a:lnTo>
                  <a:close/>
                  <a:moveTo>
                    <a:pt x="116078" y="6858"/>
                  </a:moveTo>
                  <a:lnTo>
                    <a:pt x="115443" y="14732"/>
                  </a:lnTo>
                  <a:lnTo>
                    <a:pt x="4569968" y="372491"/>
                  </a:lnTo>
                  <a:lnTo>
                    <a:pt x="2812415" y="2921000"/>
                  </a:lnTo>
                  <a:lnTo>
                    <a:pt x="2822067" y="2921000"/>
                  </a:lnTo>
                  <a:lnTo>
                    <a:pt x="4580382" y="371221"/>
                  </a:lnTo>
                  <a:lnTo>
                    <a:pt x="4584319" y="365633"/>
                  </a:lnTo>
                  <a:lnTo>
                    <a:pt x="116078" y="685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3" name="Freeform 43"/>
            <p:cNvSpPr/>
            <p:nvPr/>
          </p:nvSpPr>
          <p:spPr>
            <a:xfrm>
              <a:off x="61849" y="3133217"/>
              <a:ext cx="246888" cy="246888"/>
            </a:xfrm>
            <a:custGeom>
              <a:avLst/>
              <a:gdLst/>
              <a:ahLst/>
              <a:cxnLst/>
              <a:rect l="l" t="t" r="r" b="b"/>
              <a:pathLst>
                <a:path w="246888" h="246888">
                  <a:moveTo>
                    <a:pt x="113919" y="241554"/>
                  </a:moveTo>
                  <a:cubicBezTo>
                    <a:pt x="48641" y="236347"/>
                    <a:pt x="0" y="179197"/>
                    <a:pt x="5334" y="113919"/>
                  </a:cubicBezTo>
                  <a:cubicBezTo>
                    <a:pt x="10668" y="48641"/>
                    <a:pt x="67691" y="0"/>
                    <a:pt x="132969" y="5334"/>
                  </a:cubicBezTo>
                  <a:cubicBezTo>
                    <a:pt x="198247" y="10668"/>
                    <a:pt x="246888" y="67691"/>
                    <a:pt x="241554" y="132969"/>
                  </a:cubicBezTo>
                  <a:cubicBezTo>
                    <a:pt x="236220" y="198247"/>
                    <a:pt x="179197" y="246888"/>
                    <a:pt x="113919" y="241554"/>
                  </a:cubicBezTo>
                  <a:lnTo>
                    <a:pt x="113919" y="24155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4" name="Freeform 44"/>
            <p:cNvSpPr/>
            <p:nvPr/>
          </p:nvSpPr>
          <p:spPr>
            <a:xfrm>
              <a:off x="5174615" y="1262126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5" name="Freeform 45"/>
            <p:cNvSpPr/>
            <p:nvPr/>
          </p:nvSpPr>
          <p:spPr>
            <a:xfrm>
              <a:off x="4522851" y="234442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6" name="Freeform 46"/>
            <p:cNvSpPr/>
            <p:nvPr/>
          </p:nvSpPr>
          <p:spPr>
            <a:xfrm>
              <a:off x="4497705" y="3718687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7" name="Freeform 47"/>
            <p:cNvSpPr/>
            <p:nvPr/>
          </p:nvSpPr>
          <p:spPr>
            <a:xfrm>
              <a:off x="963422" y="4470654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8" name="Freeform 48"/>
            <p:cNvSpPr/>
            <p:nvPr/>
          </p:nvSpPr>
          <p:spPr>
            <a:xfrm>
              <a:off x="2868422" y="2991739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9" name="Freeform 49"/>
            <p:cNvSpPr/>
            <p:nvPr/>
          </p:nvSpPr>
          <p:spPr>
            <a:xfrm>
              <a:off x="5074285" y="3066923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50" name="Freeform 50"/>
          <p:cNvSpPr/>
          <p:nvPr/>
        </p:nvSpPr>
        <p:spPr>
          <a:xfrm>
            <a:off x="17403635" y="9502000"/>
            <a:ext cx="389166" cy="301518"/>
          </a:xfrm>
          <a:custGeom>
            <a:avLst/>
            <a:gdLst/>
            <a:ahLst/>
            <a:cxnLst/>
            <a:rect l="l" t="t" r="r" b="b"/>
            <a:pathLst>
              <a:path w="389166" h="301518">
                <a:moveTo>
                  <a:pt x="0" y="0"/>
                </a:moveTo>
                <a:lnTo>
                  <a:pt x="389166" y="0"/>
                </a:lnTo>
                <a:lnTo>
                  <a:pt x="389166" y="301518"/>
                </a:lnTo>
                <a:lnTo>
                  <a:pt x="0" y="30151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393757"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51" name="TextBox 51"/>
          <p:cNvSpPr txBox="1"/>
          <p:nvPr/>
        </p:nvSpPr>
        <p:spPr>
          <a:xfrm>
            <a:off x="2050176" y="1696666"/>
            <a:ext cx="4325608" cy="14419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579"/>
              </a:lnSpc>
            </a:pPr>
            <a:r>
              <a:rPr lang="en-US" sz="4611">
                <a:solidFill>
                  <a:srgbClr val="173D66"/>
                </a:solidFill>
                <a:latin typeface="Poppins"/>
                <a:ea typeface="Poppins"/>
                <a:cs typeface="Poppins"/>
                <a:sym typeface="Poppins"/>
              </a:rPr>
              <a:t>Opportunità</a:t>
            </a:r>
          </a:p>
          <a:p>
            <a:pPr algn="l">
              <a:lnSpc>
                <a:spcPts val="5579"/>
              </a:lnSpc>
            </a:pPr>
            <a:r>
              <a:rPr lang="en-US" sz="4611">
                <a:solidFill>
                  <a:srgbClr val="173D66"/>
                </a:solidFill>
                <a:latin typeface="Poppins"/>
                <a:ea typeface="Poppins"/>
                <a:cs typeface="Poppins"/>
                <a:sym typeface="Poppins"/>
              </a:rPr>
              <a:t>commerciali</a:t>
            </a:r>
          </a:p>
        </p:txBody>
      </p:sp>
      <p:grpSp>
        <p:nvGrpSpPr>
          <p:cNvPr id="52" name="Group 52"/>
          <p:cNvGrpSpPr/>
          <p:nvPr/>
        </p:nvGrpSpPr>
        <p:grpSpPr>
          <a:xfrm>
            <a:off x="2050176" y="3565280"/>
            <a:ext cx="4785558" cy="5011888"/>
            <a:chOff x="0" y="0"/>
            <a:chExt cx="6380744" cy="6682517"/>
          </a:xfrm>
        </p:grpSpPr>
        <p:sp>
          <p:nvSpPr>
            <p:cNvPr id="53" name="Freeform 53"/>
            <p:cNvSpPr/>
            <p:nvPr/>
          </p:nvSpPr>
          <p:spPr>
            <a:xfrm>
              <a:off x="0" y="0"/>
              <a:ext cx="588150" cy="655320"/>
            </a:xfrm>
            <a:custGeom>
              <a:avLst/>
              <a:gdLst/>
              <a:ahLst/>
              <a:cxnLst/>
              <a:rect l="l" t="t" r="r" b="b"/>
              <a:pathLst>
                <a:path w="588150" h="655320">
                  <a:moveTo>
                    <a:pt x="0" y="0"/>
                  </a:moveTo>
                  <a:lnTo>
                    <a:pt x="588150" y="0"/>
                  </a:lnTo>
                  <a:lnTo>
                    <a:pt x="588150" y="655320"/>
                  </a:lnTo>
                  <a:lnTo>
                    <a:pt x="0" y="65532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it-IT"/>
            </a:p>
          </p:txBody>
        </p:sp>
        <p:sp>
          <p:nvSpPr>
            <p:cNvPr id="54" name="TextBox 54"/>
            <p:cNvSpPr txBox="1"/>
            <p:nvPr/>
          </p:nvSpPr>
          <p:spPr>
            <a:xfrm>
              <a:off x="872795" y="598493"/>
              <a:ext cx="5507949" cy="10843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2223"/>
                </a:lnSpc>
              </a:pPr>
              <a:r>
                <a:rPr lang="en-US" sz="1611">
                  <a:solidFill>
                    <a:srgbClr val="3D464D"/>
                  </a:solidFill>
                  <a:latin typeface="Open Sans 2"/>
                  <a:ea typeface="Open Sans 2"/>
                  <a:cs typeface="Open Sans 2"/>
                  <a:sym typeface="Open Sans 2"/>
                </a:rPr>
                <a:t>Fornitura di tecnologia avanzata (ottica, avionica, componenti elettronici), co‑produzioni con Azersilah e cluster STP.</a:t>
              </a:r>
            </a:p>
          </p:txBody>
        </p:sp>
        <p:sp>
          <p:nvSpPr>
            <p:cNvPr id="55" name="TextBox 55"/>
            <p:cNvSpPr txBox="1"/>
            <p:nvPr/>
          </p:nvSpPr>
          <p:spPr>
            <a:xfrm>
              <a:off x="867550" y="-34925"/>
              <a:ext cx="4939448" cy="51092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173"/>
                </a:lnSpc>
              </a:pPr>
              <a:r>
                <a:rPr lang="en-US" sz="2299" b="1">
                  <a:solidFill>
                    <a:srgbClr val="5DADE2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DIFESA</a:t>
              </a:r>
            </a:p>
          </p:txBody>
        </p:sp>
        <p:sp>
          <p:nvSpPr>
            <p:cNvPr id="56" name="TextBox 56"/>
            <p:cNvSpPr txBox="1"/>
            <p:nvPr/>
          </p:nvSpPr>
          <p:spPr>
            <a:xfrm>
              <a:off x="867550" y="2575026"/>
              <a:ext cx="4939448" cy="51092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173"/>
                </a:lnSpc>
              </a:pPr>
              <a:r>
                <a:rPr lang="en-US" sz="2299" b="1">
                  <a:solidFill>
                    <a:srgbClr val="5DADE2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METALLURGIA</a:t>
              </a:r>
            </a:p>
          </p:txBody>
        </p:sp>
        <p:sp>
          <p:nvSpPr>
            <p:cNvPr id="57" name="TextBox 57"/>
            <p:cNvSpPr txBox="1"/>
            <p:nvPr/>
          </p:nvSpPr>
          <p:spPr>
            <a:xfrm>
              <a:off x="853532" y="3209772"/>
              <a:ext cx="5325884" cy="10843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2223"/>
                </a:lnSpc>
              </a:pPr>
              <a:r>
                <a:rPr lang="en-US" sz="1611">
                  <a:solidFill>
                    <a:srgbClr val="3D464D"/>
                  </a:solidFill>
                  <a:latin typeface="Open Sans 2"/>
                  <a:ea typeface="Open Sans 2"/>
                  <a:cs typeface="Open Sans 2"/>
                  <a:sym typeface="Open Sans 2"/>
                </a:rPr>
                <a:t>Investimenti in capacità produttiva, innovazione nei processi, export congiunto in mercati esteri.</a:t>
              </a:r>
            </a:p>
          </p:txBody>
        </p:sp>
        <p:sp>
          <p:nvSpPr>
            <p:cNvPr id="58" name="Freeform 58"/>
            <p:cNvSpPr/>
            <p:nvPr/>
          </p:nvSpPr>
          <p:spPr>
            <a:xfrm>
              <a:off x="0" y="2684849"/>
              <a:ext cx="588150" cy="655320"/>
            </a:xfrm>
            <a:custGeom>
              <a:avLst/>
              <a:gdLst/>
              <a:ahLst/>
              <a:cxnLst/>
              <a:rect l="l" t="t" r="r" b="b"/>
              <a:pathLst>
                <a:path w="588150" h="655320">
                  <a:moveTo>
                    <a:pt x="0" y="0"/>
                  </a:moveTo>
                  <a:lnTo>
                    <a:pt x="588150" y="0"/>
                  </a:lnTo>
                  <a:lnTo>
                    <a:pt x="588150" y="655320"/>
                  </a:lnTo>
                  <a:lnTo>
                    <a:pt x="0" y="65532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it-IT"/>
            </a:p>
          </p:txBody>
        </p:sp>
        <p:sp>
          <p:nvSpPr>
            <p:cNvPr id="59" name="TextBox 59"/>
            <p:cNvSpPr txBox="1"/>
            <p:nvPr/>
          </p:nvSpPr>
          <p:spPr>
            <a:xfrm>
              <a:off x="853532" y="4963412"/>
              <a:ext cx="4939448" cy="51092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173"/>
                </a:lnSpc>
              </a:pPr>
              <a:r>
                <a:rPr lang="en-US" sz="2299" b="1">
                  <a:solidFill>
                    <a:srgbClr val="5DADE2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METALMECCANICA</a:t>
              </a:r>
            </a:p>
          </p:txBody>
        </p:sp>
        <p:sp>
          <p:nvSpPr>
            <p:cNvPr id="60" name="TextBox 60"/>
            <p:cNvSpPr txBox="1"/>
            <p:nvPr/>
          </p:nvSpPr>
          <p:spPr>
            <a:xfrm>
              <a:off x="853532" y="5598159"/>
              <a:ext cx="5527212" cy="10843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2223"/>
                </a:lnSpc>
              </a:pPr>
              <a:r>
                <a:rPr lang="en-US" sz="1611">
                  <a:solidFill>
                    <a:srgbClr val="3D464D"/>
                  </a:solidFill>
                  <a:latin typeface="Open Sans 2"/>
                  <a:ea typeface="Open Sans 2"/>
                  <a:cs typeface="Open Sans 2"/>
                  <a:sym typeface="Open Sans 2"/>
                </a:rPr>
                <a:t>Possibilità di partnership su precisione, componentistica e grandi strutture per infrastrutture ed energia.</a:t>
              </a:r>
            </a:p>
          </p:txBody>
        </p:sp>
        <p:sp>
          <p:nvSpPr>
            <p:cNvPr id="61" name="Freeform 61"/>
            <p:cNvSpPr/>
            <p:nvPr/>
          </p:nvSpPr>
          <p:spPr>
            <a:xfrm>
              <a:off x="0" y="5011037"/>
              <a:ext cx="588150" cy="655320"/>
            </a:xfrm>
            <a:custGeom>
              <a:avLst/>
              <a:gdLst/>
              <a:ahLst/>
              <a:cxnLst/>
              <a:rect l="l" t="t" r="r" b="b"/>
              <a:pathLst>
                <a:path w="588150" h="655320">
                  <a:moveTo>
                    <a:pt x="0" y="0"/>
                  </a:moveTo>
                  <a:lnTo>
                    <a:pt x="588150" y="0"/>
                  </a:lnTo>
                  <a:lnTo>
                    <a:pt x="588150" y="655320"/>
                  </a:lnTo>
                  <a:lnTo>
                    <a:pt x="0" y="65532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2" name="TextBox 62"/>
          <p:cNvSpPr txBox="1"/>
          <p:nvPr/>
        </p:nvSpPr>
        <p:spPr>
          <a:xfrm>
            <a:off x="9038066" y="1772866"/>
            <a:ext cx="6370971" cy="6556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95"/>
              </a:lnSpc>
            </a:pPr>
            <a:r>
              <a:rPr lang="en-US" sz="4611" b="1">
                <a:solidFill>
                  <a:srgbClr val="5DADE2"/>
                </a:solidFill>
                <a:latin typeface="Poppins Bold"/>
                <a:ea typeface="Poppins Bold"/>
                <a:cs typeface="Poppins Bold"/>
                <a:sym typeface="Poppins Bold"/>
              </a:rPr>
              <a:t>Attori chiave locali</a:t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9038066" y="2740436"/>
            <a:ext cx="6370971" cy="48700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69500" lvl="1" indent="-184750" algn="l">
              <a:lnSpc>
                <a:spcPts val="2481"/>
              </a:lnSpc>
              <a:buFont typeface="Arial"/>
              <a:buChar char="•"/>
            </a:pPr>
            <a:r>
              <a:rPr lang="en-US" sz="1711" b="1">
                <a:solidFill>
                  <a:srgbClr val="3D464D"/>
                </a:solidFill>
                <a:latin typeface="Open Sans 2 Bold"/>
                <a:ea typeface="Open Sans 2 Bold"/>
                <a:cs typeface="Open Sans 2 Bold"/>
                <a:sym typeface="Open Sans 2 Bold"/>
              </a:rPr>
              <a:t>Azersilah </a:t>
            </a:r>
            <a:r>
              <a:rPr lang="en-US" sz="1711">
                <a:solidFill>
                  <a:srgbClr val="3D464D"/>
                </a:solidFill>
                <a:latin typeface="Open Sans 2"/>
                <a:ea typeface="Open Sans 2"/>
                <a:cs typeface="Open Sans 2"/>
                <a:sym typeface="Open Sans 2"/>
              </a:rPr>
              <a:t>(produzione armi leggere, munizioni)</a:t>
            </a:r>
          </a:p>
          <a:p>
            <a:pPr algn="l">
              <a:lnSpc>
                <a:spcPts val="1321"/>
              </a:lnSpc>
            </a:pPr>
            <a:endParaRPr lang="en-US" sz="1711">
              <a:solidFill>
                <a:srgbClr val="3D464D"/>
              </a:solidFill>
              <a:latin typeface="Open Sans 2"/>
              <a:ea typeface="Open Sans 2"/>
              <a:cs typeface="Open Sans 2"/>
              <a:sym typeface="Open Sans 2"/>
            </a:endParaRPr>
          </a:p>
          <a:p>
            <a:pPr marL="369500" lvl="1" indent="-184750" algn="l">
              <a:lnSpc>
                <a:spcPts val="2481"/>
              </a:lnSpc>
              <a:buFont typeface="Arial"/>
              <a:buChar char="•"/>
            </a:pPr>
            <a:r>
              <a:rPr lang="en-US" sz="1711" b="1">
                <a:solidFill>
                  <a:srgbClr val="3D464D"/>
                </a:solidFill>
                <a:latin typeface="Open Sans 2 Bold"/>
                <a:ea typeface="Open Sans 2 Bold"/>
                <a:cs typeface="Open Sans 2 Bold"/>
                <a:sym typeface="Open Sans 2 Bold"/>
              </a:rPr>
              <a:t>STP – Sumgayit Technology Park</a:t>
            </a:r>
            <a:r>
              <a:rPr lang="en-US" sz="1711">
                <a:solidFill>
                  <a:srgbClr val="3D464D"/>
                </a:solidFill>
                <a:latin typeface="Open Sans 2"/>
                <a:ea typeface="Open Sans 2"/>
                <a:cs typeface="Open Sans 2"/>
                <a:sym typeface="Open Sans 2"/>
              </a:rPr>
              <a:t> (produzione industriale + militare)</a:t>
            </a:r>
          </a:p>
          <a:p>
            <a:pPr algn="l">
              <a:lnSpc>
                <a:spcPts val="1321"/>
              </a:lnSpc>
            </a:pPr>
            <a:endParaRPr lang="en-US" sz="1711">
              <a:solidFill>
                <a:srgbClr val="3D464D"/>
              </a:solidFill>
              <a:latin typeface="Open Sans 2"/>
              <a:ea typeface="Open Sans 2"/>
              <a:cs typeface="Open Sans 2"/>
              <a:sym typeface="Open Sans 2"/>
            </a:endParaRPr>
          </a:p>
          <a:p>
            <a:pPr marL="369500" lvl="1" indent="-184750" algn="l">
              <a:lnSpc>
                <a:spcPts val="2481"/>
              </a:lnSpc>
              <a:buFont typeface="Arial"/>
              <a:buChar char="•"/>
            </a:pPr>
            <a:r>
              <a:rPr lang="en-US" sz="1711" b="1">
                <a:solidFill>
                  <a:srgbClr val="3D464D"/>
                </a:solidFill>
                <a:latin typeface="Open Sans 2 Bold"/>
                <a:ea typeface="Open Sans 2 Bold"/>
                <a:cs typeface="Open Sans 2 Bold"/>
                <a:sym typeface="Open Sans 2 Bold"/>
              </a:rPr>
              <a:t>MODIAR </a:t>
            </a:r>
            <a:r>
              <a:rPr lang="en-US" sz="1711">
                <a:solidFill>
                  <a:srgbClr val="3D464D"/>
                </a:solidFill>
                <a:latin typeface="Open Sans 2"/>
                <a:ea typeface="Open Sans 2"/>
                <a:cs typeface="Open Sans 2"/>
                <a:sym typeface="Open Sans 2"/>
              </a:rPr>
              <a:t>(Ministero Difesa, regia settoriale)</a:t>
            </a:r>
          </a:p>
          <a:p>
            <a:pPr algn="l">
              <a:lnSpc>
                <a:spcPts val="1321"/>
              </a:lnSpc>
            </a:pPr>
            <a:endParaRPr lang="en-US" sz="1711">
              <a:solidFill>
                <a:srgbClr val="3D464D"/>
              </a:solidFill>
              <a:latin typeface="Open Sans 2"/>
              <a:ea typeface="Open Sans 2"/>
              <a:cs typeface="Open Sans 2"/>
              <a:sym typeface="Open Sans 2"/>
            </a:endParaRPr>
          </a:p>
          <a:p>
            <a:pPr marL="369500" lvl="1" indent="-184750" algn="l">
              <a:lnSpc>
                <a:spcPts val="2481"/>
              </a:lnSpc>
              <a:buFont typeface="Arial"/>
              <a:buChar char="•"/>
            </a:pPr>
            <a:r>
              <a:rPr lang="en-US" sz="1711" b="1">
                <a:solidFill>
                  <a:srgbClr val="3D464D"/>
                </a:solidFill>
                <a:latin typeface="Open Sans 2 Bold"/>
                <a:ea typeface="Open Sans 2 Bold"/>
                <a:cs typeface="Open Sans 2 Bold"/>
                <a:sym typeface="Open Sans 2 Bold"/>
              </a:rPr>
              <a:t>Baku Steel Company</a:t>
            </a:r>
            <a:r>
              <a:rPr lang="en-US" sz="1711">
                <a:solidFill>
                  <a:srgbClr val="3D464D"/>
                </a:solidFill>
                <a:latin typeface="Open Sans 2"/>
                <a:ea typeface="Open Sans 2"/>
                <a:cs typeface="Open Sans 2"/>
                <a:sym typeface="Open Sans 2"/>
              </a:rPr>
              <a:t> (principale produttore di acciaio del Paese)</a:t>
            </a:r>
          </a:p>
          <a:p>
            <a:pPr algn="l">
              <a:lnSpc>
                <a:spcPts val="1321"/>
              </a:lnSpc>
            </a:pPr>
            <a:endParaRPr lang="en-US" sz="1711">
              <a:solidFill>
                <a:srgbClr val="3D464D"/>
              </a:solidFill>
              <a:latin typeface="Open Sans 2"/>
              <a:ea typeface="Open Sans 2"/>
              <a:cs typeface="Open Sans 2"/>
              <a:sym typeface="Open Sans 2"/>
            </a:endParaRPr>
          </a:p>
          <a:p>
            <a:pPr marL="369500" lvl="1" indent="-184750" algn="l">
              <a:lnSpc>
                <a:spcPts val="2481"/>
              </a:lnSpc>
              <a:buFont typeface="Arial"/>
              <a:buChar char="•"/>
            </a:pPr>
            <a:r>
              <a:rPr lang="en-US" sz="1711" b="1">
                <a:solidFill>
                  <a:srgbClr val="3D464D"/>
                </a:solidFill>
                <a:latin typeface="Open Sans 2 Bold"/>
                <a:ea typeface="Open Sans 2 Bold"/>
                <a:cs typeface="Open Sans 2 Bold"/>
                <a:sym typeface="Open Sans 2 Bold"/>
              </a:rPr>
              <a:t>Baku Shipyard</a:t>
            </a:r>
            <a:r>
              <a:rPr lang="en-US" sz="1711">
                <a:solidFill>
                  <a:srgbClr val="3D464D"/>
                </a:solidFill>
                <a:latin typeface="Open Sans 2"/>
                <a:ea typeface="Open Sans 2"/>
                <a:cs typeface="Open Sans 2"/>
                <a:sym typeface="Open Sans 2"/>
              </a:rPr>
              <a:t> (cantiere navale e grande produttore di strutture metalliche nel Caspio)</a:t>
            </a:r>
          </a:p>
          <a:p>
            <a:pPr algn="l">
              <a:lnSpc>
                <a:spcPts val="1321"/>
              </a:lnSpc>
            </a:pPr>
            <a:endParaRPr lang="en-US" sz="1711">
              <a:solidFill>
                <a:srgbClr val="3D464D"/>
              </a:solidFill>
              <a:latin typeface="Open Sans 2"/>
              <a:ea typeface="Open Sans 2"/>
              <a:cs typeface="Open Sans 2"/>
              <a:sym typeface="Open Sans 2"/>
            </a:endParaRPr>
          </a:p>
          <a:p>
            <a:pPr marL="369500" lvl="1" indent="-184750" algn="l">
              <a:lnSpc>
                <a:spcPts val="2481"/>
              </a:lnSpc>
              <a:buFont typeface="Arial"/>
              <a:buChar char="•"/>
            </a:pPr>
            <a:r>
              <a:rPr lang="en-US" sz="1711" b="1">
                <a:solidFill>
                  <a:srgbClr val="3D464D"/>
                </a:solidFill>
                <a:latin typeface="Open Sans 2 Bold"/>
                <a:ea typeface="Open Sans 2 Bold"/>
                <a:cs typeface="Open Sans 2 Bold"/>
                <a:sym typeface="Open Sans 2 Bold"/>
              </a:rPr>
              <a:t>Altri players</a:t>
            </a:r>
            <a:r>
              <a:rPr lang="en-US" sz="1711">
                <a:solidFill>
                  <a:srgbClr val="3D464D"/>
                </a:solidFill>
                <a:latin typeface="Open Sans 2"/>
                <a:ea typeface="Open Sans 2"/>
                <a:cs typeface="Open Sans 2"/>
                <a:sym typeface="Open Sans 2"/>
              </a:rPr>
              <a:t> nella fusione e nella realizzazione di componenti in ferro, acciaio, alluminio, bronzo, ottone e rame, per il settore oil &amp; gas, petrolchimico, e infrastrutturale e attrezzature e pezzi di ricambio, fabbricati in metalli ferrosi e non ferrosi.</a:t>
            </a:r>
          </a:p>
        </p:txBody>
      </p:sp>
      <p:sp>
        <p:nvSpPr>
          <p:cNvPr id="64" name="AutoShape 64"/>
          <p:cNvSpPr/>
          <p:nvPr/>
        </p:nvSpPr>
        <p:spPr>
          <a:xfrm flipH="1">
            <a:off x="7975038" y="13553"/>
            <a:ext cx="0" cy="10287000"/>
          </a:xfrm>
          <a:prstGeom prst="line">
            <a:avLst/>
          </a:prstGeom>
          <a:ln w="38100" cap="flat">
            <a:solidFill>
              <a:srgbClr val="F1F1F1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it-IT"/>
          </a:p>
        </p:txBody>
      </p:sp>
      <p:grpSp>
        <p:nvGrpSpPr>
          <p:cNvPr id="65" name="Group 65"/>
          <p:cNvGrpSpPr/>
          <p:nvPr/>
        </p:nvGrpSpPr>
        <p:grpSpPr>
          <a:xfrm>
            <a:off x="11237364" y="698528"/>
            <a:ext cx="6021936" cy="330172"/>
            <a:chOff x="0" y="0"/>
            <a:chExt cx="8029248" cy="440229"/>
          </a:xfrm>
        </p:grpSpPr>
        <p:sp>
          <p:nvSpPr>
            <p:cNvPr id="66" name="Freeform 66"/>
            <p:cNvSpPr/>
            <p:nvPr/>
          </p:nvSpPr>
          <p:spPr>
            <a:xfrm>
              <a:off x="6952513" y="493"/>
              <a:ext cx="1076736" cy="185737"/>
            </a:xfrm>
            <a:custGeom>
              <a:avLst/>
              <a:gdLst/>
              <a:ahLst/>
              <a:cxnLst/>
              <a:rect l="l" t="t" r="r" b="b"/>
              <a:pathLst>
                <a:path w="1076736" h="185737">
                  <a:moveTo>
                    <a:pt x="0" y="0"/>
                  </a:moveTo>
                  <a:lnTo>
                    <a:pt x="1076735" y="0"/>
                  </a:lnTo>
                  <a:lnTo>
                    <a:pt x="1076735" y="185736"/>
                  </a:lnTo>
                  <a:lnTo>
                    <a:pt x="0" y="1857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it-IT"/>
            </a:p>
          </p:txBody>
        </p:sp>
        <p:sp>
          <p:nvSpPr>
            <p:cNvPr id="67" name="TextBox 67"/>
            <p:cNvSpPr txBox="1"/>
            <p:nvPr/>
          </p:nvSpPr>
          <p:spPr>
            <a:xfrm>
              <a:off x="0" y="-38100"/>
              <a:ext cx="6800113" cy="47832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543"/>
                </a:lnSpc>
              </a:pPr>
              <a:r>
                <a:rPr lang="en-US" sz="952" i="1" spc="54">
                  <a:solidFill>
                    <a:srgbClr val="3D464D"/>
                  </a:solidFill>
                  <a:latin typeface="Open Sans 1 Italics"/>
                  <a:ea typeface="Open Sans 1 Italics"/>
                  <a:cs typeface="Open Sans 1 Italics"/>
                  <a:sym typeface="Open Sans 1 Italics"/>
                </a:rPr>
                <a:t>Analisi Paese e Report Attività | Mercato Azerbaijan</a:t>
              </a:r>
            </a:p>
            <a:p>
              <a:pPr algn="r">
                <a:lnSpc>
                  <a:spcPts val="1543"/>
                </a:lnSpc>
              </a:pPr>
              <a:endParaRPr lang="en-US" sz="952" i="1" spc="54">
                <a:solidFill>
                  <a:srgbClr val="3D464D"/>
                </a:solidFill>
                <a:latin typeface="Open Sans 1 Italics"/>
                <a:ea typeface="Open Sans 1 Italics"/>
                <a:cs typeface="Open Sans 1 Italics"/>
                <a:sym typeface="Open Sans 1 Italics"/>
              </a:endParaRPr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DAD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6186311" cy="3479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186311" cy="3479800"/>
            </a:xfrm>
            <a:custGeom>
              <a:avLst/>
              <a:gdLst/>
              <a:ahLst/>
              <a:cxnLst/>
              <a:rect l="l" t="t" r="r" b="b"/>
              <a:pathLst>
                <a:path w="6186311" h="3479800">
                  <a:moveTo>
                    <a:pt x="0" y="0"/>
                  </a:moveTo>
                  <a:lnTo>
                    <a:pt x="6186311" y="0"/>
                  </a:lnTo>
                  <a:lnTo>
                    <a:pt x="6186311" y="3479800"/>
                  </a:lnTo>
                  <a:lnTo>
                    <a:pt x="0" y="3479800"/>
                  </a:lnTo>
                  <a:close/>
                </a:path>
              </a:pathLst>
            </a:custGeom>
            <a:solidFill>
              <a:srgbClr val="173D66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9982904" y="3747759"/>
            <a:ext cx="1844527" cy="1328286"/>
            <a:chOff x="0" y="0"/>
            <a:chExt cx="492569" cy="35471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92569" cy="354710"/>
            </a:xfrm>
            <a:custGeom>
              <a:avLst/>
              <a:gdLst/>
              <a:ahLst/>
              <a:cxnLst/>
              <a:rect l="l" t="t" r="r" b="b"/>
              <a:pathLst>
                <a:path w="492569" h="354710">
                  <a:moveTo>
                    <a:pt x="0" y="0"/>
                  </a:moveTo>
                  <a:lnTo>
                    <a:pt x="492569" y="0"/>
                  </a:lnTo>
                  <a:lnTo>
                    <a:pt x="492569" y="354710"/>
                  </a:lnTo>
                  <a:lnTo>
                    <a:pt x="0" y="354710"/>
                  </a:lnTo>
                  <a:close/>
                </a:path>
              </a:pathLst>
            </a:custGeom>
            <a:solidFill>
              <a:srgbClr val="173D66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9982904" y="5309884"/>
            <a:ext cx="1850954" cy="1328286"/>
            <a:chOff x="0" y="0"/>
            <a:chExt cx="494285" cy="35471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494285" cy="354710"/>
            </a:xfrm>
            <a:custGeom>
              <a:avLst/>
              <a:gdLst/>
              <a:ahLst/>
              <a:cxnLst/>
              <a:rect l="l" t="t" r="r" b="b"/>
              <a:pathLst>
                <a:path w="494285" h="354710">
                  <a:moveTo>
                    <a:pt x="0" y="0"/>
                  </a:moveTo>
                  <a:lnTo>
                    <a:pt x="494285" y="0"/>
                  </a:lnTo>
                  <a:lnTo>
                    <a:pt x="494285" y="354710"/>
                  </a:lnTo>
                  <a:lnTo>
                    <a:pt x="0" y="354710"/>
                  </a:lnTo>
                  <a:close/>
                </a:path>
              </a:pathLst>
            </a:custGeom>
            <a:solidFill>
              <a:srgbClr val="173D66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0439144" y="5309884"/>
            <a:ext cx="1844527" cy="1328286"/>
            <a:chOff x="0" y="0"/>
            <a:chExt cx="492569" cy="35471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492569" cy="354710"/>
            </a:xfrm>
            <a:custGeom>
              <a:avLst/>
              <a:gdLst/>
              <a:ahLst/>
              <a:cxnLst/>
              <a:rect l="l" t="t" r="r" b="b"/>
              <a:pathLst>
                <a:path w="492569" h="354710">
                  <a:moveTo>
                    <a:pt x="0" y="0"/>
                  </a:moveTo>
                  <a:lnTo>
                    <a:pt x="492569" y="0"/>
                  </a:lnTo>
                  <a:lnTo>
                    <a:pt x="492569" y="354710"/>
                  </a:lnTo>
                  <a:lnTo>
                    <a:pt x="0" y="354710"/>
                  </a:lnTo>
                  <a:close/>
                </a:path>
              </a:pathLst>
            </a:custGeom>
            <a:solidFill>
              <a:srgbClr val="173D66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10" name="Freeform 10"/>
          <p:cNvSpPr/>
          <p:nvPr/>
        </p:nvSpPr>
        <p:spPr>
          <a:xfrm>
            <a:off x="17369765" y="9502000"/>
            <a:ext cx="423036" cy="327759"/>
          </a:xfrm>
          <a:custGeom>
            <a:avLst/>
            <a:gdLst/>
            <a:ahLst/>
            <a:cxnLst/>
            <a:rect l="l" t="t" r="r" b="b"/>
            <a:pathLst>
              <a:path w="423036" h="327759">
                <a:moveTo>
                  <a:pt x="0" y="0"/>
                </a:moveTo>
                <a:lnTo>
                  <a:pt x="423036" y="0"/>
                </a:lnTo>
                <a:lnTo>
                  <a:pt x="423036" y="327760"/>
                </a:lnTo>
                <a:lnTo>
                  <a:pt x="0" y="32776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393757"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1" name="TextBox 11"/>
          <p:cNvSpPr txBox="1"/>
          <p:nvPr/>
        </p:nvSpPr>
        <p:spPr>
          <a:xfrm>
            <a:off x="7802730" y="3565995"/>
            <a:ext cx="8049402" cy="17108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492"/>
              </a:lnSpc>
            </a:pPr>
            <a:r>
              <a:rPr lang="en-US" sz="601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Zone Franche ed Economics Zones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-634654" y="682718"/>
            <a:ext cx="5206829" cy="87627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6049"/>
              </a:lnSpc>
            </a:pPr>
            <a:r>
              <a:rPr lang="en-US" sz="61156">
                <a:solidFill>
                  <a:srgbClr val="72C0F4"/>
                </a:solidFill>
                <a:latin typeface="GoodTime Grotesk"/>
                <a:ea typeface="GoodTime Grotesk"/>
                <a:cs typeface="GoodTime Grotesk"/>
                <a:sym typeface="GoodTime Grotesk"/>
              </a:rPr>
              <a:t>2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7683258" y="6019977"/>
            <a:ext cx="8308938" cy="18530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96569" lvl="1" indent="-248284" algn="l">
              <a:lnSpc>
                <a:spcPts val="2943"/>
              </a:lnSpc>
              <a:buFont typeface="Arial"/>
              <a:buChar char="•"/>
            </a:pPr>
            <a:r>
              <a:rPr lang="en-US" sz="2299">
                <a:solidFill>
                  <a:srgbClr val="FFFFFF"/>
                </a:solidFill>
                <a:latin typeface="Open Sans 1 Light"/>
                <a:ea typeface="Open Sans 1 Light"/>
                <a:cs typeface="Open Sans 1 Light"/>
                <a:sym typeface="Open Sans 1 Light"/>
              </a:rPr>
              <a:t>Principali zone</a:t>
            </a:r>
          </a:p>
          <a:p>
            <a:pPr marL="496569" lvl="1" indent="-248284" algn="l">
              <a:lnSpc>
                <a:spcPts val="2943"/>
              </a:lnSpc>
              <a:buFont typeface="Arial"/>
              <a:buChar char="•"/>
            </a:pPr>
            <a:r>
              <a:rPr lang="en-US" sz="2299">
                <a:solidFill>
                  <a:srgbClr val="FFFFFF"/>
                </a:solidFill>
                <a:latin typeface="Open Sans 1 Light"/>
                <a:ea typeface="Open Sans 1 Light"/>
                <a:cs typeface="Open Sans 1 Light"/>
                <a:sym typeface="Open Sans 1 Light"/>
              </a:rPr>
              <a:t>Vantaggi</a:t>
            </a:r>
          </a:p>
          <a:p>
            <a:pPr marL="496569" lvl="1" indent="-248284" algn="l">
              <a:lnSpc>
                <a:spcPts val="2943"/>
              </a:lnSpc>
              <a:buFont typeface="Arial"/>
              <a:buChar char="•"/>
            </a:pPr>
            <a:r>
              <a:rPr lang="en-US" sz="2299">
                <a:solidFill>
                  <a:srgbClr val="FFFFFF"/>
                </a:solidFill>
                <a:latin typeface="Open Sans 1 Light"/>
                <a:ea typeface="Open Sans 1 Light"/>
                <a:cs typeface="Open Sans 1 Light"/>
                <a:sym typeface="Open Sans 1 Light"/>
              </a:rPr>
              <a:t>Tassazione utili</a:t>
            </a:r>
          </a:p>
          <a:p>
            <a:pPr marL="496569" lvl="1" indent="-248284" algn="l">
              <a:lnSpc>
                <a:spcPts val="2943"/>
              </a:lnSpc>
              <a:buFont typeface="Arial"/>
              <a:buChar char="•"/>
            </a:pPr>
            <a:r>
              <a:rPr lang="en-US" sz="2299">
                <a:solidFill>
                  <a:srgbClr val="FFFFFF"/>
                </a:solidFill>
                <a:latin typeface="Open Sans 1 Light"/>
                <a:ea typeface="Open Sans 1 Light"/>
                <a:cs typeface="Open Sans 1 Light"/>
                <a:sym typeface="Open Sans 1 Light"/>
              </a:rPr>
              <a:t>Opportunità</a:t>
            </a:r>
          </a:p>
          <a:p>
            <a:pPr marL="496569" lvl="1" indent="-248284" algn="l">
              <a:lnSpc>
                <a:spcPts val="2943"/>
              </a:lnSpc>
              <a:buFont typeface="Arial"/>
              <a:buChar char="•"/>
            </a:pPr>
            <a:r>
              <a:rPr lang="en-US" sz="2299">
                <a:solidFill>
                  <a:srgbClr val="FFFFFF"/>
                </a:solidFill>
                <a:latin typeface="Open Sans 1 Light"/>
                <a:ea typeface="Open Sans 1 Light"/>
                <a:cs typeface="Open Sans 1 Light"/>
                <a:sym typeface="Open Sans 1 Light"/>
              </a:rPr>
              <a:t>Attori chiave locali</a:t>
            </a:r>
          </a:p>
        </p:txBody>
      </p:sp>
      <p:sp>
        <p:nvSpPr>
          <p:cNvPr id="14" name="Freeform 14"/>
          <p:cNvSpPr/>
          <p:nvPr/>
        </p:nvSpPr>
        <p:spPr>
          <a:xfrm>
            <a:off x="5318127" y="3546945"/>
            <a:ext cx="2024987" cy="2024987"/>
          </a:xfrm>
          <a:custGeom>
            <a:avLst/>
            <a:gdLst/>
            <a:ahLst/>
            <a:cxnLst/>
            <a:rect l="l" t="t" r="r" b="b"/>
            <a:pathLst>
              <a:path w="2024987" h="2024987">
                <a:moveTo>
                  <a:pt x="0" y="0"/>
                </a:moveTo>
                <a:lnTo>
                  <a:pt x="2024987" y="0"/>
                </a:lnTo>
                <a:lnTo>
                  <a:pt x="2024987" y="2024987"/>
                </a:lnTo>
                <a:lnTo>
                  <a:pt x="0" y="202498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grpSp>
        <p:nvGrpSpPr>
          <p:cNvPr id="15" name="Group 15"/>
          <p:cNvGrpSpPr/>
          <p:nvPr/>
        </p:nvGrpSpPr>
        <p:grpSpPr>
          <a:xfrm>
            <a:off x="11237364" y="731090"/>
            <a:ext cx="6021936" cy="139672"/>
            <a:chOff x="0" y="0"/>
            <a:chExt cx="8029248" cy="186229"/>
          </a:xfrm>
        </p:grpSpPr>
        <p:sp>
          <p:nvSpPr>
            <p:cNvPr id="16" name="Freeform 16"/>
            <p:cNvSpPr/>
            <p:nvPr/>
          </p:nvSpPr>
          <p:spPr>
            <a:xfrm>
              <a:off x="6952513" y="493"/>
              <a:ext cx="1076736" cy="185737"/>
            </a:xfrm>
            <a:custGeom>
              <a:avLst/>
              <a:gdLst/>
              <a:ahLst/>
              <a:cxnLst/>
              <a:rect l="l" t="t" r="r" b="b"/>
              <a:pathLst>
                <a:path w="1076736" h="185737">
                  <a:moveTo>
                    <a:pt x="0" y="0"/>
                  </a:moveTo>
                  <a:lnTo>
                    <a:pt x="1076735" y="0"/>
                  </a:lnTo>
                  <a:lnTo>
                    <a:pt x="1076735" y="185736"/>
                  </a:lnTo>
                  <a:lnTo>
                    <a:pt x="0" y="1857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it-IT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38100"/>
              <a:ext cx="6800113" cy="22432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543"/>
                </a:lnSpc>
              </a:pPr>
              <a:r>
                <a:rPr lang="en-US" sz="952" i="1" spc="54">
                  <a:solidFill>
                    <a:srgbClr val="FFFFFF"/>
                  </a:solidFill>
                  <a:latin typeface="Open Sans 1 Italics"/>
                  <a:ea typeface="Open Sans 1 Italics"/>
                  <a:cs typeface="Open Sans 1 Italics"/>
                  <a:sym typeface="Open Sans 1 Italics"/>
                </a:rPr>
                <a:t>Analisi Paese e Report Attività | Mercato Azerbaijan</a:t>
              </a: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403635" y="9502000"/>
            <a:ext cx="389166" cy="301518"/>
          </a:xfrm>
          <a:custGeom>
            <a:avLst/>
            <a:gdLst/>
            <a:ahLst/>
            <a:cxnLst/>
            <a:rect l="l" t="t" r="r" b="b"/>
            <a:pathLst>
              <a:path w="389166" h="301518">
                <a:moveTo>
                  <a:pt x="0" y="0"/>
                </a:moveTo>
                <a:lnTo>
                  <a:pt x="389166" y="0"/>
                </a:lnTo>
                <a:lnTo>
                  <a:pt x="389166" y="301518"/>
                </a:lnTo>
                <a:lnTo>
                  <a:pt x="0" y="30151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393757"/>
            </a:stretch>
          </a:blipFill>
        </p:spPr>
        <p:txBody>
          <a:bodyPr/>
          <a:lstStyle/>
          <a:p>
            <a:endParaRPr lang="it-IT"/>
          </a:p>
        </p:txBody>
      </p:sp>
      <p:grpSp>
        <p:nvGrpSpPr>
          <p:cNvPr id="3" name="Group 3"/>
          <p:cNvGrpSpPr/>
          <p:nvPr/>
        </p:nvGrpSpPr>
        <p:grpSpPr>
          <a:xfrm>
            <a:off x="11237364" y="698528"/>
            <a:ext cx="6021936" cy="330172"/>
            <a:chOff x="0" y="0"/>
            <a:chExt cx="8029248" cy="440229"/>
          </a:xfrm>
        </p:grpSpPr>
        <p:sp>
          <p:nvSpPr>
            <p:cNvPr id="4" name="Freeform 4"/>
            <p:cNvSpPr/>
            <p:nvPr/>
          </p:nvSpPr>
          <p:spPr>
            <a:xfrm>
              <a:off x="6952513" y="493"/>
              <a:ext cx="1076736" cy="185737"/>
            </a:xfrm>
            <a:custGeom>
              <a:avLst/>
              <a:gdLst/>
              <a:ahLst/>
              <a:cxnLst/>
              <a:rect l="l" t="t" r="r" b="b"/>
              <a:pathLst>
                <a:path w="1076736" h="185737">
                  <a:moveTo>
                    <a:pt x="0" y="0"/>
                  </a:moveTo>
                  <a:lnTo>
                    <a:pt x="1076735" y="0"/>
                  </a:lnTo>
                  <a:lnTo>
                    <a:pt x="1076735" y="185736"/>
                  </a:lnTo>
                  <a:lnTo>
                    <a:pt x="0" y="1857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it-IT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6800113" cy="47832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543"/>
                </a:lnSpc>
              </a:pPr>
              <a:r>
                <a:rPr lang="en-US" sz="952" i="1" spc="54">
                  <a:solidFill>
                    <a:srgbClr val="3D464D"/>
                  </a:solidFill>
                  <a:latin typeface="Open Sans 1 Italics"/>
                  <a:ea typeface="Open Sans 1 Italics"/>
                  <a:cs typeface="Open Sans 1 Italics"/>
                  <a:sym typeface="Open Sans 1 Italics"/>
                </a:rPr>
                <a:t>Analisi Paese e Report Attività | Mercato Azerbaijan</a:t>
              </a:r>
            </a:p>
            <a:p>
              <a:pPr algn="r">
                <a:lnSpc>
                  <a:spcPts val="1543"/>
                </a:lnSpc>
              </a:pPr>
              <a:endParaRPr lang="en-US" sz="952" i="1" spc="54">
                <a:solidFill>
                  <a:srgbClr val="3D464D"/>
                </a:solidFill>
                <a:latin typeface="Open Sans 1 Italics"/>
                <a:ea typeface="Open Sans 1 Italics"/>
                <a:cs typeface="Open Sans 1 Italics"/>
                <a:sym typeface="Open Sans 1 Italics"/>
              </a:endParaRPr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13032344" y="5615412"/>
            <a:ext cx="4115316" cy="4988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085"/>
              </a:lnSpc>
            </a:pPr>
            <a:r>
              <a:rPr lang="en-US" sz="1511">
                <a:solidFill>
                  <a:srgbClr val="FFFFFF"/>
                </a:solidFill>
                <a:latin typeface="Open Sans 1"/>
                <a:ea typeface="Open Sans 1"/>
                <a:cs typeface="Open Sans 1"/>
                <a:sym typeface="Open Sans 1"/>
              </a:rPr>
              <a:t>L’inflazione è in netto calo: dal </a:t>
            </a:r>
            <a:r>
              <a:rPr lang="en-US" sz="1511" b="1">
                <a:solidFill>
                  <a:srgbClr val="FFFFFF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5,9%</a:t>
            </a:r>
            <a:r>
              <a:rPr lang="en-US" sz="1511">
                <a:solidFill>
                  <a:srgbClr val="FFFFFF"/>
                </a:solidFill>
                <a:latin typeface="Open Sans 1"/>
                <a:ea typeface="Open Sans 1"/>
                <a:cs typeface="Open Sans 1"/>
                <a:sym typeface="Open Sans 1"/>
              </a:rPr>
              <a:t> del </a:t>
            </a:r>
            <a:r>
              <a:rPr lang="en-US" sz="1511" b="1">
                <a:solidFill>
                  <a:srgbClr val="FFFFFF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2023 </a:t>
            </a:r>
            <a:r>
              <a:rPr lang="en-US" sz="1511">
                <a:solidFill>
                  <a:srgbClr val="FFFFFF"/>
                </a:solidFill>
                <a:latin typeface="Open Sans 1"/>
                <a:ea typeface="Open Sans 1"/>
                <a:cs typeface="Open Sans 1"/>
                <a:sym typeface="Open Sans 1"/>
              </a:rPr>
              <a:t>si registra un ritorno al </a:t>
            </a:r>
            <a:r>
              <a:rPr lang="en-US" sz="1511" b="1">
                <a:solidFill>
                  <a:srgbClr val="FFFFFF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2%</a:t>
            </a:r>
            <a:r>
              <a:rPr lang="en-US" sz="1511">
                <a:solidFill>
                  <a:srgbClr val="FFFFFF"/>
                </a:solidFill>
                <a:latin typeface="Open Sans 1"/>
                <a:ea typeface="Open Sans 1"/>
                <a:cs typeface="Open Sans 1"/>
                <a:sym typeface="Open Sans 1"/>
              </a:rPr>
              <a:t> nel </a:t>
            </a:r>
            <a:r>
              <a:rPr lang="en-US" sz="1511" b="1">
                <a:solidFill>
                  <a:srgbClr val="FFFFFF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2025</a:t>
            </a:r>
          </a:p>
        </p:txBody>
      </p:sp>
      <p:grpSp>
        <p:nvGrpSpPr>
          <p:cNvPr id="7" name="Group 7"/>
          <p:cNvGrpSpPr>
            <a:grpSpLocks noChangeAspect="1"/>
          </p:cNvGrpSpPr>
          <p:nvPr/>
        </p:nvGrpSpPr>
        <p:grpSpPr>
          <a:xfrm rot="-5400000">
            <a:off x="-1402510" y="7231022"/>
            <a:ext cx="7130417" cy="7599464"/>
            <a:chOff x="0" y="0"/>
            <a:chExt cx="5848261" cy="6232970"/>
          </a:xfrm>
        </p:grpSpPr>
        <p:sp>
          <p:nvSpPr>
            <p:cNvPr id="8" name="Freeform 8"/>
            <p:cNvSpPr/>
            <p:nvPr/>
          </p:nvSpPr>
          <p:spPr>
            <a:xfrm>
              <a:off x="1008507" y="4221988"/>
              <a:ext cx="3194812" cy="1944497"/>
            </a:xfrm>
            <a:custGeom>
              <a:avLst/>
              <a:gdLst/>
              <a:ahLst/>
              <a:cxnLst/>
              <a:rect l="l" t="t" r="r" b="b"/>
              <a:pathLst>
                <a:path w="3194812" h="1944497">
                  <a:moveTo>
                    <a:pt x="3194177" y="0"/>
                  </a:moveTo>
                  <a:lnTo>
                    <a:pt x="0" y="314833"/>
                  </a:lnTo>
                  <a:lnTo>
                    <a:pt x="1167892" y="1944497"/>
                  </a:lnTo>
                  <a:lnTo>
                    <a:pt x="1174750" y="1944497"/>
                  </a:lnTo>
                  <a:lnTo>
                    <a:pt x="10160" y="319278"/>
                  </a:lnTo>
                  <a:lnTo>
                    <a:pt x="3194812" y="5461"/>
                  </a:lnTo>
                  <a:lnTo>
                    <a:pt x="3194304" y="0"/>
                  </a:lnTo>
                  <a:close/>
                  <a:moveTo>
                    <a:pt x="3159252" y="73787"/>
                  </a:moveTo>
                  <a:lnTo>
                    <a:pt x="2311781" y="1944497"/>
                  </a:lnTo>
                  <a:lnTo>
                    <a:pt x="2317877" y="1944497"/>
                  </a:lnTo>
                  <a:lnTo>
                    <a:pt x="3164332" y="76200"/>
                  </a:lnTo>
                  <a:lnTo>
                    <a:pt x="3159252" y="7391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9" name="Freeform 9"/>
            <p:cNvSpPr/>
            <p:nvPr/>
          </p:nvSpPr>
          <p:spPr>
            <a:xfrm>
              <a:off x="4073652" y="4205732"/>
              <a:ext cx="189992" cy="190119"/>
            </a:xfrm>
            <a:custGeom>
              <a:avLst/>
              <a:gdLst/>
              <a:ahLst/>
              <a:cxnLst/>
              <a:rect l="l" t="t" r="r" b="b"/>
              <a:pathLst>
                <a:path w="189992" h="190119">
                  <a:moveTo>
                    <a:pt x="18923" y="60579"/>
                  </a:moveTo>
                  <a:cubicBezTo>
                    <a:pt x="37973" y="18669"/>
                    <a:pt x="87376" y="0"/>
                    <a:pt x="129413" y="19050"/>
                  </a:cubicBezTo>
                  <a:cubicBezTo>
                    <a:pt x="171450" y="38100"/>
                    <a:pt x="189992" y="87503"/>
                    <a:pt x="170942" y="129540"/>
                  </a:cubicBezTo>
                  <a:cubicBezTo>
                    <a:pt x="151892" y="171577"/>
                    <a:pt x="102489" y="190119"/>
                    <a:pt x="60579" y="171069"/>
                  </a:cubicBezTo>
                  <a:cubicBezTo>
                    <a:pt x="18669" y="152019"/>
                    <a:pt x="0" y="102616"/>
                    <a:pt x="19050" y="60706"/>
                  </a:cubicBezTo>
                  <a:lnTo>
                    <a:pt x="19050" y="60706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0" name="Freeform 10"/>
            <p:cNvSpPr/>
            <p:nvPr/>
          </p:nvSpPr>
          <p:spPr>
            <a:xfrm>
              <a:off x="3781044" y="2269490"/>
              <a:ext cx="1398016" cy="1555369"/>
            </a:xfrm>
            <a:custGeom>
              <a:avLst/>
              <a:gdLst/>
              <a:ahLst/>
              <a:cxnLst/>
              <a:rect l="l" t="t" r="r" b="b"/>
              <a:pathLst>
                <a:path w="1398016" h="1555369">
                  <a:moveTo>
                    <a:pt x="0" y="1555242"/>
                  </a:moveTo>
                  <a:lnTo>
                    <a:pt x="93345" y="0"/>
                  </a:lnTo>
                  <a:lnTo>
                    <a:pt x="98933" y="381"/>
                  </a:lnTo>
                  <a:lnTo>
                    <a:pt x="6223" y="1546098"/>
                  </a:lnTo>
                  <a:lnTo>
                    <a:pt x="1386967" y="855726"/>
                  </a:lnTo>
                  <a:lnTo>
                    <a:pt x="160909" y="46228"/>
                  </a:lnTo>
                  <a:lnTo>
                    <a:pt x="163957" y="41656"/>
                  </a:lnTo>
                  <a:lnTo>
                    <a:pt x="1398016" y="856488"/>
                  </a:lnTo>
                  <a:lnTo>
                    <a:pt x="127" y="1555369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1" name="Freeform 11"/>
            <p:cNvSpPr/>
            <p:nvPr/>
          </p:nvSpPr>
          <p:spPr>
            <a:xfrm>
              <a:off x="3851783" y="2220595"/>
              <a:ext cx="189992" cy="189992"/>
            </a:xfrm>
            <a:custGeom>
              <a:avLst/>
              <a:gdLst/>
              <a:ahLst/>
              <a:cxnLst/>
              <a:rect l="l" t="t" r="r" b="b"/>
              <a:pathLst>
                <a:path w="189992" h="189992">
                  <a:moveTo>
                    <a:pt x="49022" y="164592"/>
                  </a:moveTo>
                  <a:cubicBezTo>
                    <a:pt x="10541" y="139192"/>
                    <a:pt x="0" y="87376"/>
                    <a:pt x="25400" y="49022"/>
                  </a:cubicBezTo>
                  <a:cubicBezTo>
                    <a:pt x="50800" y="10668"/>
                    <a:pt x="102616" y="0"/>
                    <a:pt x="140970" y="25400"/>
                  </a:cubicBezTo>
                  <a:cubicBezTo>
                    <a:pt x="179324" y="50800"/>
                    <a:pt x="189992" y="102616"/>
                    <a:pt x="164592" y="140970"/>
                  </a:cubicBezTo>
                  <a:cubicBezTo>
                    <a:pt x="139192" y="179324"/>
                    <a:pt x="87376" y="189992"/>
                    <a:pt x="49022" y="164592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2" name="Freeform 12"/>
            <p:cNvSpPr/>
            <p:nvPr/>
          </p:nvSpPr>
          <p:spPr>
            <a:xfrm>
              <a:off x="2570861" y="113538"/>
              <a:ext cx="2743835" cy="2963418"/>
            </a:xfrm>
            <a:custGeom>
              <a:avLst/>
              <a:gdLst/>
              <a:ahLst/>
              <a:cxnLst/>
              <a:rect l="l" t="t" r="r" b="b"/>
              <a:pathLst>
                <a:path w="2743835" h="2963418">
                  <a:moveTo>
                    <a:pt x="348234" y="2963418"/>
                  </a:moveTo>
                  <a:lnTo>
                    <a:pt x="347726" y="2958592"/>
                  </a:lnTo>
                  <a:lnTo>
                    <a:pt x="0" y="635"/>
                  </a:lnTo>
                  <a:lnTo>
                    <a:pt x="5461" y="0"/>
                  </a:lnTo>
                  <a:lnTo>
                    <a:pt x="352679" y="2953258"/>
                  </a:lnTo>
                  <a:lnTo>
                    <a:pt x="2732786" y="1178941"/>
                  </a:lnTo>
                  <a:lnTo>
                    <a:pt x="74549" y="34290"/>
                  </a:lnTo>
                  <a:lnTo>
                    <a:pt x="76708" y="29210"/>
                  </a:lnTo>
                  <a:lnTo>
                    <a:pt x="2743835" y="1177671"/>
                  </a:lnTo>
                  <a:lnTo>
                    <a:pt x="348234" y="296341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2555494" y="63500"/>
              <a:ext cx="189738" cy="166878"/>
            </a:xfrm>
            <a:custGeom>
              <a:avLst/>
              <a:gdLst/>
              <a:ahLst/>
              <a:cxnLst/>
              <a:rect l="l" t="t" r="r" b="b"/>
              <a:pathLst>
                <a:path w="189738" h="166878">
                  <a:moveTo>
                    <a:pt x="94869" y="0"/>
                  </a:moveTo>
                  <a:cubicBezTo>
                    <a:pt x="62611" y="0"/>
                    <a:pt x="31877" y="18923"/>
                    <a:pt x="18288" y="50419"/>
                  </a:cubicBezTo>
                  <a:cubicBezTo>
                    <a:pt x="0" y="92710"/>
                    <a:pt x="19558" y="141859"/>
                    <a:pt x="61849" y="160020"/>
                  </a:cubicBezTo>
                  <a:cubicBezTo>
                    <a:pt x="72644" y="164719"/>
                    <a:pt x="83820" y="166878"/>
                    <a:pt x="94869" y="166878"/>
                  </a:cubicBezTo>
                  <a:cubicBezTo>
                    <a:pt x="127127" y="166878"/>
                    <a:pt x="157988" y="147955"/>
                    <a:pt x="171450" y="116459"/>
                  </a:cubicBezTo>
                  <a:cubicBezTo>
                    <a:pt x="189738" y="74168"/>
                    <a:pt x="170180" y="25019"/>
                    <a:pt x="127889" y="6858"/>
                  </a:cubicBezTo>
                  <a:cubicBezTo>
                    <a:pt x="117094" y="2159"/>
                    <a:pt x="105918" y="0"/>
                    <a:pt x="94869" y="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4" name="Freeform 14"/>
            <p:cNvSpPr/>
            <p:nvPr/>
          </p:nvSpPr>
          <p:spPr>
            <a:xfrm>
              <a:off x="3002788" y="318135"/>
              <a:ext cx="2756915" cy="2554097"/>
            </a:xfrm>
            <a:custGeom>
              <a:avLst/>
              <a:gdLst/>
              <a:ahLst/>
              <a:cxnLst/>
              <a:rect l="l" t="t" r="r" b="b"/>
              <a:pathLst>
                <a:path w="2756915" h="2554097">
                  <a:moveTo>
                    <a:pt x="2751709" y="2554097"/>
                  </a:moveTo>
                  <a:lnTo>
                    <a:pt x="1667637" y="11049"/>
                  </a:lnTo>
                  <a:lnTo>
                    <a:pt x="10287" y="2217547"/>
                  </a:lnTo>
                  <a:lnTo>
                    <a:pt x="2675890" y="2540762"/>
                  </a:lnTo>
                  <a:lnTo>
                    <a:pt x="2675255" y="2546223"/>
                  </a:lnTo>
                  <a:lnTo>
                    <a:pt x="0" y="2221865"/>
                  </a:lnTo>
                  <a:lnTo>
                    <a:pt x="2921" y="2218055"/>
                  </a:lnTo>
                  <a:lnTo>
                    <a:pt x="1669034" y="0"/>
                  </a:lnTo>
                  <a:lnTo>
                    <a:pt x="1670939" y="4445"/>
                  </a:lnTo>
                  <a:lnTo>
                    <a:pt x="2756916" y="2551938"/>
                  </a:lnTo>
                  <a:lnTo>
                    <a:pt x="2751836" y="255409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5" name="Freeform 15"/>
            <p:cNvSpPr/>
            <p:nvPr/>
          </p:nvSpPr>
          <p:spPr>
            <a:xfrm>
              <a:off x="5585841" y="2772791"/>
              <a:ext cx="176784" cy="176784"/>
            </a:xfrm>
            <a:custGeom>
              <a:avLst/>
              <a:gdLst/>
              <a:ahLst/>
              <a:cxnLst/>
              <a:rect l="l" t="t" r="r" b="b"/>
              <a:pathLst>
                <a:path w="176784" h="176784">
                  <a:moveTo>
                    <a:pt x="98425" y="5588"/>
                  </a:moveTo>
                  <a:cubicBezTo>
                    <a:pt x="144145" y="11176"/>
                    <a:pt x="176784" y="52705"/>
                    <a:pt x="171196" y="98425"/>
                  </a:cubicBezTo>
                  <a:cubicBezTo>
                    <a:pt x="165608" y="144145"/>
                    <a:pt x="124079" y="176784"/>
                    <a:pt x="78359" y="171196"/>
                  </a:cubicBezTo>
                  <a:cubicBezTo>
                    <a:pt x="32639" y="165608"/>
                    <a:pt x="0" y="124079"/>
                    <a:pt x="5588" y="78359"/>
                  </a:cubicBezTo>
                  <a:cubicBezTo>
                    <a:pt x="11176" y="32639"/>
                    <a:pt x="52705" y="0"/>
                    <a:pt x="98425" y="558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6" name="Freeform 16"/>
            <p:cNvSpPr/>
            <p:nvPr/>
          </p:nvSpPr>
          <p:spPr>
            <a:xfrm>
              <a:off x="4693412" y="2992374"/>
              <a:ext cx="1091311" cy="1058037"/>
            </a:xfrm>
            <a:custGeom>
              <a:avLst/>
              <a:gdLst/>
              <a:ahLst/>
              <a:cxnLst/>
              <a:rect l="l" t="t" r="r" b="b"/>
              <a:pathLst>
                <a:path w="1091311" h="1058037">
                  <a:moveTo>
                    <a:pt x="1086104" y="1057783"/>
                  </a:moveTo>
                  <a:lnTo>
                    <a:pt x="742188" y="10795"/>
                  </a:lnTo>
                  <a:lnTo>
                    <a:pt x="10541" y="828548"/>
                  </a:lnTo>
                  <a:lnTo>
                    <a:pt x="1011682" y="1038098"/>
                  </a:lnTo>
                  <a:lnTo>
                    <a:pt x="1010539" y="1043559"/>
                  </a:lnTo>
                  <a:lnTo>
                    <a:pt x="0" y="832104"/>
                  </a:lnTo>
                  <a:lnTo>
                    <a:pt x="3175" y="828548"/>
                  </a:lnTo>
                  <a:lnTo>
                    <a:pt x="744474" y="0"/>
                  </a:lnTo>
                  <a:lnTo>
                    <a:pt x="745998" y="4572"/>
                  </a:lnTo>
                  <a:lnTo>
                    <a:pt x="1091311" y="1056259"/>
                  </a:lnTo>
                  <a:lnTo>
                    <a:pt x="1085977" y="105803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7" name="Freeform 17"/>
            <p:cNvSpPr/>
            <p:nvPr/>
          </p:nvSpPr>
          <p:spPr>
            <a:xfrm>
              <a:off x="5609336" y="3941064"/>
              <a:ext cx="182245" cy="182245"/>
            </a:xfrm>
            <a:custGeom>
              <a:avLst/>
              <a:gdLst/>
              <a:ahLst/>
              <a:cxnLst/>
              <a:rect l="l" t="t" r="r" b="b"/>
              <a:pathLst>
                <a:path w="182245" h="182245">
                  <a:moveTo>
                    <a:pt x="108204" y="9398"/>
                  </a:moveTo>
                  <a:cubicBezTo>
                    <a:pt x="153289" y="18796"/>
                    <a:pt x="182245" y="62992"/>
                    <a:pt x="172847" y="108204"/>
                  </a:cubicBezTo>
                  <a:cubicBezTo>
                    <a:pt x="163449" y="153416"/>
                    <a:pt x="119253" y="182245"/>
                    <a:pt x="74041" y="172847"/>
                  </a:cubicBezTo>
                  <a:cubicBezTo>
                    <a:pt x="28829" y="163449"/>
                    <a:pt x="0" y="119253"/>
                    <a:pt x="9398" y="74041"/>
                  </a:cubicBezTo>
                  <a:cubicBezTo>
                    <a:pt x="18796" y="28829"/>
                    <a:pt x="62992" y="0"/>
                    <a:pt x="108204" y="939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8" name="Freeform 18"/>
            <p:cNvSpPr/>
            <p:nvPr/>
          </p:nvSpPr>
          <p:spPr>
            <a:xfrm>
              <a:off x="3533394" y="4597400"/>
              <a:ext cx="2099056" cy="1569085"/>
            </a:xfrm>
            <a:custGeom>
              <a:avLst/>
              <a:gdLst/>
              <a:ahLst/>
              <a:cxnLst/>
              <a:rect l="l" t="t" r="r" b="b"/>
              <a:pathLst>
                <a:path w="2099056" h="1569085">
                  <a:moveTo>
                    <a:pt x="2097532" y="0"/>
                  </a:moveTo>
                  <a:lnTo>
                    <a:pt x="5842" y="496824"/>
                  </a:lnTo>
                  <a:lnTo>
                    <a:pt x="0" y="498221"/>
                  </a:lnTo>
                  <a:lnTo>
                    <a:pt x="1011301" y="1568958"/>
                  </a:lnTo>
                  <a:lnTo>
                    <a:pt x="1020826" y="1568958"/>
                  </a:lnTo>
                  <a:lnTo>
                    <a:pt x="13208" y="502158"/>
                  </a:lnTo>
                  <a:lnTo>
                    <a:pt x="2099056" y="6731"/>
                  </a:lnTo>
                  <a:lnTo>
                    <a:pt x="2097405" y="0"/>
                  </a:lnTo>
                  <a:close/>
                  <a:moveTo>
                    <a:pt x="2066544" y="97536"/>
                  </a:moveTo>
                  <a:lnTo>
                    <a:pt x="1626870" y="1569085"/>
                  </a:lnTo>
                  <a:lnTo>
                    <a:pt x="1634109" y="1569085"/>
                  </a:lnTo>
                  <a:lnTo>
                    <a:pt x="2073148" y="99568"/>
                  </a:lnTo>
                  <a:lnTo>
                    <a:pt x="2066544" y="97663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9" name="Freeform 19"/>
            <p:cNvSpPr/>
            <p:nvPr/>
          </p:nvSpPr>
          <p:spPr>
            <a:xfrm>
              <a:off x="5485130" y="4584192"/>
              <a:ext cx="233426" cy="233426"/>
            </a:xfrm>
            <a:custGeom>
              <a:avLst/>
              <a:gdLst/>
              <a:ahLst/>
              <a:cxnLst/>
              <a:rect l="l" t="t" r="r" b="b"/>
              <a:pathLst>
                <a:path w="233426" h="233426">
                  <a:moveTo>
                    <a:pt x="16510" y="86741"/>
                  </a:moveTo>
                  <a:cubicBezTo>
                    <a:pt x="33020" y="31369"/>
                    <a:pt x="91313" y="0"/>
                    <a:pt x="146685" y="16510"/>
                  </a:cubicBezTo>
                  <a:cubicBezTo>
                    <a:pt x="202057" y="33020"/>
                    <a:pt x="233426" y="91313"/>
                    <a:pt x="216916" y="146685"/>
                  </a:cubicBezTo>
                  <a:cubicBezTo>
                    <a:pt x="200406" y="202057"/>
                    <a:pt x="142113" y="233426"/>
                    <a:pt x="86741" y="216916"/>
                  </a:cubicBezTo>
                  <a:cubicBezTo>
                    <a:pt x="31369" y="200406"/>
                    <a:pt x="0" y="142113"/>
                    <a:pt x="16510" y="86741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0" name="Freeform 20"/>
            <p:cNvSpPr/>
            <p:nvPr/>
          </p:nvSpPr>
          <p:spPr>
            <a:xfrm>
              <a:off x="4127881" y="5267706"/>
              <a:ext cx="1328293" cy="898779"/>
            </a:xfrm>
            <a:custGeom>
              <a:avLst/>
              <a:gdLst/>
              <a:ahLst/>
              <a:cxnLst/>
              <a:rect l="l" t="t" r="r" b="b"/>
              <a:pathLst>
                <a:path w="1328293" h="898779">
                  <a:moveTo>
                    <a:pt x="1249172" y="0"/>
                  </a:moveTo>
                  <a:lnTo>
                    <a:pt x="0" y="875284"/>
                  </a:lnTo>
                  <a:lnTo>
                    <a:pt x="50419" y="898779"/>
                  </a:lnTo>
                  <a:lnTo>
                    <a:pt x="66929" y="898779"/>
                  </a:lnTo>
                  <a:lnTo>
                    <a:pt x="13970" y="874014"/>
                  </a:lnTo>
                  <a:lnTo>
                    <a:pt x="1243457" y="12573"/>
                  </a:lnTo>
                  <a:lnTo>
                    <a:pt x="1321308" y="898652"/>
                  </a:lnTo>
                  <a:lnTo>
                    <a:pt x="1328293" y="898652"/>
                  </a:lnTo>
                  <a:lnTo>
                    <a:pt x="1249426" y="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1" name="Freeform 21"/>
            <p:cNvSpPr/>
            <p:nvPr/>
          </p:nvSpPr>
          <p:spPr>
            <a:xfrm>
              <a:off x="3881374" y="3719957"/>
              <a:ext cx="793496" cy="681990"/>
            </a:xfrm>
            <a:custGeom>
              <a:avLst/>
              <a:gdLst/>
              <a:ahLst/>
              <a:cxnLst/>
              <a:rect l="l" t="t" r="r" b="b"/>
              <a:pathLst>
                <a:path w="793496" h="681990">
                  <a:moveTo>
                    <a:pt x="399796" y="681990"/>
                  </a:moveTo>
                  <a:lnTo>
                    <a:pt x="393700" y="678561"/>
                  </a:lnTo>
                  <a:lnTo>
                    <a:pt x="781431" y="6985"/>
                  </a:lnTo>
                  <a:lnTo>
                    <a:pt x="12065" y="6985"/>
                  </a:lnTo>
                  <a:lnTo>
                    <a:pt x="350139" y="592455"/>
                  </a:lnTo>
                  <a:lnTo>
                    <a:pt x="344043" y="596011"/>
                  </a:lnTo>
                  <a:lnTo>
                    <a:pt x="0" y="0"/>
                  </a:lnTo>
                  <a:lnTo>
                    <a:pt x="793496" y="0"/>
                  </a:lnTo>
                  <a:lnTo>
                    <a:pt x="790448" y="5207"/>
                  </a:lnTo>
                  <a:lnTo>
                    <a:pt x="399669" y="68199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2" name="Freeform 22"/>
            <p:cNvSpPr/>
            <p:nvPr/>
          </p:nvSpPr>
          <p:spPr>
            <a:xfrm>
              <a:off x="4106418" y="4190238"/>
              <a:ext cx="238887" cy="239014"/>
            </a:xfrm>
            <a:custGeom>
              <a:avLst/>
              <a:gdLst/>
              <a:ahLst/>
              <a:cxnLst/>
              <a:rect l="l" t="t" r="r" b="b"/>
              <a:pathLst>
                <a:path w="238887" h="239014">
                  <a:moveTo>
                    <a:pt x="210058" y="67183"/>
                  </a:moveTo>
                  <a:cubicBezTo>
                    <a:pt x="238887" y="117221"/>
                    <a:pt x="221742" y="181102"/>
                    <a:pt x="171831" y="210058"/>
                  </a:cubicBezTo>
                  <a:cubicBezTo>
                    <a:pt x="121920" y="239014"/>
                    <a:pt x="57912" y="221742"/>
                    <a:pt x="28956" y="171831"/>
                  </a:cubicBezTo>
                  <a:cubicBezTo>
                    <a:pt x="0" y="121920"/>
                    <a:pt x="17272" y="57912"/>
                    <a:pt x="67183" y="28956"/>
                  </a:cubicBezTo>
                  <a:cubicBezTo>
                    <a:pt x="117094" y="0"/>
                    <a:pt x="181102" y="17272"/>
                    <a:pt x="210058" y="67183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3" name="Freeform 23"/>
            <p:cNvSpPr/>
            <p:nvPr/>
          </p:nvSpPr>
          <p:spPr>
            <a:xfrm>
              <a:off x="63500" y="3245485"/>
              <a:ext cx="4584319" cy="2921000"/>
            </a:xfrm>
            <a:custGeom>
              <a:avLst/>
              <a:gdLst/>
              <a:ahLst/>
              <a:cxnLst/>
              <a:rect l="l" t="t" r="r" b="b"/>
              <a:pathLst>
                <a:path w="4584319" h="2921000">
                  <a:moveTo>
                    <a:pt x="7112" y="0"/>
                  </a:moveTo>
                  <a:lnTo>
                    <a:pt x="0" y="3429"/>
                  </a:lnTo>
                  <a:lnTo>
                    <a:pt x="1385824" y="2921000"/>
                  </a:lnTo>
                  <a:lnTo>
                    <a:pt x="1394460" y="2921000"/>
                  </a:lnTo>
                  <a:lnTo>
                    <a:pt x="7112" y="0"/>
                  </a:lnTo>
                  <a:close/>
                  <a:moveTo>
                    <a:pt x="116078" y="6858"/>
                  </a:moveTo>
                  <a:lnTo>
                    <a:pt x="115443" y="14732"/>
                  </a:lnTo>
                  <a:lnTo>
                    <a:pt x="4569968" y="372491"/>
                  </a:lnTo>
                  <a:lnTo>
                    <a:pt x="2812415" y="2921000"/>
                  </a:lnTo>
                  <a:lnTo>
                    <a:pt x="2822067" y="2921000"/>
                  </a:lnTo>
                  <a:lnTo>
                    <a:pt x="4580382" y="371221"/>
                  </a:lnTo>
                  <a:lnTo>
                    <a:pt x="4584319" y="365633"/>
                  </a:lnTo>
                  <a:lnTo>
                    <a:pt x="116078" y="685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4" name="Freeform 24"/>
            <p:cNvSpPr/>
            <p:nvPr/>
          </p:nvSpPr>
          <p:spPr>
            <a:xfrm>
              <a:off x="61849" y="3133217"/>
              <a:ext cx="246888" cy="246888"/>
            </a:xfrm>
            <a:custGeom>
              <a:avLst/>
              <a:gdLst/>
              <a:ahLst/>
              <a:cxnLst/>
              <a:rect l="l" t="t" r="r" b="b"/>
              <a:pathLst>
                <a:path w="246888" h="246888">
                  <a:moveTo>
                    <a:pt x="113919" y="241554"/>
                  </a:moveTo>
                  <a:cubicBezTo>
                    <a:pt x="48641" y="236347"/>
                    <a:pt x="0" y="179197"/>
                    <a:pt x="5334" y="113919"/>
                  </a:cubicBezTo>
                  <a:cubicBezTo>
                    <a:pt x="10668" y="48641"/>
                    <a:pt x="67691" y="0"/>
                    <a:pt x="132969" y="5334"/>
                  </a:cubicBezTo>
                  <a:cubicBezTo>
                    <a:pt x="198247" y="10668"/>
                    <a:pt x="246888" y="67691"/>
                    <a:pt x="241554" y="132969"/>
                  </a:cubicBezTo>
                  <a:cubicBezTo>
                    <a:pt x="236220" y="198247"/>
                    <a:pt x="179197" y="246888"/>
                    <a:pt x="113919" y="241554"/>
                  </a:cubicBezTo>
                  <a:lnTo>
                    <a:pt x="113919" y="24155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5" name="Freeform 25"/>
            <p:cNvSpPr/>
            <p:nvPr/>
          </p:nvSpPr>
          <p:spPr>
            <a:xfrm>
              <a:off x="5174615" y="1262126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6" name="Freeform 26"/>
            <p:cNvSpPr/>
            <p:nvPr/>
          </p:nvSpPr>
          <p:spPr>
            <a:xfrm>
              <a:off x="4522851" y="234442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7" name="Freeform 27"/>
            <p:cNvSpPr/>
            <p:nvPr/>
          </p:nvSpPr>
          <p:spPr>
            <a:xfrm>
              <a:off x="4497705" y="3718687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8" name="Freeform 28"/>
            <p:cNvSpPr/>
            <p:nvPr/>
          </p:nvSpPr>
          <p:spPr>
            <a:xfrm>
              <a:off x="963422" y="4470654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9" name="Freeform 29"/>
            <p:cNvSpPr/>
            <p:nvPr/>
          </p:nvSpPr>
          <p:spPr>
            <a:xfrm>
              <a:off x="2868422" y="2991739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0" name="Freeform 30"/>
            <p:cNvSpPr/>
            <p:nvPr/>
          </p:nvSpPr>
          <p:spPr>
            <a:xfrm>
              <a:off x="5074285" y="3066923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31" name="Group 31"/>
          <p:cNvGrpSpPr>
            <a:grpSpLocks noChangeAspect="1"/>
          </p:cNvGrpSpPr>
          <p:nvPr/>
        </p:nvGrpSpPr>
        <p:grpSpPr>
          <a:xfrm rot="-5400000">
            <a:off x="13266867" y="1942264"/>
            <a:ext cx="7130417" cy="7599464"/>
            <a:chOff x="0" y="0"/>
            <a:chExt cx="5848261" cy="6232970"/>
          </a:xfrm>
        </p:grpSpPr>
        <p:sp>
          <p:nvSpPr>
            <p:cNvPr id="32" name="Freeform 32"/>
            <p:cNvSpPr/>
            <p:nvPr/>
          </p:nvSpPr>
          <p:spPr>
            <a:xfrm>
              <a:off x="1008507" y="4221988"/>
              <a:ext cx="3194812" cy="1944497"/>
            </a:xfrm>
            <a:custGeom>
              <a:avLst/>
              <a:gdLst/>
              <a:ahLst/>
              <a:cxnLst/>
              <a:rect l="l" t="t" r="r" b="b"/>
              <a:pathLst>
                <a:path w="3194812" h="1944497">
                  <a:moveTo>
                    <a:pt x="3194177" y="0"/>
                  </a:moveTo>
                  <a:lnTo>
                    <a:pt x="0" y="314833"/>
                  </a:lnTo>
                  <a:lnTo>
                    <a:pt x="1167892" y="1944497"/>
                  </a:lnTo>
                  <a:lnTo>
                    <a:pt x="1174750" y="1944497"/>
                  </a:lnTo>
                  <a:lnTo>
                    <a:pt x="10160" y="319278"/>
                  </a:lnTo>
                  <a:lnTo>
                    <a:pt x="3194812" y="5461"/>
                  </a:lnTo>
                  <a:lnTo>
                    <a:pt x="3194304" y="0"/>
                  </a:lnTo>
                  <a:close/>
                  <a:moveTo>
                    <a:pt x="3159252" y="73787"/>
                  </a:moveTo>
                  <a:lnTo>
                    <a:pt x="2311781" y="1944497"/>
                  </a:lnTo>
                  <a:lnTo>
                    <a:pt x="2317877" y="1944497"/>
                  </a:lnTo>
                  <a:lnTo>
                    <a:pt x="3164332" y="76200"/>
                  </a:lnTo>
                  <a:lnTo>
                    <a:pt x="3159252" y="7391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3" name="Freeform 33"/>
            <p:cNvSpPr/>
            <p:nvPr/>
          </p:nvSpPr>
          <p:spPr>
            <a:xfrm>
              <a:off x="4073652" y="4205732"/>
              <a:ext cx="189992" cy="190119"/>
            </a:xfrm>
            <a:custGeom>
              <a:avLst/>
              <a:gdLst/>
              <a:ahLst/>
              <a:cxnLst/>
              <a:rect l="l" t="t" r="r" b="b"/>
              <a:pathLst>
                <a:path w="189992" h="190119">
                  <a:moveTo>
                    <a:pt x="18923" y="60579"/>
                  </a:moveTo>
                  <a:cubicBezTo>
                    <a:pt x="37973" y="18669"/>
                    <a:pt x="87376" y="0"/>
                    <a:pt x="129413" y="19050"/>
                  </a:cubicBezTo>
                  <a:cubicBezTo>
                    <a:pt x="171450" y="38100"/>
                    <a:pt x="189992" y="87503"/>
                    <a:pt x="170942" y="129540"/>
                  </a:cubicBezTo>
                  <a:cubicBezTo>
                    <a:pt x="151892" y="171577"/>
                    <a:pt x="102489" y="190119"/>
                    <a:pt x="60579" y="171069"/>
                  </a:cubicBezTo>
                  <a:cubicBezTo>
                    <a:pt x="18669" y="152019"/>
                    <a:pt x="0" y="102616"/>
                    <a:pt x="19050" y="60706"/>
                  </a:cubicBezTo>
                  <a:lnTo>
                    <a:pt x="19050" y="60706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4" name="Freeform 34"/>
            <p:cNvSpPr/>
            <p:nvPr/>
          </p:nvSpPr>
          <p:spPr>
            <a:xfrm>
              <a:off x="3781044" y="2269490"/>
              <a:ext cx="1398016" cy="1555369"/>
            </a:xfrm>
            <a:custGeom>
              <a:avLst/>
              <a:gdLst/>
              <a:ahLst/>
              <a:cxnLst/>
              <a:rect l="l" t="t" r="r" b="b"/>
              <a:pathLst>
                <a:path w="1398016" h="1555369">
                  <a:moveTo>
                    <a:pt x="0" y="1555242"/>
                  </a:moveTo>
                  <a:lnTo>
                    <a:pt x="93345" y="0"/>
                  </a:lnTo>
                  <a:lnTo>
                    <a:pt x="98933" y="381"/>
                  </a:lnTo>
                  <a:lnTo>
                    <a:pt x="6223" y="1546098"/>
                  </a:lnTo>
                  <a:lnTo>
                    <a:pt x="1386967" y="855726"/>
                  </a:lnTo>
                  <a:lnTo>
                    <a:pt x="160909" y="46228"/>
                  </a:lnTo>
                  <a:lnTo>
                    <a:pt x="163957" y="41656"/>
                  </a:lnTo>
                  <a:lnTo>
                    <a:pt x="1398016" y="856488"/>
                  </a:lnTo>
                  <a:lnTo>
                    <a:pt x="127" y="1555369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5" name="Freeform 35"/>
            <p:cNvSpPr/>
            <p:nvPr/>
          </p:nvSpPr>
          <p:spPr>
            <a:xfrm>
              <a:off x="3851783" y="2220595"/>
              <a:ext cx="189992" cy="189992"/>
            </a:xfrm>
            <a:custGeom>
              <a:avLst/>
              <a:gdLst/>
              <a:ahLst/>
              <a:cxnLst/>
              <a:rect l="l" t="t" r="r" b="b"/>
              <a:pathLst>
                <a:path w="189992" h="189992">
                  <a:moveTo>
                    <a:pt x="49022" y="164592"/>
                  </a:moveTo>
                  <a:cubicBezTo>
                    <a:pt x="10541" y="139192"/>
                    <a:pt x="0" y="87376"/>
                    <a:pt x="25400" y="49022"/>
                  </a:cubicBezTo>
                  <a:cubicBezTo>
                    <a:pt x="50800" y="10668"/>
                    <a:pt x="102616" y="0"/>
                    <a:pt x="140970" y="25400"/>
                  </a:cubicBezTo>
                  <a:cubicBezTo>
                    <a:pt x="179324" y="50800"/>
                    <a:pt x="189992" y="102616"/>
                    <a:pt x="164592" y="140970"/>
                  </a:cubicBezTo>
                  <a:cubicBezTo>
                    <a:pt x="139192" y="179324"/>
                    <a:pt x="87376" y="189992"/>
                    <a:pt x="49022" y="164592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6" name="Freeform 36"/>
            <p:cNvSpPr/>
            <p:nvPr/>
          </p:nvSpPr>
          <p:spPr>
            <a:xfrm>
              <a:off x="2570861" y="113538"/>
              <a:ext cx="2743835" cy="2963418"/>
            </a:xfrm>
            <a:custGeom>
              <a:avLst/>
              <a:gdLst/>
              <a:ahLst/>
              <a:cxnLst/>
              <a:rect l="l" t="t" r="r" b="b"/>
              <a:pathLst>
                <a:path w="2743835" h="2963418">
                  <a:moveTo>
                    <a:pt x="348234" y="2963418"/>
                  </a:moveTo>
                  <a:lnTo>
                    <a:pt x="347726" y="2958592"/>
                  </a:lnTo>
                  <a:lnTo>
                    <a:pt x="0" y="635"/>
                  </a:lnTo>
                  <a:lnTo>
                    <a:pt x="5461" y="0"/>
                  </a:lnTo>
                  <a:lnTo>
                    <a:pt x="352679" y="2953258"/>
                  </a:lnTo>
                  <a:lnTo>
                    <a:pt x="2732786" y="1178941"/>
                  </a:lnTo>
                  <a:lnTo>
                    <a:pt x="74549" y="34290"/>
                  </a:lnTo>
                  <a:lnTo>
                    <a:pt x="76708" y="29210"/>
                  </a:lnTo>
                  <a:lnTo>
                    <a:pt x="2743835" y="1177671"/>
                  </a:lnTo>
                  <a:lnTo>
                    <a:pt x="348234" y="296341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7" name="Freeform 37"/>
            <p:cNvSpPr/>
            <p:nvPr/>
          </p:nvSpPr>
          <p:spPr>
            <a:xfrm>
              <a:off x="2555494" y="63500"/>
              <a:ext cx="189738" cy="166878"/>
            </a:xfrm>
            <a:custGeom>
              <a:avLst/>
              <a:gdLst/>
              <a:ahLst/>
              <a:cxnLst/>
              <a:rect l="l" t="t" r="r" b="b"/>
              <a:pathLst>
                <a:path w="189738" h="166878">
                  <a:moveTo>
                    <a:pt x="94869" y="0"/>
                  </a:moveTo>
                  <a:cubicBezTo>
                    <a:pt x="62611" y="0"/>
                    <a:pt x="31877" y="18923"/>
                    <a:pt x="18288" y="50419"/>
                  </a:cubicBezTo>
                  <a:cubicBezTo>
                    <a:pt x="0" y="92710"/>
                    <a:pt x="19558" y="141859"/>
                    <a:pt x="61849" y="160020"/>
                  </a:cubicBezTo>
                  <a:cubicBezTo>
                    <a:pt x="72644" y="164719"/>
                    <a:pt x="83820" y="166878"/>
                    <a:pt x="94869" y="166878"/>
                  </a:cubicBezTo>
                  <a:cubicBezTo>
                    <a:pt x="127127" y="166878"/>
                    <a:pt x="157988" y="147955"/>
                    <a:pt x="171450" y="116459"/>
                  </a:cubicBezTo>
                  <a:cubicBezTo>
                    <a:pt x="189738" y="74168"/>
                    <a:pt x="170180" y="25019"/>
                    <a:pt x="127889" y="6858"/>
                  </a:cubicBezTo>
                  <a:cubicBezTo>
                    <a:pt x="117094" y="2159"/>
                    <a:pt x="105918" y="0"/>
                    <a:pt x="94869" y="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8" name="Freeform 38"/>
            <p:cNvSpPr/>
            <p:nvPr/>
          </p:nvSpPr>
          <p:spPr>
            <a:xfrm>
              <a:off x="3002788" y="318135"/>
              <a:ext cx="2756915" cy="2554097"/>
            </a:xfrm>
            <a:custGeom>
              <a:avLst/>
              <a:gdLst/>
              <a:ahLst/>
              <a:cxnLst/>
              <a:rect l="l" t="t" r="r" b="b"/>
              <a:pathLst>
                <a:path w="2756915" h="2554097">
                  <a:moveTo>
                    <a:pt x="2751709" y="2554097"/>
                  </a:moveTo>
                  <a:lnTo>
                    <a:pt x="1667637" y="11049"/>
                  </a:lnTo>
                  <a:lnTo>
                    <a:pt x="10287" y="2217547"/>
                  </a:lnTo>
                  <a:lnTo>
                    <a:pt x="2675890" y="2540762"/>
                  </a:lnTo>
                  <a:lnTo>
                    <a:pt x="2675255" y="2546223"/>
                  </a:lnTo>
                  <a:lnTo>
                    <a:pt x="0" y="2221865"/>
                  </a:lnTo>
                  <a:lnTo>
                    <a:pt x="2921" y="2218055"/>
                  </a:lnTo>
                  <a:lnTo>
                    <a:pt x="1669034" y="0"/>
                  </a:lnTo>
                  <a:lnTo>
                    <a:pt x="1670939" y="4445"/>
                  </a:lnTo>
                  <a:lnTo>
                    <a:pt x="2756916" y="2551938"/>
                  </a:lnTo>
                  <a:lnTo>
                    <a:pt x="2751836" y="255409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9" name="Freeform 39"/>
            <p:cNvSpPr/>
            <p:nvPr/>
          </p:nvSpPr>
          <p:spPr>
            <a:xfrm>
              <a:off x="5585841" y="2772791"/>
              <a:ext cx="176784" cy="176784"/>
            </a:xfrm>
            <a:custGeom>
              <a:avLst/>
              <a:gdLst/>
              <a:ahLst/>
              <a:cxnLst/>
              <a:rect l="l" t="t" r="r" b="b"/>
              <a:pathLst>
                <a:path w="176784" h="176784">
                  <a:moveTo>
                    <a:pt x="98425" y="5588"/>
                  </a:moveTo>
                  <a:cubicBezTo>
                    <a:pt x="144145" y="11176"/>
                    <a:pt x="176784" y="52705"/>
                    <a:pt x="171196" y="98425"/>
                  </a:cubicBezTo>
                  <a:cubicBezTo>
                    <a:pt x="165608" y="144145"/>
                    <a:pt x="124079" y="176784"/>
                    <a:pt x="78359" y="171196"/>
                  </a:cubicBezTo>
                  <a:cubicBezTo>
                    <a:pt x="32639" y="165608"/>
                    <a:pt x="0" y="124079"/>
                    <a:pt x="5588" y="78359"/>
                  </a:cubicBezTo>
                  <a:cubicBezTo>
                    <a:pt x="11176" y="32639"/>
                    <a:pt x="52705" y="0"/>
                    <a:pt x="98425" y="558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0" name="Freeform 40"/>
            <p:cNvSpPr/>
            <p:nvPr/>
          </p:nvSpPr>
          <p:spPr>
            <a:xfrm>
              <a:off x="4693412" y="2992374"/>
              <a:ext cx="1091311" cy="1058037"/>
            </a:xfrm>
            <a:custGeom>
              <a:avLst/>
              <a:gdLst/>
              <a:ahLst/>
              <a:cxnLst/>
              <a:rect l="l" t="t" r="r" b="b"/>
              <a:pathLst>
                <a:path w="1091311" h="1058037">
                  <a:moveTo>
                    <a:pt x="1086104" y="1057783"/>
                  </a:moveTo>
                  <a:lnTo>
                    <a:pt x="742188" y="10795"/>
                  </a:lnTo>
                  <a:lnTo>
                    <a:pt x="10541" y="828548"/>
                  </a:lnTo>
                  <a:lnTo>
                    <a:pt x="1011682" y="1038098"/>
                  </a:lnTo>
                  <a:lnTo>
                    <a:pt x="1010539" y="1043559"/>
                  </a:lnTo>
                  <a:lnTo>
                    <a:pt x="0" y="832104"/>
                  </a:lnTo>
                  <a:lnTo>
                    <a:pt x="3175" y="828548"/>
                  </a:lnTo>
                  <a:lnTo>
                    <a:pt x="744474" y="0"/>
                  </a:lnTo>
                  <a:lnTo>
                    <a:pt x="745998" y="4572"/>
                  </a:lnTo>
                  <a:lnTo>
                    <a:pt x="1091311" y="1056259"/>
                  </a:lnTo>
                  <a:lnTo>
                    <a:pt x="1085977" y="105803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1" name="Freeform 41"/>
            <p:cNvSpPr/>
            <p:nvPr/>
          </p:nvSpPr>
          <p:spPr>
            <a:xfrm>
              <a:off x="5609336" y="3941064"/>
              <a:ext cx="182245" cy="182245"/>
            </a:xfrm>
            <a:custGeom>
              <a:avLst/>
              <a:gdLst/>
              <a:ahLst/>
              <a:cxnLst/>
              <a:rect l="l" t="t" r="r" b="b"/>
              <a:pathLst>
                <a:path w="182245" h="182245">
                  <a:moveTo>
                    <a:pt x="108204" y="9398"/>
                  </a:moveTo>
                  <a:cubicBezTo>
                    <a:pt x="153289" y="18796"/>
                    <a:pt x="182245" y="62992"/>
                    <a:pt x="172847" y="108204"/>
                  </a:cubicBezTo>
                  <a:cubicBezTo>
                    <a:pt x="163449" y="153416"/>
                    <a:pt x="119253" y="182245"/>
                    <a:pt x="74041" y="172847"/>
                  </a:cubicBezTo>
                  <a:cubicBezTo>
                    <a:pt x="28829" y="163449"/>
                    <a:pt x="0" y="119253"/>
                    <a:pt x="9398" y="74041"/>
                  </a:cubicBezTo>
                  <a:cubicBezTo>
                    <a:pt x="18796" y="28829"/>
                    <a:pt x="62992" y="0"/>
                    <a:pt x="108204" y="939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2" name="Freeform 42"/>
            <p:cNvSpPr/>
            <p:nvPr/>
          </p:nvSpPr>
          <p:spPr>
            <a:xfrm>
              <a:off x="3533394" y="4597400"/>
              <a:ext cx="2099056" cy="1569085"/>
            </a:xfrm>
            <a:custGeom>
              <a:avLst/>
              <a:gdLst/>
              <a:ahLst/>
              <a:cxnLst/>
              <a:rect l="l" t="t" r="r" b="b"/>
              <a:pathLst>
                <a:path w="2099056" h="1569085">
                  <a:moveTo>
                    <a:pt x="2097532" y="0"/>
                  </a:moveTo>
                  <a:lnTo>
                    <a:pt x="5842" y="496824"/>
                  </a:lnTo>
                  <a:lnTo>
                    <a:pt x="0" y="498221"/>
                  </a:lnTo>
                  <a:lnTo>
                    <a:pt x="1011301" y="1568958"/>
                  </a:lnTo>
                  <a:lnTo>
                    <a:pt x="1020826" y="1568958"/>
                  </a:lnTo>
                  <a:lnTo>
                    <a:pt x="13208" y="502158"/>
                  </a:lnTo>
                  <a:lnTo>
                    <a:pt x="2099056" y="6731"/>
                  </a:lnTo>
                  <a:lnTo>
                    <a:pt x="2097405" y="0"/>
                  </a:lnTo>
                  <a:close/>
                  <a:moveTo>
                    <a:pt x="2066544" y="97536"/>
                  </a:moveTo>
                  <a:lnTo>
                    <a:pt x="1626870" y="1569085"/>
                  </a:lnTo>
                  <a:lnTo>
                    <a:pt x="1634109" y="1569085"/>
                  </a:lnTo>
                  <a:lnTo>
                    <a:pt x="2073148" y="99568"/>
                  </a:lnTo>
                  <a:lnTo>
                    <a:pt x="2066544" y="97663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3" name="Freeform 43"/>
            <p:cNvSpPr/>
            <p:nvPr/>
          </p:nvSpPr>
          <p:spPr>
            <a:xfrm>
              <a:off x="5485130" y="4584192"/>
              <a:ext cx="233426" cy="233426"/>
            </a:xfrm>
            <a:custGeom>
              <a:avLst/>
              <a:gdLst/>
              <a:ahLst/>
              <a:cxnLst/>
              <a:rect l="l" t="t" r="r" b="b"/>
              <a:pathLst>
                <a:path w="233426" h="233426">
                  <a:moveTo>
                    <a:pt x="16510" y="86741"/>
                  </a:moveTo>
                  <a:cubicBezTo>
                    <a:pt x="33020" y="31369"/>
                    <a:pt x="91313" y="0"/>
                    <a:pt x="146685" y="16510"/>
                  </a:cubicBezTo>
                  <a:cubicBezTo>
                    <a:pt x="202057" y="33020"/>
                    <a:pt x="233426" y="91313"/>
                    <a:pt x="216916" y="146685"/>
                  </a:cubicBezTo>
                  <a:cubicBezTo>
                    <a:pt x="200406" y="202057"/>
                    <a:pt x="142113" y="233426"/>
                    <a:pt x="86741" y="216916"/>
                  </a:cubicBezTo>
                  <a:cubicBezTo>
                    <a:pt x="31369" y="200406"/>
                    <a:pt x="0" y="142113"/>
                    <a:pt x="16510" y="86741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4" name="Freeform 44"/>
            <p:cNvSpPr/>
            <p:nvPr/>
          </p:nvSpPr>
          <p:spPr>
            <a:xfrm>
              <a:off x="4127881" y="5267706"/>
              <a:ext cx="1328293" cy="898779"/>
            </a:xfrm>
            <a:custGeom>
              <a:avLst/>
              <a:gdLst/>
              <a:ahLst/>
              <a:cxnLst/>
              <a:rect l="l" t="t" r="r" b="b"/>
              <a:pathLst>
                <a:path w="1328293" h="898779">
                  <a:moveTo>
                    <a:pt x="1249172" y="0"/>
                  </a:moveTo>
                  <a:lnTo>
                    <a:pt x="0" y="875284"/>
                  </a:lnTo>
                  <a:lnTo>
                    <a:pt x="50419" y="898779"/>
                  </a:lnTo>
                  <a:lnTo>
                    <a:pt x="66929" y="898779"/>
                  </a:lnTo>
                  <a:lnTo>
                    <a:pt x="13970" y="874014"/>
                  </a:lnTo>
                  <a:lnTo>
                    <a:pt x="1243457" y="12573"/>
                  </a:lnTo>
                  <a:lnTo>
                    <a:pt x="1321308" y="898652"/>
                  </a:lnTo>
                  <a:lnTo>
                    <a:pt x="1328293" y="898652"/>
                  </a:lnTo>
                  <a:lnTo>
                    <a:pt x="1249426" y="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5" name="Freeform 45"/>
            <p:cNvSpPr/>
            <p:nvPr/>
          </p:nvSpPr>
          <p:spPr>
            <a:xfrm>
              <a:off x="3881374" y="3719957"/>
              <a:ext cx="793496" cy="681990"/>
            </a:xfrm>
            <a:custGeom>
              <a:avLst/>
              <a:gdLst/>
              <a:ahLst/>
              <a:cxnLst/>
              <a:rect l="l" t="t" r="r" b="b"/>
              <a:pathLst>
                <a:path w="793496" h="681990">
                  <a:moveTo>
                    <a:pt x="399796" y="681990"/>
                  </a:moveTo>
                  <a:lnTo>
                    <a:pt x="393700" y="678561"/>
                  </a:lnTo>
                  <a:lnTo>
                    <a:pt x="781431" y="6985"/>
                  </a:lnTo>
                  <a:lnTo>
                    <a:pt x="12065" y="6985"/>
                  </a:lnTo>
                  <a:lnTo>
                    <a:pt x="350139" y="592455"/>
                  </a:lnTo>
                  <a:lnTo>
                    <a:pt x="344043" y="596011"/>
                  </a:lnTo>
                  <a:lnTo>
                    <a:pt x="0" y="0"/>
                  </a:lnTo>
                  <a:lnTo>
                    <a:pt x="793496" y="0"/>
                  </a:lnTo>
                  <a:lnTo>
                    <a:pt x="790448" y="5207"/>
                  </a:lnTo>
                  <a:lnTo>
                    <a:pt x="399669" y="68199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6" name="Freeform 46"/>
            <p:cNvSpPr/>
            <p:nvPr/>
          </p:nvSpPr>
          <p:spPr>
            <a:xfrm>
              <a:off x="4106418" y="4190238"/>
              <a:ext cx="238887" cy="239014"/>
            </a:xfrm>
            <a:custGeom>
              <a:avLst/>
              <a:gdLst/>
              <a:ahLst/>
              <a:cxnLst/>
              <a:rect l="l" t="t" r="r" b="b"/>
              <a:pathLst>
                <a:path w="238887" h="239014">
                  <a:moveTo>
                    <a:pt x="210058" y="67183"/>
                  </a:moveTo>
                  <a:cubicBezTo>
                    <a:pt x="238887" y="117221"/>
                    <a:pt x="221742" y="181102"/>
                    <a:pt x="171831" y="210058"/>
                  </a:cubicBezTo>
                  <a:cubicBezTo>
                    <a:pt x="121920" y="239014"/>
                    <a:pt x="57912" y="221742"/>
                    <a:pt x="28956" y="171831"/>
                  </a:cubicBezTo>
                  <a:cubicBezTo>
                    <a:pt x="0" y="121920"/>
                    <a:pt x="17272" y="57912"/>
                    <a:pt x="67183" y="28956"/>
                  </a:cubicBezTo>
                  <a:cubicBezTo>
                    <a:pt x="117094" y="0"/>
                    <a:pt x="181102" y="17272"/>
                    <a:pt x="210058" y="67183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7" name="Freeform 47"/>
            <p:cNvSpPr/>
            <p:nvPr/>
          </p:nvSpPr>
          <p:spPr>
            <a:xfrm>
              <a:off x="63500" y="3245485"/>
              <a:ext cx="4584319" cy="2921000"/>
            </a:xfrm>
            <a:custGeom>
              <a:avLst/>
              <a:gdLst/>
              <a:ahLst/>
              <a:cxnLst/>
              <a:rect l="l" t="t" r="r" b="b"/>
              <a:pathLst>
                <a:path w="4584319" h="2921000">
                  <a:moveTo>
                    <a:pt x="7112" y="0"/>
                  </a:moveTo>
                  <a:lnTo>
                    <a:pt x="0" y="3429"/>
                  </a:lnTo>
                  <a:lnTo>
                    <a:pt x="1385824" y="2921000"/>
                  </a:lnTo>
                  <a:lnTo>
                    <a:pt x="1394460" y="2921000"/>
                  </a:lnTo>
                  <a:lnTo>
                    <a:pt x="7112" y="0"/>
                  </a:lnTo>
                  <a:close/>
                  <a:moveTo>
                    <a:pt x="116078" y="6858"/>
                  </a:moveTo>
                  <a:lnTo>
                    <a:pt x="115443" y="14732"/>
                  </a:lnTo>
                  <a:lnTo>
                    <a:pt x="4569968" y="372491"/>
                  </a:lnTo>
                  <a:lnTo>
                    <a:pt x="2812415" y="2921000"/>
                  </a:lnTo>
                  <a:lnTo>
                    <a:pt x="2822067" y="2921000"/>
                  </a:lnTo>
                  <a:lnTo>
                    <a:pt x="4580382" y="371221"/>
                  </a:lnTo>
                  <a:lnTo>
                    <a:pt x="4584319" y="365633"/>
                  </a:lnTo>
                  <a:lnTo>
                    <a:pt x="116078" y="685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8" name="Freeform 48"/>
            <p:cNvSpPr/>
            <p:nvPr/>
          </p:nvSpPr>
          <p:spPr>
            <a:xfrm>
              <a:off x="61849" y="3133217"/>
              <a:ext cx="246888" cy="246888"/>
            </a:xfrm>
            <a:custGeom>
              <a:avLst/>
              <a:gdLst/>
              <a:ahLst/>
              <a:cxnLst/>
              <a:rect l="l" t="t" r="r" b="b"/>
              <a:pathLst>
                <a:path w="246888" h="246888">
                  <a:moveTo>
                    <a:pt x="113919" y="241554"/>
                  </a:moveTo>
                  <a:cubicBezTo>
                    <a:pt x="48641" y="236347"/>
                    <a:pt x="0" y="179197"/>
                    <a:pt x="5334" y="113919"/>
                  </a:cubicBezTo>
                  <a:cubicBezTo>
                    <a:pt x="10668" y="48641"/>
                    <a:pt x="67691" y="0"/>
                    <a:pt x="132969" y="5334"/>
                  </a:cubicBezTo>
                  <a:cubicBezTo>
                    <a:pt x="198247" y="10668"/>
                    <a:pt x="246888" y="67691"/>
                    <a:pt x="241554" y="132969"/>
                  </a:cubicBezTo>
                  <a:cubicBezTo>
                    <a:pt x="236220" y="198247"/>
                    <a:pt x="179197" y="246888"/>
                    <a:pt x="113919" y="241554"/>
                  </a:cubicBezTo>
                  <a:lnTo>
                    <a:pt x="113919" y="24155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9" name="Freeform 49"/>
            <p:cNvSpPr/>
            <p:nvPr/>
          </p:nvSpPr>
          <p:spPr>
            <a:xfrm>
              <a:off x="5174615" y="1262126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0" name="Freeform 50"/>
            <p:cNvSpPr/>
            <p:nvPr/>
          </p:nvSpPr>
          <p:spPr>
            <a:xfrm>
              <a:off x="4522851" y="234442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1" name="Freeform 51"/>
            <p:cNvSpPr/>
            <p:nvPr/>
          </p:nvSpPr>
          <p:spPr>
            <a:xfrm>
              <a:off x="4497705" y="3718687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2" name="Freeform 52"/>
            <p:cNvSpPr/>
            <p:nvPr/>
          </p:nvSpPr>
          <p:spPr>
            <a:xfrm>
              <a:off x="963422" y="4470654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3" name="Freeform 53"/>
            <p:cNvSpPr/>
            <p:nvPr/>
          </p:nvSpPr>
          <p:spPr>
            <a:xfrm>
              <a:off x="2868422" y="2991739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4" name="Freeform 54"/>
            <p:cNvSpPr/>
            <p:nvPr/>
          </p:nvSpPr>
          <p:spPr>
            <a:xfrm>
              <a:off x="5074285" y="3066923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55" name="Freeform 55"/>
          <p:cNvSpPr/>
          <p:nvPr/>
        </p:nvSpPr>
        <p:spPr>
          <a:xfrm>
            <a:off x="1083640" y="2920160"/>
            <a:ext cx="3929205" cy="2455753"/>
          </a:xfrm>
          <a:custGeom>
            <a:avLst/>
            <a:gdLst/>
            <a:ahLst/>
            <a:cxnLst/>
            <a:rect l="l" t="t" r="r" b="b"/>
            <a:pathLst>
              <a:path w="3929205" h="2455753">
                <a:moveTo>
                  <a:pt x="0" y="0"/>
                </a:moveTo>
                <a:lnTo>
                  <a:pt x="3929205" y="0"/>
                </a:lnTo>
                <a:lnTo>
                  <a:pt x="3929205" y="2455753"/>
                </a:lnTo>
                <a:lnTo>
                  <a:pt x="0" y="245575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56" name="Freeform 56"/>
          <p:cNvSpPr/>
          <p:nvPr/>
        </p:nvSpPr>
        <p:spPr>
          <a:xfrm>
            <a:off x="5324635" y="3027694"/>
            <a:ext cx="1933091" cy="1001673"/>
          </a:xfrm>
          <a:custGeom>
            <a:avLst/>
            <a:gdLst/>
            <a:ahLst/>
            <a:cxnLst/>
            <a:rect l="l" t="t" r="r" b="b"/>
            <a:pathLst>
              <a:path w="1933091" h="1001673">
                <a:moveTo>
                  <a:pt x="0" y="0"/>
                </a:moveTo>
                <a:lnTo>
                  <a:pt x="1933090" y="0"/>
                </a:lnTo>
                <a:lnTo>
                  <a:pt x="1933090" y="1001673"/>
                </a:lnTo>
                <a:lnTo>
                  <a:pt x="0" y="100167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15078" t="-28953" r="-14827" b="-30554"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57" name="Freeform 57"/>
          <p:cNvSpPr/>
          <p:nvPr/>
        </p:nvSpPr>
        <p:spPr>
          <a:xfrm>
            <a:off x="1083640" y="5678562"/>
            <a:ext cx="3929205" cy="2579837"/>
          </a:xfrm>
          <a:custGeom>
            <a:avLst/>
            <a:gdLst/>
            <a:ahLst/>
            <a:cxnLst/>
            <a:rect l="l" t="t" r="r" b="b"/>
            <a:pathLst>
              <a:path w="3929205" h="2579837">
                <a:moveTo>
                  <a:pt x="0" y="0"/>
                </a:moveTo>
                <a:lnTo>
                  <a:pt x="3929205" y="0"/>
                </a:lnTo>
                <a:lnTo>
                  <a:pt x="3929205" y="2579836"/>
                </a:lnTo>
                <a:lnTo>
                  <a:pt x="0" y="257983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2949" r="-2949"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58" name="Freeform 58"/>
          <p:cNvSpPr/>
          <p:nvPr/>
        </p:nvSpPr>
        <p:spPr>
          <a:xfrm>
            <a:off x="9770647" y="1028700"/>
            <a:ext cx="7827571" cy="5997876"/>
          </a:xfrm>
          <a:custGeom>
            <a:avLst/>
            <a:gdLst/>
            <a:ahLst/>
            <a:cxnLst/>
            <a:rect l="l" t="t" r="r" b="b"/>
            <a:pathLst>
              <a:path w="7827571" h="5997876">
                <a:moveTo>
                  <a:pt x="0" y="0"/>
                </a:moveTo>
                <a:lnTo>
                  <a:pt x="7827571" y="0"/>
                </a:lnTo>
                <a:lnTo>
                  <a:pt x="7827571" y="5997876"/>
                </a:lnTo>
                <a:lnTo>
                  <a:pt x="0" y="599787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59" name="TextBox 59"/>
          <p:cNvSpPr txBox="1"/>
          <p:nvPr/>
        </p:nvSpPr>
        <p:spPr>
          <a:xfrm>
            <a:off x="1083640" y="1539452"/>
            <a:ext cx="4325608" cy="6373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565"/>
              </a:lnSpc>
            </a:pPr>
            <a:r>
              <a:rPr lang="en-US" sz="4611">
                <a:solidFill>
                  <a:srgbClr val="5DADE2"/>
                </a:solidFill>
                <a:latin typeface="Poppins"/>
                <a:ea typeface="Poppins"/>
                <a:cs typeface="Poppins"/>
                <a:sym typeface="Poppins"/>
              </a:rPr>
              <a:t>Principali Zone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5324635" y="4180701"/>
            <a:ext cx="4300342" cy="9807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6"/>
              </a:lnSpc>
            </a:pPr>
            <a:r>
              <a:rPr lang="en-US" sz="1811">
                <a:solidFill>
                  <a:srgbClr val="3D464D"/>
                </a:solidFill>
                <a:latin typeface="Open Sans 2"/>
                <a:ea typeface="Open Sans 2"/>
                <a:cs typeface="Open Sans 2"/>
                <a:sym typeface="Open Sans 2"/>
              </a:rPr>
              <a:t>AFEZ (Alat Free Economic Zone): hub logistico-industriale, collegato al porto di Alat.</a:t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5324635" y="6229433"/>
            <a:ext cx="4300342" cy="3615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061"/>
              </a:lnSpc>
            </a:pPr>
            <a:r>
              <a:rPr lang="en-US" sz="2111" b="1">
                <a:solidFill>
                  <a:srgbClr val="3D464D"/>
                </a:solidFill>
                <a:latin typeface="Open Sans 2 Bold"/>
                <a:ea typeface="Open Sans 2 Bold"/>
                <a:cs typeface="Open Sans 2 Bold"/>
                <a:sym typeface="Open Sans 2 Bold"/>
              </a:rPr>
              <a:t>INDUSTRIAL PARKS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5270043" y="6743420"/>
            <a:ext cx="3975364" cy="9807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6"/>
              </a:lnSpc>
            </a:pPr>
            <a:r>
              <a:rPr lang="en-US" sz="1811">
                <a:solidFill>
                  <a:srgbClr val="3D464D"/>
                </a:solidFill>
                <a:latin typeface="Open Sans 2"/>
                <a:ea typeface="Open Sans 2"/>
                <a:cs typeface="Open Sans 2"/>
                <a:sym typeface="Open Sans 2"/>
              </a:rPr>
              <a:t>Sumgayit Chemical, Mingachevir Textile, Balakhani (riciclo/green).</a:t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10206453" y="6950376"/>
            <a:ext cx="7052847" cy="4484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23"/>
              </a:lnSpc>
              <a:spcBef>
                <a:spcPct val="0"/>
              </a:spcBef>
            </a:pPr>
            <a:r>
              <a:rPr lang="en-US" sz="2445">
                <a:solidFill>
                  <a:srgbClr val="153F6F"/>
                </a:solidFill>
                <a:latin typeface="Poppins"/>
                <a:ea typeface="Poppins"/>
                <a:cs typeface="Poppins"/>
                <a:sym typeface="Poppins"/>
              </a:rPr>
              <a:t>Nuove regioni economiche nelle aree liberate</a:t>
            </a:r>
          </a:p>
        </p:txBody>
      </p:sp>
      <p:grpSp>
        <p:nvGrpSpPr>
          <p:cNvPr id="64" name="Group 64"/>
          <p:cNvGrpSpPr/>
          <p:nvPr/>
        </p:nvGrpSpPr>
        <p:grpSpPr>
          <a:xfrm>
            <a:off x="10206453" y="7723337"/>
            <a:ext cx="801556" cy="543318"/>
            <a:chOff x="0" y="0"/>
            <a:chExt cx="211109" cy="143096"/>
          </a:xfrm>
        </p:grpSpPr>
        <p:sp>
          <p:nvSpPr>
            <p:cNvPr id="65" name="Freeform 65"/>
            <p:cNvSpPr/>
            <p:nvPr/>
          </p:nvSpPr>
          <p:spPr>
            <a:xfrm>
              <a:off x="0" y="0"/>
              <a:ext cx="211109" cy="143096"/>
            </a:xfrm>
            <a:custGeom>
              <a:avLst/>
              <a:gdLst/>
              <a:ahLst/>
              <a:cxnLst/>
              <a:rect l="l" t="t" r="r" b="b"/>
              <a:pathLst>
                <a:path w="211109" h="143096">
                  <a:moveTo>
                    <a:pt x="0" y="0"/>
                  </a:moveTo>
                  <a:lnTo>
                    <a:pt x="211109" y="0"/>
                  </a:lnTo>
                  <a:lnTo>
                    <a:pt x="211109" y="143096"/>
                  </a:lnTo>
                  <a:lnTo>
                    <a:pt x="0" y="143096"/>
                  </a:lnTo>
                  <a:close/>
                </a:path>
              </a:pathLst>
            </a:custGeom>
            <a:solidFill>
              <a:srgbClr val="72C0F4"/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66" name="TextBox 66"/>
            <p:cNvSpPr txBox="1"/>
            <p:nvPr/>
          </p:nvSpPr>
          <p:spPr>
            <a:xfrm>
              <a:off x="0" y="0"/>
              <a:ext cx="211109" cy="14309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4"/>
                </a:lnSpc>
              </a:pPr>
              <a:endParaRPr/>
            </a:p>
          </p:txBody>
        </p:sp>
      </p:grpSp>
      <p:sp>
        <p:nvSpPr>
          <p:cNvPr id="67" name="TextBox 67"/>
          <p:cNvSpPr txBox="1"/>
          <p:nvPr/>
        </p:nvSpPr>
        <p:spPr>
          <a:xfrm>
            <a:off x="11237364" y="7723337"/>
            <a:ext cx="5291441" cy="5350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190"/>
              </a:lnSpc>
            </a:pPr>
            <a:r>
              <a:rPr lang="en-US" sz="1711" b="1">
                <a:solidFill>
                  <a:srgbClr val="3D464D"/>
                </a:solidFill>
                <a:latin typeface="Open Sans 2 Bold"/>
                <a:ea typeface="Open Sans 2 Bold"/>
                <a:cs typeface="Open Sans 2 Bold"/>
                <a:sym typeface="Open Sans 2 Bold"/>
              </a:rPr>
              <a:t>Karabakh Economic Region</a:t>
            </a:r>
            <a:r>
              <a:rPr lang="en-US" sz="1711">
                <a:solidFill>
                  <a:srgbClr val="3D464D"/>
                </a:solidFill>
                <a:latin typeface="Open Sans 2"/>
                <a:ea typeface="Open Sans 2"/>
                <a:cs typeface="Open Sans 2"/>
                <a:sym typeface="Open Sans 2"/>
              </a:rPr>
              <a:t> (Aghdam, Shushi, Fizuli, Terter, Khojavend, Khojaly, Khankendi).</a:t>
            </a:r>
          </a:p>
        </p:txBody>
      </p:sp>
      <p:grpSp>
        <p:nvGrpSpPr>
          <p:cNvPr id="68" name="Group 68"/>
          <p:cNvGrpSpPr/>
          <p:nvPr/>
        </p:nvGrpSpPr>
        <p:grpSpPr>
          <a:xfrm>
            <a:off x="10206453" y="8579756"/>
            <a:ext cx="801556" cy="543318"/>
            <a:chOff x="0" y="0"/>
            <a:chExt cx="211109" cy="143096"/>
          </a:xfrm>
        </p:grpSpPr>
        <p:sp>
          <p:nvSpPr>
            <p:cNvPr id="69" name="Freeform 69"/>
            <p:cNvSpPr/>
            <p:nvPr/>
          </p:nvSpPr>
          <p:spPr>
            <a:xfrm>
              <a:off x="0" y="0"/>
              <a:ext cx="211109" cy="143096"/>
            </a:xfrm>
            <a:custGeom>
              <a:avLst/>
              <a:gdLst/>
              <a:ahLst/>
              <a:cxnLst/>
              <a:rect l="l" t="t" r="r" b="b"/>
              <a:pathLst>
                <a:path w="211109" h="143096">
                  <a:moveTo>
                    <a:pt x="0" y="0"/>
                  </a:moveTo>
                  <a:lnTo>
                    <a:pt x="211109" y="0"/>
                  </a:lnTo>
                  <a:lnTo>
                    <a:pt x="211109" y="143096"/>
                  </a:lnTo>
                  <a:lnTo>
                    <a:pt x="0" y="143096"/>
                  </a:lnTo>
                  <a:close/>
                </a:path>
              </a:pathLst>
            </a:custGeom>
            <a:solidFill>
              <a:srgbClr val="1A3B64"/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70" name="TextBox 70"/>
            <p:cNvSpPr txBox="1"/>
            <p:nvPr/>
          </p:nvSpPr>
          <p:spPr>
            <a:xfrm>
              <a:off x="0" y="0"/>
              <a:ext cx="211109" cy="14309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4"/>
                </a:lnSpc>
              </a:pPr>
              <a:endParaRPr/>
            </a:p>
          </p:txBody>
        </p:sp>
      </p:grpSp>
      <p:sp>
        <p:nvSpPr>
          <p:cNvPr id="71" name="TextBox 71"/>
          <p:cNvSpPr txBox="1"/>
          <p:nvPr/>
        </p:nvSpPr>
        <p:spPr>
          <a:xfrm>
            <a:off x="11237364" y="8579756"/>
            <a:ext cx="5291441" cy="5350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190"/>
              </a:lnSpc>
            </a:pPr>
            <a:r>
              <a:rPr lang="en-US" sz="1711" b="1">
                <a:solidFill>
                  <a:srgbClr val="3D464D"/>
                </a:solidFill>
                <a:latin typeface="Open Sans 2 Bold"/>
                <a:ea typeface="Open Sans 2 Bold"/>
                <a:cs typeface="Open Sans 2 Bold"/>
                <a:sym typeface="Open Sans 2 Bold"/>
              </a:rPr>
              <a:t>East Zangazur Economic Region</a:t>
            </a:r>
            <a:r>
              <a:rPr lang="en-US" sz="1711">
                <a:solidFill>
                  <a:srgbClr val="3D464D"/>
                </a:solidFill>
                <a:latin typeface="Open Sans 2"/>
                <a:ea typeface="Open Sans 2"/>
                <a:cs typeface="Open Sans 2"/>
                <a:sym typeface="Open Sans 2"/>
              </a:rPr>
              <a:t> (Jabrayil, Kalbajar, Gubadli, Lachin, Zangilan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 rot="-5400000">
            <a:off x="5578791" y="7980569"/>
            <a:ext cx="7130417" cy="7599464"/>
            <a:chOff x="0" y="0"/>
            <a:chExt cx="5848261" cy="6232970"/>
          </a:xfrm>
        </p:grpSpPr>
        <p:sp>
          <p:nvSpPr>
            <p:cNvPr id="3" name="Freeform 3"/>
            <p:cNvSpPr/>
            <p:nvPr/>
          </p:nvSpPr>
          <p:spPr>
            <a:xfrm>
              <a:off x="1008507" y="4221988"/>
              <a:ext cx="3194812" cy="1944497"/>
            </a:xfrm>
            <a:custGeom>
              <a:avLst/>
              <a:gdLst/>
              <a:ahLst/>
              <a:cxnLst/>
              <a:rect l="l" t="t" r="r" b="b"/>
              <a:pathLst>
                <a:path w="3194812" h="1944497">
                  <a:moveTo>
                    <a:pt x="3194177" y="0"/>
                  </a:moveTo>
                  <a:lnTo>
                    <a:pt x="0" y="314833"/>
                  </a:lnTo>
                  <a:lnTo>
                    <a:pt x="1167892" y="1944497"/>
                  </a:lnTo>
                  <a:lnTo>
                    <a:pt x="1174750" y="1944497"/>
                  </a:lnTo>
                  <a:lnTo>
                    <a:pt x="10160" y="319278"/>
                  </a:lnTo>
                  <a:lnTo>
                    <a:pt x="3194812" y="5461"/>
                  </a:lnTo>
                  <a:lnTo>
                    <a:pt x="3194304" y="0"/>
                  </a:lnTo>
                  <a:close/>
                  <a:moveTo>
                    <a:pt x="3159252" y="73787"/>
                  </a:moveTo>
                  <a:lnTo>
                    <a:pt x="2311781" y="1944497"/>
                  </a:lnTo>
                  <a:lnTo>
                    <a:pt x="2317877" y="1944497"/>
                  </a:lnTo>
                  <a:lnTo>
                    <a:pt x="3164332" y="76200"/>
                  </a:lnTo>
                  <a:lnTo>
                    <a:pt x="3159252" y="7391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" name="Freeform 4"/>
            <p:cNvSpPr/>
            <p:nvPr/>
          </p:nvSpPr>
          <p:spPr>
            <a:xfrm>
              <a:off x="4073652" y="4205732"/>
              <a:ext cx="189992" cy="190119"/>
            </a:xfrm>
            <a:custGeom>
              <a:avLst/>
              <a:gdLst/>
              <a:ahLst/>
              <a:cxnLst/>
              <a:rect l="l" t="t" r="r" b="b"/>
              <a:pathLst>
                <a:path w="189992" h="190119">
                  <a:moveTo>
                    <a:pt x="18923" y="60579"/>
                  </a:moveTo>
                  <a:cubicBezTo>
                    <a:pt x="37973" y="18669"/>
                    <a:pt x="87376" y="0"/>
                    <a:pt x="129413" y="19050"/>
                  </a:cubicBezTo>
                  <a:cubicBezTo>
                    <a:pt x="171450" y="38100"/>
                    <a:pt x="189992" y="87503"/>
                    <a:pt x="170942" y="129540"/>
                  </a:cubicBezTo>
                  <a:cubicBezTo>
                    <a:pt x="151892" y="171577"/>
                    <a:pt x="102489" y="190119"/>
                    <a:pt x="60579" y="171069"/>
                  </a:cubicBezTo>
                  <a:cubicBezTo>
                    <a:pt x="18669" y="152019"/>
                    <a:pt x="0" y="102616"/>
                    <a:pt x="19050" y="60706"/>
                  </a:cubicBezTo>
                  <a:lnTo>
                    <a:pt x="19050" y="60706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" name="Freeform 5"/>
            <p:cNvSpPr/>
            <p:nvPr/>
          </p:nvSpPr>
          <p:spPr>
            <a:xfrm>
              <a:off x="3781044" y="2269490"/>
              <a:ext cx="1398016" cy="1555369"/>
            </a:xfrm>
            <a:custGeom>
              <a:avLst/>
              <a:gdLst/>
              <a:ahLst/>
              <a:cxnLst/>
              <a:rect l="l" t="t" r="r" b="b"/>
              <a:pathLst>
                <a:path w="1398016" h="1555369">
                  <a:moveTo>
                    <a:pt x="0" y="1555242"/>
                  </a:moveTo>
                  <a:lnTo>
                    <a:pt x="93345" y="0"/>
                  </a:lnTo>
                  <a:lnTo>
                    <a:pt x="98933" y="381"/>
                  </a:lnTo>
                  <a:lnTo>
                    <a:pt x="6223" y="1546098"/>
                  </a:lnTo>
                  <a:lnTo>
                    <a:pt x="1386967" y="855726"/>
                  </a:lnTo>
                  <a:lnTo>
                    <a:pt x="160909" y="46228"/>
                  </a:lnTo>
                  <a:lnTo>
                    <a:pt x="163957" y="41656"/>
                  </a:lnTo>
                  <a:lnTo>
                    <a:pt x="1398016" y="856488"/>
                  </a:lnTo>
                  <a:lnTo>
                    <a:pt x="127" y="1555369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6" name="Freeform 6"/>
            <p:cNvSpPr/>
            <p:nvPr/>
          </p:nvSpPr>
          <p:spPr>
            <a:xfrm>
              <a:off x="3851783" y="2220595"/>
              <a:ext cx="189992" cy="189992"/>
            </a:xfrm>
            <a:custGeom>
              <a:avLst/>
              <a:gdLst/>
              <a:ahLst/>
              <a:cxnLst/>
              <a:rect l="l" t="t" r="r" b="b"/>
              <a:pathLst>
                <a:path w="189992" h="189992">
                  <a:moveTo>
                    <a:pt x="49022" y="164592"/>
                  </a:moveTo>
                  <a:cubicBezTo>
                    <a:pt x="10541" y="139192"/>
                    <a:pt x="0" y="87376"/>
                    <a:pt x="25400" y="49022"/>
                  </a:cubicBezTo>
                  <a:cubicBezTo>
                    <a:pt x="50800" y="10668"/>
                    <a:pt x="102616" y="0"/>
                    <a:pt x="140970" y="25400"/>
                  </a:cubicBezTo>
                  <a:cubicBezTo>
                    <a:pt x="179324" y="50800"/>
                    <a:pt x="189992" y="102616"/>
                    <a:pt x="164592" y="140970"/>
                  </a:cubicBezTo>
                  <a:cubicBezTo>
                    <a:pt x="139192" y="179324"/>
                    <a:pt x="87376" y="189992"/>
                    <a:pt x="49022" y="164592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7" name="Freeform 7"/>
            <p:cNvSpPr/>
            <p:nvPr/>
          </p:nvSpPr>
          <p:spPr>
            <a:xfrm>
              <a:off x="2570861" y="113538"/>
              <a:ext cx="2743835" cy="2963418"/>
            </a:xfrm>
            <a:custGeom>
              <a:avLst/>
              <a:gdLst/>
              <a:ahLst/>
              <a:cxnLst/>
              <a:rect l="l" t="t" r="r" b="b"/>
              <a:pathLst>
                <a:path w="2743835" h="2963418">
                  <a:moveTo>
                    <a:pt x="348234" y="2963418"/>
                  </a:moveTo>
                  <a:lnTo>
                    <a:pt x="347726" y="2958592"/>
                  </a:lnTo>
                  <a:lnTo>
                    <a:pt x="0" y="635"/>
                  </a:lnTo>
                  <a:lnTo>
                    <a:pt x="5461" y="0"/>
                  </a:lnTo>
                  <a:lnTo>
                    <a:pt x="352679" y="2953258"/>
                  </a:lnTo>
                  <a:lnTo>
                    <a:pt x="2732786" y="1178941"/>
                  </a:lnTo>
                  <a:lnTo>
                    <a:pt x="74549" y="34290"/>
                  </a:lnTo>
                  <a:lnTo>
                    <a:pt x="76708" y="29210"/>
                  </a:lnTo>
                  <a:lnTo>
                    <a:pt x="2743835" y="1177671"/>
                  </a:lnTo>
                  <a:lnTo>
                    <a:pt x="348234" y="296341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8" name="Freeform 8"/>
            <p:cNvSpPr/>
            <p:nvPr/>
          </p:nvSpPr>
          <p:spPr>
            <a:xfrm>
              <a:off x="2555494" y="63500"/>
              <a:ext cx="189738" cy="166878"/>
            </a:xfrm>
            <a:custGeom>
              <a:avLst/>
              <a:gdLst/>
              <a:ahLst/>
              <a:cxnLst/>
              <a:rect l="l" t="t" r="r" b="b"/>
              <a:pathLst>
                <a:path w="189738" h="166878">
                  <a:moveTo>
                    <a:pt x="94869" y="0"/>
                  </a:moveTo>
                  <a:cubicBezTo>
                    <a:pt x="62611" y="0"/>
                    <a:pt x="31877" y="18923"/>
                    <a:pt x="18288" y="50419"/>
                  </a:cubicBezTo>
                  <a:cubicBezTo>
                    <a:pt x="0" y="92710"/>
                    <a:pt x="19558" y="141859"/>
                    <a:pt x="61849" y="160020"/>
                  </a:cubicBezTo>
                  <a:cubicBezTo>
                    <a:pt x="72644" y="164719"/>
                    <a:pt x="83820" y="166878"/>
                    <a:pt x="94869" y="166878"/>
                  </a:cubicBezTo>
                  <a:cubicBezTo>
                    <a:pt x="127127" y="166878"/>
                    <a:pt x="157988" y="147955"/>
                    <a:pt x="171450" y="116459"/>
                  </a:cubicBezTo>
                  <a:cubicBezTo>
                    <a:pt x="189738" y="74168"/>
                    <a:pt x="170180" y="25019"/>
                    <a:pt x="127889" y="6858"/>
                  </a:cubicBezTo>
                  <a:cubicBezTo>
                    <a:pt x="117094" y="2159"/>
                    <a:pt x="105918" y="0"/>
                    <a:pt x="94869" y="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9" name="Freeform 9"/>
            <p:cNvSpPr/>
            <p:nvPr/>
          </p:nvSpPr>
          <p:spPr>
            <a:xfrm>
              <a:off x="3002788" y="318135"/>
              <a:ext cx="2756915" cy="2554097"/>
            </a:xfrm>
            <a:custGeom>
              <a:avLst/>
              <a:gdLst/>
              <a:ahLst/>
              <a:cxnLst/>
              <a:rect l="l" t="t" r="r" b="b"/>
              <a:pathLst>
                <a:path w="2756915" h="2554097">
                  <a:moveTo>
                    <a:pt x="2751709" y="2554097"/>
                  </a:moveTo>
                  <a:lnTo>
                    <a:pt x="1667637" y="11049"/>
                  </a:lnTo>
                  <a:lnTo>
                    <a:pt x="10287" y="2217547"/>
                  </a:lnTo>
                  <a:lnTo>
                    <a:pt x="2675890" y="2540762"/>
                  </a:lnTo>
                  <a:lnTo>
                    <a:pt x="2675255" y="2546223"/>
                  </a:lnTo>
                  <a:lnTo>
                    <a:pt x="0" y="2221865"/>
                  </a:lnTo>
                  <a:lnTo>
                    <a:pt x="2921" y="2218055"/>
                  </a:lnTo>
                  <a:lnTo>
                    <a:pt x="1669034" y="0"/>
                  </a:lnTo>
                  <a:lnTo>
                    <a:pt x="1670939" y="4445"/>
                  </a:lnTo>
                  <a:lnTo>
                    <a:pt x="2756916" y="2551938"/>
                  </a:lnTo>
                  <a:lnTo>
                    <a:pt x="2751836" y="255409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0" name="Freeform 10"/>
            <p:cNvSpPr/>
            <p:nvPr/>
          </p:nvSpPr>
          <p:spPr>
            <a:xfrm>
              <a:off x="5585841" y="2772791"/>
              <a:ext cx="176784" cy="176784"/>
            </a:xfrm>
            <a:custGeom>
              <a:avLst/>
              <a:gdLst/>
              <a:ahLst/>
              <a:cxnLst/>
              <a:rect l="l" t="t" r="r" b="b"/>
              <a:pathLst>
                <a:path w="176784" h="176784">
                  <a:moveTo>
                    <a:pt x="98425" y="5588"/>
                  </a:moveTo>
                  <a:cubicBezTo>
                    <a:pt x="144145" y="11176"/>
                    <a:pt x="176784" y="52705"/>
                    <a:pt x="171196" y="98425"/>
                  </a:cubicBezTo>
                  <a:cubicBezTo>
                    <a:pt x="165608" y="144145"/>
                    <a:pt x="124079" y="176784"/>
                    <a:pt x="78359" y="171196"/>
                  </a:cubicBezTo>
                  <a:cubicBezTo>
                    <a:pt x="32639" y="165608"/>
                    <a:pt x="0" y="124079"/>
                    <a:pt x="5588" y="78359"/>
                  </a:cubicBezTo>
                  <a:cubicBezTo>
                    <a:pt x="11176" y="32639"/>
                    <a:pt x="52705" y="0"/>
                    <a:pt x="98425" y="558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1" name="Freeform 11"/>
            <p:cNvSpPr/>
            <p:nvPr/>
          </p:nvSpPr>
          <p:spPr>
            <a:xfrm>
              <a:off x="4693412" y="2992374"/>
              <a:ext cx="1091311" cy="1058037"/>
            </a:xfrm>
            <a:custGeom>
              <a:avLst/>
              <a:gdLst/>
              <a:ahLst/>
              <a:cxnLst/>
              <a:rect l="l" t="t" r="r" b="b"/>
              <a:pathLst>
                <a:path w="1091311" h="1058037">
                  <a:moveTo>
                    <a:pt x="1086104" y="1057783"/>
                  </a:moveTo>
                  <a:lnTo>
                    <a:pt x="742188" y="10795"/>
                  </a:lnTo>
                  <a:lnTo>
                    <a:pt x="10541" y="828548"/>
                  </a:lnTo>
                  <a:lnTo>
                    <a:pt x="1011682" y="1038098"/>
                  </a:lnTo>
                  <a:lnTo>
                    <a:pt x="1010539" y="1043559"/>
                  </a:lnTo>
                  <a:lnTo>
                    <a:pt x="0" y="832104"/>
                  </a:lnTo>
                  <a:lnTo>
                    <a:pt x="3175" y="828548"/>
                  </a:lnTo>
                  <a:lnTo>
                    <a:pt x="744474" y="0"/>
                  </a:lnTo>
                  <a:lnTo>
                    <a:pt x="745998" y="4572"/>
                  </a:lnTo>
                  <a:lnTo>
                    <a:pt x="1091311" y="1056259"/>
                  </a:lnTo>
                  <a:lnTo>
                    <a:pt x="1085977" y="105803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2" name="Freeform 12"/>
            <p:cNvSpPr/>
            <p:nvPr/>
          </p:nvSpPr>
          <p:spPr>
            <a:xfrm>
              <a:off x="5609336" y="3941064"/>
              <a:ext cx="182245" cy="182245"/>
            </a:xfrm>
            <a:custGeom>
              <a:avLst/>
              <a:gdLst/>
              <a:ahLst/>
              <a:cxnLst/>
              <a:rect l="l" t="t" r="r" b="b"/>
              <a:pathLst>
                <a:path w="182245" h="182245">
                  <a:moveTo>
                    <a:pt x="108204" y="9398"/>
                  </a:moveTo>
                  <a:cubicBezTo>
                    <a:pt x="153289" y="18796"/>
                    <a:pt x="182245" y="62992"/>
                    <a:pt x="172847" y="108204"/>
                  </a:cubicBezTo>
                  <a:cubicBezTo>
                    <a:pt x="163449" y="153416"/>
                    <a:pt x="119253" y="182245"/>
                    <a:pt x="74041" y="172847"/>
                  </a:cubicBezTo>
                  <a:cubicBezTo>
                    <a:pt x="28829" y="163449"/>
                    <a:pt x="0" y="119253"/>
                    <a:pt x="9398" y="74041"/>
                  </a:cubicBezTo>
                  <a:cubicBezTo>
                    <a:pt x="18796" y="28829"/>
                    <a:pt x="62992" y="0"/>
                    <a:pt x="108204" y="939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3533394" y="4597400"/>
              <a:ext cx="2099056" cy="1569085"/>
            </a:xfrm>
            <a:custGeom>
              <a:avLst/>
              <a:gdLst/>
              <a:ahLst/>
              <a:cxnLst/>
              <a:rect l="l" t="t" r="r" b="b"/>
              <a:pathLst>
                <a:path w="2099056" h="1569085">
                  <a:moveTo>
                    <a:pt x="2097532" y="0"/>
                  </a:moveTo>
                  <a:lnTo>
                    <a:pt x="5842" y="496824"/>
                  </a:lnTo>
                  <a:lnTo>
                    <a:pt x="0" y="498221"/>
                  </a:lnTo>
                  <a:lnTo>
                    <a:pt x="1011301" y="1568958"/>
                  </a:lnTo>
                  <a:lnTo>
                    <a:pt x="1020826" y="1568958"/>
                  </a:lnTo>
                  <a:lnTo>
                    <a:pt x="13208" y="502158"/>
                  </a:lnTo>
                  <a:lnTo>
                    <a:pt x="2099056" y="6731"/>
                  </a:lnTo>
                  <a:lnTo>
                    <a:pt x="2097405" y="0"/>
                  </a:lnTo>
                  <a:close/>
                  <a:moveTo>
                    <a:pt x="2066544" y="97536"/>
                  </a:moveTo>
                  <a:lnTo>
                    <a:pt x="1626870" y="1569085"/>
                  </a:lnTo>
                  <a:lnTo>
                    <a:pt x="1634109" y="1569085"/>
                  </a:lnTo>
                  <a:lnTo>
                    <a:pt x="2073148" y="99568"/>
                  </a:lnTo>
                  <a:lnTo>
                    <a:pt x="2066544" y="97663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4" name="Freeform 14"/>
            <p:cNvSpPr/>
            <p:nvPr/>
          </p:nvSpPr>
          <p:spPr>
            <a:xfrm>
              <a:off x="5485130" y="4584192"/>
              <a:ext cx="233426" cy="233426"/>
            </a:xfrm>
            <a:custGeom>
              <a:avLst/>
              <a:gdLst/>
              <a:ahLst/>
              <a:cxnLst/>
              <a:rect l="l" t="t" r="r" b="b"/>
              <a:pathLst>
                <a:path w="233426" h="233426">
                  <a:moveTo>
                    <a:pt x="16510" y="86741"/>
                  </a:moveTo>
                  <a:cubicBezTo>
                    <a:pt x="33020" y="31369"/>
                    <a:pt x="91313" y="0"/>
                    <a:pt x="146685" y="16510"/>
                  </a:cubicBezTo>
                  <a:cubicBezTo>
                    <a:pt x="202057" y="33020"/>
                    <a:pt x="233426" y="91313"/>
                    <a:pt x="216916" y="146685"/>
                  </a:cubicBezTo>
                  <a:cubicBezTo>
                    <a:pt x="200406" y="202057"/>
                    <a:pt x="142113" y="233426"/>
                    <a:pt x="86741" y="216916"/>
                  </a:cubicBezTo>
                  <a:cubicBezTo>
                    <a:pt x="31369" y="200406"/>
                    <a:pt x="0" y="142113"/>
                    <a:pt x="16510" y="86741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5" name="Freeform 15"/>
            <p:cNvSpPr/>
            <p:nvPr/>
          </p:nvSpPr>
          <p:spPr>
            <a:xfrm>
              <a:off x="4127881" y="5267706"/>
              <a:ext cx="1328293" cy="898779"/>
            </a:xfrm>
            <a:custGeom>
              <a:avLst/>
              <a:gdLst/>
              <a:ahLst/>
              <a:cxnLst/>
              <a:rect l="l" t="t" r="r" b="b"/>
              <a:pathLst>
                <a:path w="1328293" h="898779">
                  <a:moveTo>
                    <a:pt x="1249172" y="0"/>
                  </a:moveTo>
                  <a:lnTo>
                    <a:pt x="0" y="875284"/>
                  </a:lnTo>
                  <a:lnTo>
                    <a:pt x="50419" y="898779"/>
                  </a:lnTo>
                  <a:lnTo>
                    <a:pt x="66929" y="898779"/>
                  </a:lnTo>
                  <a:lnTo>
                    <a:pt x="13970" y="874014"/>
                  </a:lnTo>
                  <a:lnTo>
                    <a:pt x="1243457" y="12573"/>
                  </a:lnTo>
                  <a:lnTo>
                    <a:pt x="1321308" y="898652"/>
                  </a:lnTo>
                  <a:lnTo>
                    <a:pt x="1328293" y="898652"/>
                  </a:lnTo>
                  <a:lnTo>
                    <a:pt x="1249426" y="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6" name="Freeform 16"/>
            <p:cNvSpPr/>
            <p:nvPr/>
          </p:nvSpPr>
          <p:spPr>
            <a:xfrm>
              <a:off x="3881374" y="3719957"/>
              <a:ext cx="793496" cy="681990"/>
            </a:xfrm>
            <a:custGeom>
              <a:avLst/>
              <a:gdLst/>
              <a:ahLst/>
              <a:cxnLst/>
              <a:rect l="l" t="t" r="r" b="b"/>
              <a:pathLst>
                <a:path w="793496" h="681990">
                  <a:moveTo>
                    <a:pt x="399796" y="681990"/>
                  </a:moveTo>
                  <a:lnTo>
                    <a:pt x="393700" y="678561"/>
                  </a:lnTo>
                  <a:lnTo>
                    <a:pt x="781431" y="6985"/>
                  </a:lnTo>
                  <a:lnTo>
                    <a:pt x="12065" y="6985"/>
                  </a:lnTo>
                  <a:lnTo>
                    <a:pt x="350139" y="592455"/>
                  </a:lnTo>
                  <a:lnTo>
                    <a:pt x="344043" y="596011"/>
                  </a:lnTo>
                  <a:lnTo>
                    <a:pt x="0" y="0"/>
                  </a:lnTo>
                  <a:lnTo>
                    <a:pt x="793496" y="0"/>
                  </a:lnTo>
                  <a:lnTo>
                    <a:pt x="790448" y="5207"/>
                  </a:lnTo>
                  <a:lnTo>
                    <a:pt x="399669" y="68199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7" name="Freeform 17"/>
            <p:cNvSpPr/>
            <p:nvPr/>
          </p:nvSpPr>
          <p:spPr>
            <a:xfrm>
              <a:off x="4106418" y="4190238"/>
              <a:ext cx="238887" cy="239014"/>
            </a:xfrm>
            <a:custGeom>
              <a:avLst/>
              <a:gdLst/>
              <a:ahLst/>
              <a:cxnLst/>
              <a:rect l="l" t="t" r="r" b="b"/>
              <a:pathLst>
                <a:path w="238887" h="239014">
                  <a:moveTo>
                    <a:pt x="210058" y="67183"/>
                  </a:moveTo>
                  <a:cubicBezTo>
                    <a:pt x="238887" y="117221"/>
                    <a:pt x="221742" y="181102"/>
                    <a:pt x="171831" y="210058"/>
                  </a:cubicBezTo>
                  <a:cubicBezTo>
                    <a:pt x="121920" y="239014"/>
                    <a:pt x="57912" y="221742"/>
                    <a:pt x="28956" y="171831"/>
                  </a:cubicBezTo>
                  <a:cubicBezTo>
                    <a:pt x="0" y="121920"/>
                    <a:pt x="17272" y="57912"/>
                    <a:pt x="67183" y="28956"/>
                  </a:cubicBezTo>
                  <a:cubicBezTo>
                    <a:pt x="117094" y="0"/>
                    <a:pt x="181102" y="17272"/>
                    <a:pt x="210058" y="67183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8" name="Freeform 18"/>
            <p:cNvSpPr/>
            <p:nvPr/>
          </p:nvSpPr>
          <p:spPr>
            <a:xfrm>
              <a:off x="63500" y="3245485"/>
              <a:ext cx="4584319" cy="2921000"/>
            </a:xfrm>
            <a:custGeom>
              <a:avLst/>
              <a:gdLst/>
              <a:ahLst/>
              <a:cxnLst/>
              <a:rect l="l" t="t" r="r" b="b"/>
              <a:pathLst>
                <a:path w="4584319" h="2921000">
                  <a:moveTo>
                    <a:pt x="7112" y="0"/>
                  </a:moveTo>
                  <a:lnTo>
                    <a:pt x="0" y="3429"/>
                  </a:lnTo>
                  <a:lnTo>
                    <a:pt x="1385824" y="2921000"/>
                  </a:lnTo>
                  <a:lnTo>
                    <a:pt x="1394460" y="2921000"/>
                  </a:lnTo>
                  <a:lnTo>
                    <a:pt x="7112" y="0"/>
                  </a:lnTo>
                  <a:close/>
                  <a:moveTo>
                    <a:pt x="116078" y="6858"/>
                  </a:moveTo>
                  <a:lnTo>
                    <a:pt x="115443" y="14732"/>
                  </a:lnTo>
                  <a:lnTo>
                    <a:pt x="4569968" y="372491"/>
                  </a:lnTo>
                  <a:lnTo>
                    <a:pt x="2812415" y="2921000"/>
                  </a:lnTo>
                  <a:lnTo>
                    <a:pt x="2822067" y="2921000"/>
                  </a:lnTo>
                  <a:lnTo>
                    <a:pt x="4580382" y="371221"/>
                  </a:lnTo>
                  <a:lnTo>
                    <a:pt x="4584319" y="365633"/>
                  </a:lnTo>
                  <a:lnTo>
                    <a:pt x="116078" y="685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9" name="Freeform 19"/>
            <p:cNvSpPr/>
            <p:nvPr/>
          </p:nvSpPr>
          <p:spPr>
            <a:xfrm>
              <a:off x="61849" y="3133217"/>
              <a:ext cx="246888" cy="246888"/>
            </a:xfrm>
            <a:custGeom>
              <a:avLst/>
              <a:gdLst/>
              <a:ahLst/>
              <a:cxnLst/>
              <a:rect l="l" t="t" r="r" b="b"/>
              <a:pathLst>
                <a:path w="246888" h="246888">
                  <a:moveTo>
                    <a:pt x="113919" y="241554"/>
                  </a:moveTo>
                  <a:cubicBezTo>
                    <a:pt x="48641" y="236347"/>
                    <a:pt x="0" y="179197"/>
                    <a:pt x="5334" y="113919"/>
                  </a:cubicBezTo>
                  <a:cubicBezTo>
                    <a:pt x="10668" y="48641"/>
                    <a:pt x="67691" y="0"/>
                    <a:pt x="132969" y="5334"/>
                  </a:cubicBezTo>
                  <a:cubicBezTo>
                    <a:pt x="198247" y="10668"/>
                    <a:pt x="246888" y="67691"/>
                    <a:pt x="241554" y="132969"/>
                  </a:cubicBezTo>
                  <a:cubicBezTo>
                    <a:pt x="236220" y="198247"/>
                    <a:pt x="179197" y="246888"/>
                    <a:pt x="113919" y="241554"/>
                  </a:cubicBezTo>
                  <a:lnTo>
                    <a:pt x="113919" y="24155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0" name="Freeform 20"/>
            <p:cNvSpPr/>
            <p:nvPr/>
          </p:nvSpPr>
          <p:spPr>
            <a:xfrm>
              <a:off x="5174615" y="1262126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1" name="Freeform 21"/>
            <p:cNvSpPr/>
            <p:nvPr/>
          </p:nvSpPr>
          <p:spPr>
            <a:xfrm>
              <a:off x="4522851" y="234442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2" name="Freeform 22"/>
            <p:cNvSpPr/>
            <p:nvPr/>
          </p:nvSpPr>
          <p:spPr>
            <a:xfrm>
              <a:off x="4497705" y="3718687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3" name="Freeform 23"/>
            <p:cNvSpPr/>
            <p:nvPr/>
          </p:nvSpPr>
          <p:spPr>
            <a:xfrm>
              <a:off x="963422" y="4470654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4" name="Freeform 24"/>
            <p:cNvSpPr/>
            <p:nvPr/>
          </p:nvSpPr>
          <p:spPr>
            <a:xfrm>
              <a:off x="2868422" y="2991739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5" name="Freeform 25"/>
            <p:cNvSpPr/>
            <p:nvPr/>
          </p:nvSpPr>
          <p:spPr>
            <a:xfrm>
              <a:off x="5074285" y="3066923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26" name="Freeform 26"/>
          <p:cNvSpPr/>
          <p:nvPr/>
        </p:nvSpPr>
        <p:spPr>
          <a:xfrm>
            <a:off x="1889168" y="3112617"/>
            <a:ext cx="444466" cy="444466"/>
          </a:xfrm>
          <a:custGeom>
            <a:avLst/>
            <a:gdLst/>
            <a:ahLst/>
            <a:cxnLst/>
            <a:rect l="l" t="t" r="r" b="b"/>
            <a:pathLst>
              <a:path w="444466" h="444466">
                <a:moveTo>
                  <a:pt x="0" y="0"/>
                </a:moveTo>
                <a:lnTo>
                  <a:pt x="444466" y="0"/>
                </a:lnTo>
                <a:lnTo>
                  <a:pt x="444466" y="444466"/>
                </a:lnTo>
                <a:lnTo>
                  <a:pt x="0" y="4444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27" name="Freeform 27"/>
          <p:cNvSpPr/>
          <p:nvPr/>
        </p:nvSpPr>
        <p:spPr>
          <a:xfrm>
            <a:off x="1889168" y="4068277"/>
            <a:ext cx="444466" cy="444466"/>
          </a:xfrm>
          <a:custGeom>
            <a:avLst/>
            <a:gdLst/>
            <a:ahLst/>
            <a:cxnLst/>
            <a:rect l="l" t="t" r="r" b="b"/>
            <a:pathLst>
              <a:path w="444466" h="444466">
                <a:moveTo>
                  <a:pt x="0" y="0"/>
                </a:moveTo>
                <a:lnTo>
                  <a:pt x="444466" y="0"/>
                </a:lnTo>
                <a:lnTo>
                  <a:pt x="444466" y="444465"/>
                </a:lnTo>
                <a:lnTo>
                  <a:pt x="0" y="44446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28" name="Freeform 28"/>
          <p:cNvSpPr/>
          <p:nvPr/>
        </p:nvSpPr>
        <p:spPr>
          <a:xfrm>
            <a:off x="17403635" y="9502000"/>
            <a:ext cx="389166" cy="301518"/>
          </a:xfrm>
          <a:custGeom>
            <a:avLst/>
            <a:gdLst/>
            <a:ahLst/>
            <a:cxnLst/>
            <a:rect l="l" t="t" r="r" b="b"/>
            <a:pathLst>
              <a:path w="389166" h="301518">
                <a:moveTo>
                  <a:pt x="0" y="0"/>
                </a:moveTo>
                <a:lnTo>
                  <a:pt x="389166" y="0"/>
                </a:lnTo>
                <a:lnTo>
                  <a:pt x="389166" y="301518"/>
                </a:lnTo>
                <a:lnTo>
                  <a:pt x="0" y="3015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r="-393757"/>
            </a:stretch>
          </a:blipFill>
        </p:spPr>
        <p:txBody>
          <a:bodyPr/>
          <a:lstStyle/>
          <a:p>
            <a:endParaRPr lang="it-IT"/>
          </a:p>
        </p:txBody>
      </p:sp>
      <p:grpSp>
        <p:nvGrpSpPr>
          <p:cNvPr id="29" name="Group 29"/>
          <p:cNvGrpSpPr/>
          <p:nvPr/>
        </p:nvGrpSpPr>
        <p:grpSpPr>
          <a:xfrm>
            <a:off x="11237364" y="698528"/>
            <a:ext cx="6021936" cy="330172"/>
            <a:chOff x="0" y="0"/>
            <a:chExt cx="8029248" cy="440229"/>
          </a:xfrm>
        </p:grpSpPr>
        <p:sp>
          <p:nvSpPr>
            <p:cNvPr id="30" name="Freeform 30"/>
            <p:cNvSpPr/>
            <p:nvPr/>
          </p:nvSpPr>
          <p:spPr>
            <a:xfrm>
              <a:off x="6952513" y="493"/>
              <a:ext cx="1076736" cy="185737"/>
            </a:xfrm>
            <a:custGeom>
              <a:avLst/>
              <a:gdLst/>
              <a:ahLst/>
              <a:cxnLst/>
              <a:rect l="l" t="t" r="r" b="b"/>
              <a:pathLst>
                <a:path w="1076736" h="185737">
                  <a:moveTo>
                    <a:pt x="0" y="0"/>
                  </a:moveTo>
                  <a:lnTo>
                    <a:pt x="1076735" y="0"/>
                  </a:lnTo>
                  <a:lnTo>
                    <a:pt x="1076735" y="185736"/>
                  </a:lnTo>
                  <a:lnTo>
                    <a:pt x="0" y="1857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it-IT"/>
            </a:p>
          </p:txBody>
        </p:sp>
        <p:sp>
          <p:nvSpPr>
            <p:cNvPr id="31" name="TextBox 31"/>
            <p:cNvSpPr txBox="1"/>
            <p:nvPr/>
          </p:nvSpPr>
          <p:spPr>
            <a:xfrm>
              <a:off x="0" y="-38100"/>
              <a:ext cx="6800113" cy="47832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543"/>
                </a:lnSpc>
              </a:pPr>
              <a:r>
                <a:rPr lang="en-US" sz="952" i="1" spc="54">
                  <a:solidFill>
                    <a:srgbClr val="3D464D"/>
                  </a:solidFill>
                  <a:latin typeface="Open Sans 1 Italics"/>
                  <a:ea typeface="Open Sans 1 Italics"/>
                  <a:cs typeface="Open Sans 1 Italics"/>
                  <a:sym typeface="Open Sans 1 Italics"/>
                </a:rPr>
                <a:t>Analisi Paese e Report Attività | Mercato Azerbaijan</a:t>
              </a:r>
            </a:p>
            <a:p>
              <a:pPr algn="r">
                <a:lnSpc>
                  <a:spcPts val="1543"/>
                </a:lnSpc>
              </a:pPr>
              <a:endParaRPr lang="en-US" sz="952" i="1" spc="54">
                <a:solidFill>
                  <a:srgbClr val="3D464D"/>
                </a:solidFill>
                <a:latin typeface="Open Sans 1 Italics"/>
                <a:ea typeface="Open Sans 1 Italics"/>
                <a:cs typeface="Open Sans 1 Italics"/>
                <a:sym typeface="Open Sans 1 Italics"/>
              </a:endParaRPr>
            </a:p>
          </p:txBody>
        </p:sp>
      </p:grpSp>
      <p:sp>
        <p:nvSpPr>
          <p:cNvPr id="32" name="Freeform 32"/>
          <p:cNvSpPr/>
          <p:nvPr/>
        </p:nvSpPr>
        <p:spPr>
          <a:xfrm>
            <a:off x="1833926" y="5286729"/>
            <a:ext cx="444466" cy="444466"/>
          </a:xfrm>
          <a:custGeom>
            <a:avLst/>
            <a:gdLst/>
            <a:ahLst/>
            <a:cxnLst/>
            <a:rect l="l" t="t" r="r" b="b"/>
            <a:pathLst>
              <a:path w="444466" h="444466">
                <a:moveTo>
                  <a:pt x="0" y="0"/>
                </a:moveTo>
                <a:lnTo>
                  <a:pt x="444465" y="0"/>
                </a:lnTo>
                <a:lnTo>
                  <a:pt x="444465" y="444466"/>
                </a:lnTo>
                <a:lnTo>
                  <a:pt x="0" y="4444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33" name="Freeform 33"/>
          <p:cNvSpPr/>
          <p:nvPr/>
        </p:nvSpPr>
        <p:spPr>
          <a:xfrm>
            <a:off x="1889168" y="6506184"/>
            <a:ext cx="444466" cy="444466"/>
          </a:xfrm>
          <a:custGeom>
            <a:avLst/>
            <a:gdLst/>
            <a:ahLst/>
            <a:cxnLst/>
            <a:rect l="l" t="t" r="r" b="b"/>
            <a:pathLst>
              <a:path w="444466" h="444466">
                <a:moveTo>
                  <a:pt x="0" y="0"/>
                </a:moveTo>
                <a:lnTo>
                  <a:pt x="444466" y="0"/>
                </a:lnTo>
                <a:lnTo>
                  <a:pt x="444466" y="444465"/>
                </a:lnTo>
                <a:lnTo>
                  <a:pt x="0" y="44446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34" name="Freeform 34"/>
          <p:cNvSpPr/>
          <p:nvPr/>
        </p:nvSpPr>
        <p:spPr>
          <a:xfrm>
            <a:off x="5344268" y="1359001"/>
            <a:ext cx="1133845" cy="1112586"/>
          </a:xfrm>
          <a:custGeom>
            <a:avLst/>
            <a:gdLst/>
            <a:ahLst/>
            <a:cxnLst/>
            <a:rect l="l" t="t" r="r" b="b"/>
            <a:pathLst>
              <a:path w="1133845" h="1112586">
                <a:moveTo>
                  <a:pt x="0" y="0"/>
                </a:moveTo>
                <a:lnTo>
                  <a:pt x="1133845" y="0"/>
                </a:lnTo>
                <a:lnTo>
                  <a:pt x="1133845" y="1112585"/>
                </a:lnTo>
                <a:lnTo>
                  <a:pt x="0" y="111258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35" name="TextBox 35"/>
          <p:cNvSpPr txBox="1"/>
          <p:nvPr/>
        </p:nvSpPr>
        <p:spPr>
          <a:xfrm>
            <a:off x="1833926" y="1634551"/>
            <a:ext cx="7704716" cy="8370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153"/>
              </a:lnSpc>
            </a:pPr>
            <a:r>
              <a:rPr lang="en-US" sz="5494">
                <a:solidFill>
                  <a:srgbClr val="173D66"/>
                </a:solidFill>
                <a:latin typeface="Poppins"/>
                <a:ea typeface="Poppins"/>
                <a:cs typeface="Poppins"/>
                <a:sym typeface="Poppins"/>
              </a:rPr>
              <a:t>Vantaggi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2479231" y="3101361"/>
            <a:ext cx="7059411" cy="3855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33"/>
              </a:lnSpc>
            </a:pPr>
            <a:r>
              <a:rPr lang="en-US" sz="2099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Proprietà 100% straniera consentita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2550415" y="4058752"/>
            <a:ext cx="5739375" cy="643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4"/>
              </a:lnSpc>
            </a:pPr>
            <a:r>
              <a:rPr lang="en-US" sz="2099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Esenzioni da dazi doganali, IVA, corporate tax all’interno di AFEZ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1889168" y="8845076"/>
            <a:ext cx="1436638" cy="1981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80"/>
              </a:lnSpc>
            </a:pPr>
            <a:r>
              <a:rPr lang="en-US" sz="1200" i="1">
                <a:solidFill>
                  <a:srgbClr val="3D464D"/>
                </a:solidFill>
                <a:latin typeface="Open Sans 2 Italics"/>
                <a:ea typeface="Open Sans 2 Italics"/>
                <a:cs typeface="Open Sans 2 Italics"/>
                <a:sym typeface="Open Sans 2 Italics"/>
              </a:rPr>
              <a:t>Fonte: ICE, ISTAT, AHK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2495172" y="5277204"/>
            <a:ext cx="5794618" cy="6465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03"/>
              </a:lnSpc>
            </a:pPr>
            <a:r>
              <a:rPr lang="en-US" sz="2099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Facilitazioni doganali e accesso a corridoi logistici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2550415" y="6496659"/>
            <a:ext cx="5739375" cy="12915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4"/>
              </a:lnSpc>
            </a:pPr>
            <a:r>
              <a:rPr lang="en-US" sz="2099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Nelle nuove regioni economiche: incentivi allo sviluppo, infrastrutture moderne, zone smart, e accesso facilitato agli investimenti pubblici e privati</a:t>
            </a:r>
          </a:p>
        </p:txBody>
      </p:sp>
      <p:grpSp>
        <p:nvGrpSpPr>
          <p:cNvPr id="41" name="Group 41"/>
          <p:cNvGrpSpPr/>
          <p:nvPr/>
        </p:nvGrpSpPr>
        <p:grpSpPr>
          <a:xfrm>
            <a:off x="8958645" y="1359001"/>
            <a:ext cx="9329355" cy="7068990"/>
            <a:chOff x="0" y="0"/>
            <a:chExt cx="3155856" cy="2391239"/>
          </a:xfrm>
        </p:grpSpPr>
        <p:sp>
          <p:nvSpPr>
            <p:cNvPr id="42" name="Freeform 42"/>
            <p:cNvSpPr/>
            <p:nvPr/>
          </p:nvSpPr>
          <p:spPr>
            <a:xfrm>
              <a:off x="0" y="0"/>
              <a:ext cx="3155856" cy="2391239"/>
            </a:xfrm>
            <a:custGeom>
              <a:avLst/>
              <a:gdLst/>
              <a:ahLst/>
              <a:cxnLst/>
              <a:rect l="l" t="t" r="r" b="b"/>
              <a:pathLst>
                <a:path w="3155856" h="2391239">
                  <a:moveTo>
                    <a:pt x="0" y="0"/>
                  </a:moveTo>
                  <a:lnTo>
                    <a:pt x="3155856" y="0"/>
                  </a:lnTo>
                  <a:lnTo>
                    <a:pt x="3155856" y="2391239"/>
                  </a:lnTo>
                  <a:lnTo>
                    <a:pt x="0" y="2391239"/>
                  </a:lnTo>
                  <a:close/>
                </a:path>
              </a:pathLst>
            </a:custGeom>
            <a:solidFill>
              <a:srgbClr val="173D66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43" name="TextBox 43"/>
          <p:cNvSpPr txBox="1"/>
          <p:nvPr/>
        </p:nvSpPr>
        <p:spPr>
          <a:xfrm>
            <a:off x="9698918" y="2275582"/>
            <a:ext cx="7704716" cy="8370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153"/>
              </a:lnSpc>
            </a:pPr>
            <a:r>
              <a:rPr lang="en-US" sz="5494">
                <a:solidFill>
                  <a:srgbClr val="72C0F4"/>
                </a:solidFill>
                <a:latin typeface="Poppins"/>
                <a:ea typeface="Poppins"/>
                <a:cs typeface="Poppins"/>
                <a:sym typeface="Poppins"/>
              </a:rPr>
              <a:t>Tassazioni utili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9698918" y="3321434"/>
            <a:ext cx="6305245" cy="36440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96567" lvl="1" indent="-248284" algn="l">
              <a:lnSpc>
                <a:spcPts val="3541"/>
              </a:lnSpc>
              <a:buFont typeface="Arial"/>
              <a:buChar char="•"/>
            </a:pPr>
            <a:r>
              <a:rPr lang="en-US" sz="2299">
                <a:solidFill>
                  <a:srgbClr val="FFFFFF"/>
                </a:solidFill>
                <a:latin typeface="Open Sans 1"/>
                <a:ea typeface="Open Sans 1"/>
                <a:cs typeface="Open Sans 1"/>
                <a:sym typeface="Open Sans 1"/>
              </a:rPr>
              <a:t>In AFEZ: </a:t>
            </a:r>
            <a:r>
              <a:rPr lang="en-US" sz="2299" b="1">
                <a:solidFill>
                  <a:srgbClr val="FFFFFF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totale esenzione</a:t>
            </a:r>
            <a:r>
              <a:rPr lang="en-US" sz="2299">
                <a:solidFill>
                  <a:srgbClr val="FFFFFF"/>
                </a:solidFill>
                <a:latin typeface="Open Sans 1"/>
                <a:ea typeface="Open Sans 1"/>
                <a:cs typeface="Open Sans 1"/>
                <a:sym typeface="Open Sans 1"/>
              </a:rPr>
              <a:t> corporate tax, IVA e dazi; piena libertà di rimpatrio utili</a:t>
            </a:r>
          </a:p>
          <a:p>
            <a:pPr algn="l">
              <a:lnSpc>
                <a:spcPts val="2156"/>
              </a:lnSpc>
            </a:pPr>
            <a:endParaRPr lang="en-US" sz="2299">
              <a:solidFill>
                <a:srgbClr val="FFFFFF"/>
              </a:solidFill>
              <a:latin typeface="Open Sans 1"/>
              <a:ea typeface="Open Sans 1"/>
              <a:cs typeface="Open Sans 1"/>
              <a:sym typeface="Open Sans 1"/>
            </a:endParaRPr>
          </a:p>
          <a:p>
            <a:pPr marL="496567" lvl="1" indent="-248284" algn="l">
              <a:lnSpc>
                <a:spcPts val="3541"/>
              </a:lnSpc>
              <a:buFont typeface="Arial"/>
              <a:buChar char="•"/>
            </a:pPr>
            <a:r>
              <a:rPr lang="en-US" sz="2299" b="1">
                <a:solidFill>
                  <a:srgbClr val="FFFFFF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Regime ordinario</a:t>
            </a:r>
            <a:r>
              <a:rPr lang="en-US" sz="2299">
                <a:solidFill>
                  <a:srgbClr val="FFFFFF"/>
                </a:solidFill>
                <a:latin typeface="Open Sans 1"/>
                <a:ea typeface="Open Sans 1"/>
                <a:cs typeface="Open Sans 1"/>
                <a:sym typeface="Open Sans 1"/>
              </a:rPr>
              <a:t>: corporate tax 20%, dividendi 10%, IVA 18%</a:t>
            </a:r>
          </a:p>
          <a:p>
            <a:pPr algn="l">
              <a:lnSpc>
                <a:spcPts val="2156"/>
              </a:lnSpc>
            </a:pPr>
            <a:endParaRPr lang="en-US" sz="2299">
              <a:solidFill>
                <a:srgbClr val="FFFFFF"/>
              </a:solidFill>
              <a:latin typeface="Open Sans 1"/>
              <a:ea typeface="Open Sans 1"/>
              <a:cs typeface="Open Sans 1"/>
              <a:sym typeface="Open Sans 1"/>
            </a:endParaRPr>
          </a:p>
          <a:p>
            <a:pPr marL="496567" lvl="1" indent="-248284" algn="l">
              <a:lnSpc>
                <a:spcPts val="3541"/>
              </a:lnSpc>
              <a:buFont typeface="Arial"/>
              <a:buChar char="•"/>
            </a:pPr>
            <a:r>
              <a:rPr lang="en-US" sz="2299">
                <a:solidFill>
                  <a:srgbClr val="FFFFFF"/>
                </a:solidFill>
                <a:latin typeface="Open Sans 1"/>
                <a:ea typeface="Open Sans 1"/>
                <a:cs typeface="Open Sans 1"/>
                <a:sym typeface="Open Sans 1"/>
              </a:rPr>
              <a:t>Le nuove regioni sono ancora in fase di definizione normativa, ma si auspica un regime similmente favorevole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8497729"/>
            <a:ext cx="18288000" cy="3694927"/>
            <a:chOff x="0" y="0"/>
            <a:chExt cx="24384000" cy="4926570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/>
            <a:srcRect t="31358" b="38279"/>
            <a:stretch>
              <a:fillRect/>
            </a:stretch>
          </p:blipFill>
          <p:spPr>
            <a:xfrm>
              <a:off x="0" y="0"/>
              <a:ext cx="24384000" cy="4926570"/>
            </a:xfrm>
            <a:prstGeom prst="rect">
              <a:avLst/>
            </a:prstGeom>
          </p:spPr>
        </p:pic>
      </p:grpSp>
      <p:sp>
        <p:nvSpPr>
          <p:cNvPr id="4" name="AutoShape 4"/>
          <p:cNvSpPr/>
          <p:nvPr/>
        </p:nvSpPr>
        <p:spPr>
          <a:xfrm flipV="1">
            <a:off x="1348402" y="2311625"/>
            <a:ext cx="4961899" cy="0"/>
          </a:xfrm>
          <a:prstGeom prst="line">
            <a:avLst/>
          </a:prstGeom>
          <a:ln w="28575" cap="flat">
            <a:solidFill>
              <a:srgbClr val="DBDDE4"/>
            </a:solidFill>
            <a:prstDash val="solid"/>
            <a:headEnd type="none" w="sm" len="sm"/>
            <a:tailEnd type="triangle" w="lg" len="med"/>
          </a:ln>
        </p:spPr>
        <p:txBody>
          <a:bodyPr/>
          <a:lstStyle/>
          <a:p>
            <a:endParaRPr lang="it-IT"/>
          </a:p>
        </p:txBody>
      </p:sp>
      <p:grpSp>
        <p:nvGrpSpPr>
          <p:cNvPr id="5" name="Group 5"/>
          <p:cNvGrpSpPr/>
          <p:nvPr/>
        </p:nvGrpSpPr>
        <p:grpSpPr>
          <a:xfrm>
            <a:off x="579173" y="721044"/>
            <a:ext cx="7548620" cy="6481935"/>
            <a:chOff x="0" y="0"/>
            <a:chExt cx="2553484" cy="219265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553484" cy="2192655"/>
            </a:xfrm>
            <a:custGeom>
              <a:avLst/>
              <a:gdLst/>
              <a:ahLst/>
              <a:cxnLst/>
              <a:rect l="l" t="t" r="r" b="b"/>
              <a:pathLst>
                <a:path w="2553484" h="2192655">
                  <a:moveTo>
                    <a:pt x="0" y="0"/>
                  </a:moveTo>
                  <a:lnTo>
                    <a:pt x="2553484" y="0"/>
                  </a:lnTo>
                  <a:lnTo>
                    <a:pt x="2553484" y="2192655"/>
                  </a:lnTo>
                  <a:lnTo>
                    <a:pt x="0" y="2192655"/>
                  </a:lnTo>
                  <a:close/>
                </a:path>
              </a:pathLst>
            </a:custGeom>
            <a:solidFill>
              <a:srgbClr val="72C0F4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1413449" y="1332562"/>
            <a:ext cx="9793704" cy="7347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337"/>
              </a:lnSpc>
            </a:pPr>
            <a:r>
              <a:rPr lang="en-US" sz="4942">
                <a:solidFill>
                  <a:srgbClr val="173D66"/>
                </a:solidFill>
                <a:latin typeface="Poppins"/>
                <a:ea typeface="Poppins"/>
                <a:cs typeface="Poppins"/>
                <a:sym typeface="Poppins"/>
              </a:rPr>
              <a:t>Opportunità 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413449" y="2712169"/>
            <a:ext cx="5131937" cy="34932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68213" lvl="1" indent="-234106" algn="l">
              <a:lnSpc>
                <a:spcPts val="3036"/>
              </a:lnSpc>
              <a:buFont typeface="Arial"/>
              <a:buChar char="•"/>
            </a:pPr>
            <a:r>
              <a:rPr lang="en-US" sz="2168" b="1">
                <a:solidFill>
                  <a:srgbClr val="FFFFFF"/>
                </a:solidFill>
                <a:latin typeface="Open Sans 1 Medium"/>
                <a:ea typeface="Open Sans 1 Medium"/>
                <a:cs typeface="Open Sans 1 Medium"/>
                <a:sym typeface="Open Sans 1 Medium"/>
              </a:rPr>
              <a:t>Manifattura e re-export</a:t>
            </a:r>
          </a:p>
          <a:p>
            <a:pPr algn="l">
              <a:lnSpc>
                <a:spcPts val="936"/>
              </a:lnSpc>
            </a:pPr>
            <a:endParaRPr lang="en-US" sz="2168" b="1">
              <a:solidFill>
                <a:srgbClr val="FFFFFF"/>
              </a:solidFill>
              <a:latin typeface="Open Sans 1 Medium"/>
              <a:ea typeface="Open Sans 1 Medium"/>
              <a:cs typeface="Open Sans 1 Medium"/>
              <a:sym typeface="Open Sans 1 Medium"/>
            </a:endParaRPr>
          </a:p>
          <a:p>
            <a:pPr marL="468213" lvl="1" indent="-234106" algn="l">
              <a:lnSpc>
                <a:spcPts val="3036"/>
              </a:lnSpc>
              <a:buFont typeface="Arial"/>
              <a:buChar char="•"/>
            </a:pPr>
            <a:r>
              <a:rPr lang="en-US" sz="2168" b="1">
                <a:solidFill>
                  <a:srgbClr val="FFFFFF"/>
                </a:solidFill>
                <a:latin typeface="Open Sans 1 Medium"/>
                <a:ea typeface="Open Sans 1 Medium"/>
                <a:cs typeface="Open Sans 1 Medium"/>
                <a:sym typeface="Open Sans 1 Medium"/>
              </a:rPr>
              <a:t>ICT, green energy, trasformazione alimentare</a:t>
            </a:r>
          </a:p>
          <a:p>
            <a:pPr algn="l">
              <a:lnSpc>
                <a:spcPts val="938"/>
              </a:lnSpc>
            </a:pPr>
            <a:endParaRPr lang="en-US" sz="2168" b="1">
              <a:solidFill>
                <a:srgbClr val="FFFFFF"/>
              </a:solidFill>
              <a:latin typeface="Open Sans 1 Medium"/>
              <a:ea typeface="Open Sans 1 Medium"/>
              <a:cs typeface="Open Sans 1 Medium"/>
              <a:sym typeface="Open Sans 1 Medium"/>
            </a:endParaRPr>
          </a:p>
          <a:p>
            <a:pPr marL="468213" lvl="1" indent="-234106" algn="l">
              <a:lnSpc>
                <a:spcPts val="3036"/>
              </a:lnSpc>
              <a:buFont typeface="Arial"/>
              <a:buChar char="•"/>
            </a:pPr>
            <a:r>
              <a:rPr lang="en-US" sz="2168" b="1">
                <a:solidFill>
                  <a:srgbClr val="FFFFFF"/>
                </a:solidFill>
                <a:latin typeface="Open Sans 1 Medium"/>
                <a:ea typeface="Open Sans 1 Medium"/>
                <a:cs typeface="Open Sans 1 Medium"/>
                <a:sym typeface="Open Sans 1 Medium"/>
              </a:rPr>
              <a:t>Hub logistici integrati</a:t>
            </a:r>
          </a:p>
          <a:p>
            <a:pPr algn="l">
              <a:lnSpc>
                <a:spcPts val="938"/>
              </a:lnSpc>
            </a:pPr>
            <a:endParaRPr lang="en-US" sz="2168" b="1">
              <a:solidFill>
                <a:srgbClr val="FFFFFF"/>
              </a:solidFill>
              <a:latin typeface="Open Sans 1 Medium"/>
              <a:ea typeface="Open Sans 1 Medium"/>
              <a:cs typeface="Open Sans 1 Medium"/>
              <a:sym typeface="Open Sans 1 Medium"/>
            </a:endParaRPr>
          </a:p>
          <a:p>
            <a:pPr marL="468213" lvl="1" indent="-234106" algn="l">
              <a:lnSpc>
                <a:spcPts val="3036"/>
              </a:lnSpc>
              <a:buFont typeface="Arial"/>
              <a:buChar char="•"/>
            </a:pPr>
            <a:r>
              <a:rPr lang="en-US" sz="2168" b="1">
                <a:solidFill>
                  <a:srgbClr val="FFFFFF"/>
                </a:solidFill>
                <a:latin typeface="Open Sans 1 Medium"/>
                <a:ea typeface="Open Sans 1 Medium"/>
                <a:cs typeface="Open Sans 1 Medium"/>
                <a:sym typeface="Open Sans 1 Medium"/>
              </a:rPr>
              <a:t>Ricostruzione edilizia e infrastrutturale nelle aree liberate</a:t>
            </a:r>
          </a:p>
          <a:p>
            <a:pPr algn="l">
              <a:lnSpc>
                <a:spcPts val="938"/>
              </a:lnSpc>
            </a:pPr>
            <a:endParaRPr lang="en-US" sz="2168" b="1">
              <a:solidFill>
                <a:srgbClr val="FFFFFF"/>
              </a:solidFill>
              <a:latin typeface="Open Sans 1 Medium"/>
              <a:ea typeface="Open Sans 1 Medium"/>
              <a:cs typeface="Open Sans 1 Medium"/>
              <a:sym typeface="Open Sans 1 Medium"/>
            </a:endParaRPr>
          </a:p>
          <a:p>
            <a:pPr marL="468213" lvl="1" indent="-234106" algn="l">
              <a:lnSpc>
                <a:spcPts val="3036"/>
              </a:lnSpc>
              <a:buFont typeface="Arial"/>
              <a:buChar char="•"/>
            </a:pPr>
            <a:r>
              <a:rPr lang="en-US" sz="2168" b="1">
                <a:solidFill>
                  <a:srgbClr val="FFFFFF"/>
                </a:solidFill>
                <a:latin typeface="Open Sans 1 Medium"/>
                <a:ea typeface="Open Sans 1 Medium"/>
                <a:cs typeface="Open Sans 1 Medium"/>
                <a:sym typeface="Open Sans 1 Medium"/>
              </a:rPr>
              <a:t>Agritech, agroindustria, turismo e hub smart nelle nuove regioni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8955315" y="2302100"/>
            <a:ext cx="7704716" cy="8370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153"/>
              </a:lnSpc>
            </a:pPr>
            <a:r>
              <a:rPr lang="en-US" sz="5494">
                <a:solidFill>
                  <a:srgbClr val="72C0F4"/>
                </a:solidFill>
                <a:latin typeface="Poppins"/>
                <a:ea typeface="Poppins"/>
                <a:cs typeface="Poppins"/>
                <a:sym typeface="Poppins"/>
              </a:rPr>
              <a:t>Attori chiave locali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8955315" y="3510610"/>
            <a:ext cx="6732346" cy="35698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18977" lvl="1" indent="-209488" algn="l">
              <a:lnSpc>
                <a:spcPts val="2658"/>
              </a:lnSpc>
              <a:buFont typeface="Arial"/>
              <a:buChar char="•"/>
            </a:pPr>
            <a:r>
              <a:rPr lang="en-US" sz="1940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AFEZA</a:t>
            </a:r>
            <a:r>
              <a:rPr lang="en-US" sz="194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 </a:t>
            </a:r>
            <a:r>
              <a:rPr lang="en-US" sz="1940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– Alat Free Economic Zone Authority</a:t>
            </a:r>
            <a:r>
              <a:rPr lang="en-US" sz="194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 (gestione e promozione investimenti)</a:t>
            </a:r>
          </a:p>
          <a:p>
            <a:pPr algn="l">
              <a:lnSpc>
                <a:spcPts val="1139"/>
              </a:lnSpc>
            </a:pPr>
            <a:endParaRPr lang="en-US" sz="1940">
              <a:solidFill>
                <a:srgbClr val="3D464D"/>
              </a:solidFill>
              <a:latin typeface="Open Sans 1"/>
              <a:ea typeface="Open Sans 1"/>
              <a:cs typeface="Open Sans 1"/>
              <a:sym typeface="Open Sans 1"/>
            </a:endParaRPr>
          </a:p>
          <a:p>
            <a:pPr marL="418977" lvl="1" indent="-209488" algn="l">
              <a:lnSpc>
                <a:spcPts val="2658"/>
              </a:lnSpc>
              <a:buFont typeface="Arial"/>
              <a:buChar char="•"/>
            </a:pPr>
            <a:r>
              <a:rPr lang="en-US" sz="1940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Sumgayit Chemical Industrial Park</a:t>
            </a:r>
            <a:r>
              <a:rPr lang="en-US" sz="194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 (chimica e metallurgia)</a:t>
            </a:r>
          </a:p>
          <a:p>
            <a:pPr algn="l">
              <a:lnSpc>
                <a:spcPts val="1139"/>
              </a:lnSpc>
            </a:pPr>
            <a:endParaRPr lang="en-US" sz="1940">
              <a:solidFill>
                <a:srgbClr val="3D464D"/>
              </a:solidFill>
              <a:latin typeface="Open Sans 1"/>
              <a:ea typeface="Open Sans 1"/>
              <a:cs typeface="Open Sans 1"/>
              <a:sym typeface="Open Sans 1"/>
            </a:endParaRPr>
          </a:p>
          <a:p>
            <a:pPr marL="418977" lvl="1" indent="-209488" algn="l">
              <a:lnSpc>
                <a:spcPts val="2658"/>
              </a:lnSpc>
              <a:buFont typeface="Arial"/>
              <a:buChar char="•"/>
            </a:pPr>
            <a:r>
              <a:rPr lang="en-US" sz="1940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Mingachevir Textile Park</a:t>
            </a:r>
            <a:r>
              <a:rPr lang="en-US" sz="194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 (tessile, export-oriented)</a:t>
            </a:r>
          </a:p>
          <a:p>
            <a:pPr algn="l">
              <a:lnSpc>
                <a:spcPts val="1139"/>
              </a:lnSpc>
            </a:pPr>
            <a:endParaRPr lang="en-US" sz="1940">
              <a:solidFill>
                <a:srgbClr val="3D464D"/>
              </a:solidFill>
              <a:latin typeface="Open Sans 1"/>
              <a:ea typeface="Open Sans 1"/>
              <a:cs typeface="Open Sans 1"/>
              <a:sym typeface="Open Sans 1"/>
            </a:endParaRPr>
          </a:p>
          <a:p>
            <a:pPr marL="418977" lvl="1" indent="-209488" algn="l">
              <a:lnSpc>
                <a:spcPts val="2658"/>
              </a:lnSpc>
              <a:buFont typeface="Arial"/>
              <a:buChar char="•"/>
            </a:pPr>
            <a:r>
              <a:rPr lang="en-US" sz="1940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Balakhani Industrial Park</a:t>
            </a:r>
            <a:r>
              <a:rPr lang="en-US" sz="194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 (riciclo e green industry)</a:t>
            </a:r>
          </a:p>
          <a:p>
            <a:pPr algn="l">
              <a:lnSpc>
                <a:spcPts val="1139"/>
              </a:lnSpc>
            </a:pPr>
            <a:endParaRPr lang="en-US" sz="1940">
              <a:solidFill>
                <a:srgbClr val="3D464D"/>
              </a:solidFill>
              <a:latin typeface="Open Sans 1"/>
              <a:ea typeface="Open Sans 1"/>
              <a:cs typeface="Open Sans 1"/>
              <a:sym typeface="Open Sans 1"/>
            </a:endParaRPr>
          </a:p>
          <a:p>
            <a:pPr marL="418977" lvl="1" indent="-209488" algn="l">
              <a:lnSpc>
                <a:spcPts val="2658"/>
              </a:lnSpc>
              <a:buFont typeface="Arial"/>
              <a:buChar char="•"/>
            </a:pPr>
            <a:r>
              <a:rPr lang="en-US" sz="1940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Autorità di gestione</a:t>
            </a:r>
            <a:r>
              <a:rPr lang="en-US" sz="194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 delle regioni Karabakh ed East Zangazur (in fase di costituzione nell’ambito del Programma “Great Return”)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11237364" y="698528"/>
            <a:ext cx="6021936" cy="330172"/>
            <a:chOff x="0" y="0"/>
            <a:chExt cx="8029248" cy="440229"/>
          </a:xfrm>
        </p:grpSpPr>
        <p:sp>
          <p:nvSpPr>
            <p:cNvPr id="12" name="Freeform 12"/>
            <p:cNvSpPr/>
            <p:nvPr/>
          </p:nvSpPr>
          <p:spPr>
            <a:xfrm>
              <a:off x="6952513" y="493"/>
              <a:ext cx="1076736" cy="185737"/>
            </a:xfrm>
            <a:custGeom>
              <a:avLst/>
              <a:gdLst/>
              <a:ahLst/>
              <a:cxnLst/>
              <a:rect l="l" t="t" r="r" b="b"/>
              <a:pathLst>
                <a:path w="1076736" h="185737">
                  <a:moveTo>
                    <a:pt x="0" y="0"/>
                  </a:moveTo>
                  <a:lnTo>
                    <a:pt x="1076735" y="0"/>
                  </a:lnTo>
                  <a:lnTo>
                    <a:pt x="1076735" y="185736"/>
                  </a:lnTo>
                  <a:lnTo>
                    <a:pt x="0" y="1857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it-IT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6800113" cy="47832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543"/>
                </a:lnSpc>
              </a:pPr>
              <a:r>
                <a:rPr lang="en-US" sz="952" i="1" spc="54">
                  <a:solidFill>
                    <a:srgbClr val="3D464D"/>
                  </a:solidFill>
                  <a:latin typeface="Open Sans 1 Italics"/>
                  <a:ea typeface="Open Sans 1 Italics"/>
                  <a:cs typeface="Open Sans 1 Italics"/>
                  <a:sym typeface="Open Sans 1 Italics"/>
                </a:rPr>
                <a:t>Analisi Paese e Report Attività | Mercato Azerbaijan</a:t>
              </a:r>
            </a:p>
            <a:p>
              <a:pPr algn="r">
                <a:lnSpc>
                  <a:spcPts val="1543"/>
                </a:lnSpc>
              </a:pPr>
              <a:endParaRPr lang="en-US" sz="952" i="1" spc="54">
                <a:solidFill>
                  <a:srgbClr val="3D464D"/>
                </a:solidFill>
                <a:latin typeface="Open Sans 1 Italics"/>
                <a:ea typeface="Open Sans 1 Italics"/>
                <a:cs typeface="Open Sans 1 Italics"/>
                <a:sym typeface="Open Sans 1 Italics"/>
              </a:endParaRPr>
            </a:p>
          </p:txBody>
        </p:sp>
      </p:grpSp>
      <p:grpSp>
        <p:nvGrpSpPr>
          <p:cNvPr id="14" name="Group 14"/>
          <p:cNvGrpSpPr>
            <a:grpSpLocks noChangeAspect="1"/>
          </p:cNvGrpSpPr>
          <p:nvPr/>
        </p:nvGrpSpPr>
        <p:grpSpPr>
          <a:xfrm rot="-5400000">
            <a:off x="16087084" y="290143"/>
            <a:ext cx="7130417" cy="7599464"/>
            <a:chOff x="0" y="0"/>
            <a:chExt cx="5848261" cy="6232970"/>
          </a:xfrm>
        </p:grpSpPr>
        <p:sp>
          <p:nvSpPr>
            <p:cNvPr id="15" name="Freeform 15"/>
            <p:cNvSpPr/>
            <p:nvPr/>
          </p:nvSpPr>
          <p:spPr>
            <a:xfrm>
              <a:off x="1008507" y="4221988"/>
              <a:ext cx="3194812" cy="1944497"/>
            </a:xfrm>
            <a:custGeom>
              <a:avLst/>
              <a:gdLst/>
              <a:ahLst/>
              <a:cxnLst/>
              <a:rect l="l" t="t" r="r" b="b"/>
              <a:pathLst>
                <a:path w="3194812" h="1944497">
                  <a:moveTo>
                    <a:pt x="3194177" y="0"/>
                  </a:moveTo>
                  <a:lnTo>
                    <a:pt x="0" y="314833"/>
                  </a:lnTo>
                  <a:lnTo>
                    <a:pt x="1167892" y="1944497"/>
                  </a:lnTo>
                  <a:lnTo>
                    <a:pt x="1174750" y="1944497"/>
                  </a:lnTo>
                  <a:lnTo>
                    <a:pt x="10160" y="319278"/>
                  </a:lnTo>
                  <a:lnTo>
                    <a:pt x="3194812" y="5461"/>
                  </a:lnTo>
                  <a:lnTo>
                    <a:pt x="3194304" y="0"/>
                  </a:lnTo>
                  <a:close/>
                  <a:moveTo>
                    <a:pt x="3159252" y="73787"/>
                  </a:moveTo>
                  <a:lnTo>
                    <a:pt x="2311781" y="1944497"/>
                  </a:lnTo>
                  <a:lnTo>
                    <a:pt x="2317877" y="1944497"/>
                  </a:lnTo>
                  <a:lnTo>
                    <a:pt x="3164332" y="76200"/>
                  </a:lnTo>
                  <a:lnTo>
                    <a:pt x="3159252" y="7391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6" name="Freeform 16"/>
            <p:cNvSpPr/>
            <p:nvPr/>
          </p:nvSpPr>
          <p:spPr>
            <a:xfrm>
              <a:off x="4073652" y="4205732"/>
              <a:ext cx="189992" cy="190119"/>
            </a:xfrm>
            <a:custGeom>
              <a:avLst/>
              <a:gdLst/>
              <a:ahLst/>
              <a:cxnLst/>
              <a:rect l="l" t="t" r="r" b="b"/>
              <a:pathLst>
                <a:path w="189992" h="190119">
                  <a:moveTo>
                    <a:pt x="18923" y="60579"/>
                  </a:moveTo>
                  <a:cubicBezTo>
                    <a:pt x="37973" y="18669"/>
                    <a:pt x="87376" y="0"/>
                    <a:pt x="129413" y="19050"/>
                  </a:cubicBezTo>
                  <a:cubicBezTo>
                    <a:pt x="171450" y="38100"/>
                    <a:pt x="189992" y="87503"/>
                    <a:pt x="170942" y="129540"/>
                  </a:cubicBezTo>
                  <a:cubicBezTo>
                    <a:pt x="151892" y="171577"/>
                    <a:pt x="102489" y="190119"/>
                    <a:pt x="60579" y="171069"/>
                  </a:cubicBezTo>
                  <a:cubicBezTo>
                    <a:pt x="18669" y="152019"/>
                    <a:pt x="0" y="102616"/>
                    <a:pt x="19050" y="60706"/>
                  </a:cubicBezTo>
                  <a:lnTo>
                    <a:pt x="19050" y="60706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7" name="Freeform 17"/>
            <p:cNvSpPr/>
            <p:nvPr/>
          </p:nvSpPr>
          <p:spPr>
            <a:xfrm>
              <a:off x="3781044" y="2269490"/>
              <a:ext cx="1398016" cy="1555369"/>
            </a:xfrm>
            <a:custGeom>
              <a:avLst/>
              <a:gdLst/>
              <a:ahLst/>
              <a:cxnLst/>
              <a:rect l="l" t="t" r="r" b="b"/>
              <a:pathLst>
                <a:path w="1398016" h="1555369">
                  <a:moveTo>
                    <a:pt x="0" y="1555242"/>
                  </a:moveTo>
                  <a:lnTo>
                    <a:pt x="93345" y="0"/>
                  </a:lnTo>
                  <a:lnTo>
                    <a:pt x="98933" y="381"/>
                  </a:lnTo>
                  <a:lnTo>
                    <a:pt x="6223" y="1546098"/>
                  </a:lnTo>
                  <a:lnTo>
                    <a:pt x="1386967" y="855726"/>
                  </a:lnTo>
                  <a:lnTo>
                    <a:pt x="160909" y="46228"/>
                  </a:lnTo>
                  <a:lnTo>
                    <a:pt x="163957" y="41656"/>
                  </a:lnTo>
                  <a:lnTo>
                    <a:pt x="1398016" y="856488"/>
                  </a:lnTo>
                  <a:lnTo>
                    <a:pt x="127" y="1555369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8" name="Freeform 18"/>
            <p:cNvSpPr/>
            <p:nvPr/>
          </p:nvSpPr>
          <p:spPr>
            <a:xfrm>
              <a:off x="3851783" y="2220595"/>
              <a:ext cx="189992" cy="189992"/>
            </a:xfrm>
            <a:custGeom>
              <a:avLst/>
              <a:gdLst/>
              <a:ahLst/>
              <a:cxnLst/>
              <a:rect l="l" t="t" r="r" b="b"/>
              <a:pathLst>
                <a:path w="189992" h="189992">
                  <a:moveTo>
                    <a:pt x="49022" y="164592"/>
                  </a:moveTo>
                  <a:cubicBezTo>
                    <a:pt x="10541" y="139192"/>
                    <a:pt x="0" y="87376"/>
                    <a:pt x="25400" y="49022"/>
                  </a:cubicBezTo>
                  <a:cubicBezTo>
                    <a:pt x="50800" y="10668"/>
                    <a:pt x="102616" y="0"/>
                    <a:pt x="140970" y="25400"/>
                  </a:cubicBezTo>
                  <a:cubicBezTo>
                    <a:pt x="179324" y="50800"/>
                    <a:pt x="189992" y="102616"/>
                    <a:pt x="164592" y="140970"/>
                  </a:cubicBezTo>
                  <a:cubicBezTo>
                    <a:pt x="139192" y="179324"/>
                    <a:pt x="87376" y="189992"/>
                    <a:pt x="49022" y="164592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9" name="Freeform 19"/>
            <p:cNvSpPr/>
            <p:nvPr/>
          </p:nvSpPr>
          <p:spPr>
            <a:xfrm>
              <a:off x="2570861" y="113538"/>
              <a:ext cx="2743835" cy="2963418"/>
            </a:xfrm>
            <a:custGeom>
              <a:avLst/>
              <a:gdLst/>
              <a:ahLst/>
              <a:cxnLst/>
              <a:rect l="l" t="t" r="r" b="b"/>
              <a:pathLst>
                <a:path w="2743835" h="2963418">
                  <a:moveTo>
                    <a:pt x="348234" y="2963418"/>
                  </a:moveTo>
                  <a:lnTo>
                    <a:pt x="347726" y="2958592"/>
                  </a:lnTo>
                  <a:lnTo>
                    <a:pt x="0" y="635"/>
                  </a:lnTo>
                  <a:lnTo>
                    <a:pt x="5461" y="0"/>
                  </a:lnTo>
                  <a:lnTo>
                    <a:pt x="352679" y="2953258"/>
                  </a:lnTo>
                  <a:lnTo>
                    <a:pt x="2732786" y="1178941"/>
                  </a:lnTo>
                  <a:lnTo>
                    <a:pt x="74549" y="34290"/>
                  </a:lnTo>
                  <a:lnTo>
                    <a:pt x="76708" y="29210"/>
                  </a:lnTo>
                  <a:lnTo>
                    <a:pt x="2743835" y="1177671"/>
                  </a:lnTo>
                  <a:lnTo>
                    <a:pt x="348234" y="296341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0" name="Freeform 20"/>
            <p:cNvSpPr/>
            <p:nvPr/>
          </p:nvSpPr>
          <p:spPr>
            <a:xfrm>
              <a:off x="2555494" y="63500"/>
              <a:ext cx="189738" cy="166878"/>
            </a:xfrm>
            <a:custGeom>
              <a:avLst/>
              <a:gdLst/>
              <a:ahLst/>
              <a:cxnLst/>
              <a:rect l="l" t="t" r="r" b="b"/>
              <a:pathLst>
                <a:path w="189738" h="166878">
                  <a:moveTo>
                    <a:pt x="94869" y="0"/>
                  </a:moveTo>
                  <a:cubicBezTo>
                    <a:pt x="62611" y="0"/>
                    <a:pt x="31877" y="18923"/>
                    <a:pt x="18288" y="50419"/>
                  </a:cubicBezTo>
                  <a:cubicBezTo>
                    <a:pt x="0" y="92710"/>
                    <a:pt x="19558" y="141859"/>
                    <a:pt x="61849" y="160020"/>
                  </a:cubicBezTo>
                  <a:cubicBezTo>
                    <a:pt x="72644" y="164719"/>
                    <a:pt x="83820" y="166878"/>
                    <a:pt x="94869" y="166878"/>
                  </a:cubicBezTo>
                  <a:cubicBezTo>
                    <a:pt x="127127" y="166878"/>
                    <a:pt x="157988" y="147955"/>
                    <a:pt x="171450" y="116459"/>
                  </a:cubicBezTo>
                  <a:cubicBezTo>
                    <a:pt x="189738" y="74168"/>
                    <a:pt x="170180" y="25019"/>
                    <a:pt x="127889" y="6858"/>
                  </a:cubicBezTo>
                  <a:cubicBezTo>
                    <a:pt x="117094" y="2159"/>
                    <a:pt x="105918" y="0"/>
                    <a:pt x="94869" y="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1" name="Freeform 21"/>
            <p:cNvSpPr/>
            <p:nvPr/>
          </p:nvSpPr>
          <p:spPr>
            <a:xfrm>
              <a:off x="3002788" y="318135"/>
              <a:ext cx="2756915" cy="2554097"/>
            </a:xfrm>
            <a:custGeom>
              <a:avLst/>
              <a:gdLst/>
              <a:ahLst/>
              <a:cxnLst/>
              <a:rect l="l" t="t" r="r" b="b"/>
              <a:pathLst>
                <a:path w="2756915" h="2554097">
                  <a:moveTo>
                    <a:pt x="2751709" y="2554097"/>
                  </a:moveTo>
                  <a:lnTo>
                    <a:pt x="1667637" y="11049"/>
                  </a:lnTo>
                  <a:lnTo>
                    <a:pt x="10287" y="2217547"/>
                  </a:lnTo>
                  <a:lnTo>
                    <a:pt x="2675890" y="2540762"/>
                  </a:lnTo>
                  <a:lnTo>
                    <a:pt x="2675255" y="2546223"/>
                  </a:lnTo>
                  <a:lnTo>
                    <a:pt x="0" y="2221865"/>
                  </a:lnTo>
                  <a:lnTo>
                    <a:pt x="2921" y="2218055"/>
                  </a:lnTo>
                  <a:lnTo>
                    <a:pt x="1669034" y="0"/>
                  </a:lnTo>
                  <a:lnTo>
                    <a:pt x="1670939" y="4445"/>
                  </a:lnTo>
                  <a:lnTo>
                    <a:pt x="2756916" y="2551938"/>
                  </a:lnTo>
                  <a:lnTo>
                    <a:pt x="2751836" y="255409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2" name="Freeform 22"/>
            <p:cNvSpPr/>
            <p:nvPr/>
          </p:nvSpPr>
          <p:spPr>
            <a:xfrm>
              <a:off x="5585841" y="2772791"/>
              <a:ext cx="176784" cy="176784"/>
            </a:xfrm>
            <a:custGeom>
              <a:avLst/>
              <a:gdLst/>
              <a:ahLst/>
              <a:cxnLst/>
              <a:rect l="l" t="t" r="r" b="b"/>
              <a:pathLst>
                <a:path w="176784" h="176784">
                  <a:moveTo>
                    <a:pt x="98425" y="5588"/>
                  </a:moveTo>
                  <a:cubicBezTo>
                    <a:pt x="144145" y="11176"/>
                    <a:pt x="176784" y="52705"/>
                    <a:pt x="171196" y="98425"/>
                  </a:cubicBezTo>
                  <a:cubicBezTo>
                    <a:pt x="165608" y="144145"/>
                    <a:pt x="124079" y="176784"/>
                    <a:pt x="78359" y="171196"/>
                  </a:cubicBezTo>
                  <a:cubicBezTo>
                    <a:pt x="32639" y="165608"/>
                    <a:pt x="0" y="124079"/>
                    <a:pt x="5588" y="78359"/>
                  </a:cubicBezTo>
                  <a:cubicBezTo>
                    <a:pt x="11176" y="32639"/>
                    <a:pt x="52705" y="0"/>
                    <a:pt x="98425" y="558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3" name="Freeform 23"/>
            <p:cNvSpPr/>
            <p:nvPr/>
          </p:nvSpPr>
          <p:spPr>
            <a:xfrm>
              <a:off x="4693412" y="2992374"/>
              <a:ext cx="1091311" cy="1058037"/>
            </a:xfrm>
            <a:custGeom>
              <a:avLst/>
              <a:gdLst/>
              <a:ahLst/>
              <a:cxnLst/>
              <a:rect l="l" t="t" r="r" b="b"/>
              <a:pathLst>
                <a:path w="1091311" h="1058037">
                  <a:moveTo>
                    <a:pt x="1086104" y="1057783"/>
                  </a:moveTo>
                  <a:lnTo>
                    <a:pt x="742188" y="10795"/>
                  </a:lnTo>
                  <a:lnTo>
                    <a:pt x="10541" y="828548"/>
                  </a:lnTo>
                  <a:lnTo>
                    <a:pt x="1011682" y="1038098"/>
                  </a:lnTo>
                  <a:lnTo>
                    <a:pt x="1010539" y="1043559"/>
                  </a:lnTo>
                  <a:lnTo>
                    <a:pt x="0" y="832104"/>
                  </a:lnTo>
                  <a:lnTo>
                    <a:pt x="3175" y="828548"/>
                  </a:lnTo>
                  <a:lnTo>
                    <a:pt x="744474" y="0"/>
                  </a:lnTo>
                  <a:lnTo>
                    <a:pt x="745998" y="4572"/>
                  </a:lnTo>
                  <a:lnTo>
                    <a:pt x="1091311" y="1056259"/>
                  </a:lnTo>
                  <a:lnTo>
                    <a:pt x="1085977" y="105803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4" name="Freeform 24"/>
            <p:cNvSpPr/>
            <p:nvPr/>
          </p:nvSpPr>
          <p:spPr>
            <a:xfrm>
              <a:off x="5609336" y="3941064"/>
              <a:ext cx="182245" cy="182245"/>
            </a:xfrm>
            <a:custGeom>
              <a:avLst/>
              <a:gdLst/>
              <a:ahLst/>
              <a:cxnLst/>
              <a:rect l="l" t="t" r="r" b="b"/>
              <a:pathLst>
                <a:path w="182245" h="182245">
                  <a:moveTo>
                    <a:pt x="108204" y="9398"/>
                  </a:moveTo>
                  <a:cubicBezTo>
                    <a:pt x="153289" y="18796"/>
                    <a:pt x="182245" y="62992"/>
                    <a:pt x="172847" y="108204"/>
                  </a:cubicBezTo>
                  <a:cubicBezTo>
                    <a:pt x="163449" y="153416"/>
                    <a:pt x="119253" y="182245"/>
                    <a:pt x="74041" y="172847"/>
                  </a:cubicBezTo>
                  <a:cubicBezTo>
                    <a:pt x="28829" y="163449"/>
                    <a:pt x="0" y="119253"/>
                    <a:pt x="9398" y="74041"/>
                  </a:cubicBezTo>
                  <a:cubicBezTo>
                    <a:pt x="18796" y="28829"/>
                    <a:pt x="62992" y="0"/>
                    <a:pt x="108204" y="939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5" name="Freeform 25"/>
            <p:cNvSpPr/>
            <p:nvPr/>
          </p:nvSpPr>
          <p:spPr>
            <a:xfrm>
              <a:off x="3533394" y="4597400"/>
              <a:ext cx="2099056" cy="1569085"/>
            </a:xfrm>
            <a:custGeom>
              <a:avLst/>
              <a:gdLst/>
              <a:ahLst/>
              <a:cxnLst/>
              <a:rect l="l" t="t" r="r" b="b"/>
              <a:pathLst>
                <a:path w="2099056" h="1569085">
                  <a:moveTo>
                    <a:pt x="2097532" y="0"/>
                  </a:moveTo>
                  <a:lnTo>
                    <a:pt x="5842" y="496824"/>
                  </a:lnTo>
                  <a:lnTo>
                    <a:pt x="0" y="498221"/>
                  </a:lnTo>
                  <a:lnTo>
                    <a:pt x="1011301" y="1568958"/>
                  </a:lnTo>
                  <a:lnTo>
                    <a:pt x="1020826" y="1568958"/>
                  </a:lnTo>
                  <a:lnTo>
                    <a:pt x="13208" y="502158"/>
                  </a:lnTo>
                  <a:lnTo>
                    <a:pt x="2099056" y="6731"/>
                  </a:lnTo>
                  <a:lnTo>
                    <a:pt x="2097405" y="0"/>
                  </a:lnTo>
                  <a:close/>
                  <a:moveTo>
                    <a:pt x="2066544" y="97536"/>
                  </a:moveTo>
                  <a:lnTo>
                    <a:pt x="1626870" y="1569085"/>
                  </a:lnTo>
                  <a:lnTo>
                    <a:pt x="1634109" y="1569085"/>
                  </a:lnTo>
                  <a:lnTo>
                    <a:pt x="2073148" y="99568"/>
                  </a:lnTo>
                  <a:lnTo>
                    <a:pt x="2066544" y="97663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6" name="Freeform 26"/>
            <p:cNvSpPr/>
            <p:nvPr/>
          </p:nvSpPr>
          <p:spPr>
            <a:xfrm>
              <a:off x="5485130" y="4584192"/>
              <a:ext cx="233426" cy="233426"/>
            </a:xfrm>
            <a:custGeom>
              <a:avLst/>
              <a:gdLst/>
              <a:ahLst/>
              <a:cxnLst/>
              <a:rect l="l" t="t" r="r" b="b"/>
              <a:pathLst>
                <a:path w="233426" h="233426">
                  <a:moveTo>
                    <a:pt x="16510" y="86741"/>
                  </a:moveTo>
                  <a:cubicBezTo>
                    <a:pt x="33020" y="31369"/>
                    <a:pt x="91313" y="0"/>
                    <a:pt x="146685" y="16510"/>
                  </a:cubicBezTo>
                  <a:cubicBezTo>
                    <a:pt x="202057" y="33020"/>
                    <a:pt x="233426" y="91313"/>
                    <a:pt x="216916" y="146685"/>
                  </a:cubicBezTo>
                  <a:cubicBezTo>
                    <a:pt x="200406" y="202057"/>
                    <a:pt x="142113" y="233426"/>
                    <a:pt x="86741" y="216916"/>
                  </a:cubicBezTo>
                  <a:cubicBezTo>
                    <a:pt x="31369" y="200406"/>
                    <a:pt x="0" y="142113"/>
                    <a:pt x="16510" y="86741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7" name="Freeform 27"/>
            <p:cNvSpPr/>
            <p:nvPr/>
          </p:nvSpPr>
          <p:spPr>
            <a:xfrm>
              <a:off x="4127881" y="5267706"/>
              <a:ext cx="1328293" cy="898779"/>
            </a:xfrm>
            <a:custGeom>
              <a:avLst/>
              <a:gdLst/>
              <a:ahLst/>
              <a:cxnLst/>
              <a:rect l="l" t="t" r="r" b="b"/>
              <a:pathLst>
                <a:path w="1328293" h="898779">
                  <a:moveTo>
                    <a:pt x="1249172" y="0"/>
                  </a:moveTo>
                  <a:lnTo>
                    <a:pt x="0" y="875284"/>
                  </a:lnTo>
                  <a:lnTo>
                    <a:pt x="50419" y="898779"/>
                  </a:lnTo>
                  <a:lnTo>
                    <a:pt x="66929" y="898779"/>
                  </a:lnTo>
                  <a:lnTo>
                    <a:pt x="13970" y="874014"/>
                  </a:lnTo>
                  <a:lnTo>
                    <a:pt x="1243457" y="12573"/>
                  </a:lnTo>
                  <a:lnTo>
                    <a:pt x="1321308" y="898652"/>
                  </a:lnTo>
                  <a:lnTo>
                    <a:pt x="1328293" y="898652"/>
                  </a:lnTo>
                  <a:lnTo>
                    <a:pt x="1249426" y="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8" name="Freeform 28"/>
            <p:cNvSpPr/>
            <p:nvPr/>
          </p:nvSpPr>
          <p:spPr>
            <a:xfrm>
              <a:off x="3881374" y="3719957"/>
              <a:ext cx="793496" cy="681990"/>
            </a:xfrm>
            <a:custGeom>
              <a:avLst/>
              <a:gdLst/>
              <a:ahLst/>
              <a:cxnLst/>
              <a:rect l="l" t="t" r="r" b="b"/>
              <a:pathLst>
                <a:path w="793496" h="681990">
                  <a:moveTo>
                    <a:pt x="399796" y="681990"/>
                  </a:moveTo>
                  <a:lnTo>
                    <a:pt x="393700" y="678561"/>
                  </a:lnTo>
                  <a:lnTo>
                    <a:pt x="781431" y="6985"/>
                  </a:lnTo>
                  <a:lnTo>
                    <a:pt x="12065" y="6985"/>
                  </a:lnTo>
                  <a:lnTo>
                    <a:pt x="350139" y="592455"/>
                  </a:lnTo>
                  <a:lnTo>
                    <a:pt x="344043" y="596011"/>
                  </a:lnTo>
                  <a:lnTo>
                    <a:pt x="0" y="0"/>
                  </a:lnTo>
                  <a:lnTo>
                    <a:pt x="793496" y="0"/>
                  </a:lnTo>
                  <a:lnTo>
                    <a:pt x="790448" y="5207"/>
                  </a:lnTo>
                  <a:lnTo>
                    <a:pt x="399669" y="68199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9" name="Freeform 29"/>
            <p:cNvSpPr/>
            <p:nvPr/>
          </p:nvSpPr>
          <p:spPr>
            <a:xfrm>
              <a:off x="4106418" y="4190238"/>
              <a:ext cx="238887" cy="239014"/>
            </a:xfrm>
            <a:custGeom>
              <a:avLst/>
              <a:gdLst/>
              <a:ahLst/>
              <a:cxnLst/>
              <a:rect l="l" t="t" r="r" b="b"/>
              <a:pathLst>
                <a:path w="238887" h="239014">
                  <a:moveTo>
                    <a:pt x="210058" y="67183"/>
                  </a:moveTo>
                  <a:cubicBezTo>
                    <a:pt x="238887" y="117221"/>
                    <a:pt x="221742" y="181102"/>
                    <a:pt x="171831" y="210058"/>
                  </a:cubicBezTo>
                  <a:cubicBezTo>
                    <a:pt x="121920" y="239014"/>
                    <a:pt x="57912" y="221742"/>
                    <a:pt x="28956" y="171831"/>
                  </a:cubicBezTo>
                  <a:cubicBezTo>
                    <a:pt x="0" y="121920"/>
                    <a:pt x="17272" y="57912"/>
                    <a:pt x="67183" y="28956"/>
                  </a:cubicBezTo>
                  <a:cubicBezTo>
                    <a:pt x="117094" y="0"/>
                    <a:pt x="181102" y="17272"/>
                    <a:pt x="210058" y="67183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0" name="Freeform 30"/>
            <p:cNvSpPr/>
            <p:nvPr/>
          </p:nvSpPr>
          <p:spPr>
            <a:xfrm>
              <a:off x="63500" y="3245485"/>
              <a:ext cx="4584319" cy="2921000"/>
            </a:xfrm>
            <a:custGeom>
              <a:avLst/>
              <a:gdLst/>
              <a:ahLst/>
              <a:cxnLst/>
              <a:rect l="l" t="t" r="r" b="b"/>
              <a:pathLst>
                <a:path w="4584319" h="2921000">
                  <a:moveTo>
                    <a:pt x="7112" y="0"/>
                  </a:moveTo>
                  <a:lnTo>
                    <a:pt x="0" y="3429"/>
                  </a:lnTo>
                  <a:lnTo>
                    <a:pt x="1385824" y="2921000"/>
                  </a:lnTo>
                  <a:lnTo>
                    <a:pt x="1394460" y="2921000"/>
                  </a:lnTo>
                  <a:lnTo>
                    <a:pt x="7112" y="0"/>
                  </a:lnTo>
                  <a:close/>
                  <a:moveTo>
                    <a:pt x="116078" y="6858"/>
                  </a:moveTo>
                  <a:lnTo>
                    <a:pt x="115443" y="14732"/>
                  </a:lnTo>
                  <a:lnTo>
                    <a:pt x="4569968" y="372491"/>
                  </a:lnTo>
                  <a:lnTo>
                    <a:pt x="2812415" y="2921000"/>
                  </a:lnTo>
                  <a:lnTo>
                    <a:pt x="2822067" y="2921000"/>
                  </a:lnTo>
                  <a:lnTo>
                    <a:pt x="4580382" y="371221"/>
                  </a:lnTo>
                  <a:lnTo>
                    <a:pt x="4584319" y="365633"/>
                  </a:lnTo>
                  <a:lnTo>
                    <a:pt x="116078" y="685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1" name="Freeform 31"/>
            <p:cNvSpPr/>
            <p:nvPr/>
          </p:nvSpPr>
          <p:spPr>
            <a:xfrm>
              <a:off x="61849" y="3133217"/>
              <a:ext cx="246888" cy="246888"/>
            </a:xfrm>
            <a:custGeom>
              <a:avLst/>
              <a:gdLst/>
              <a:ahLst/>
              <a:cxnLst/>
              <a:rect l="l" t="t" r="r" b="b"/>
              <a:pathLst>
                <a:path w="246888" h="246888">
                  <a:moveTo>
                    <a:pt x="113919" y="241554"/>
                  </a:moveTo>
                  <a:cubicBezTo>
                    <a:pt x="48641" y="236347"/>
                    <a:pt x="0" y="179197"/>
                    <a:pt x="5334" y="113919"/>
                  </a:cubicBezTo>
                  <a:cubicBezTo>
                    <a:pt x="10668" y="48641"/>
                    <a:pt x="67691" y="0"/>
                    <a:pt x="132969" y="5334"/>
                  </a:cubicBezTo>
                  <a:cubicBezTo>
                    <a:pt x="198247" y="10668"/>
                    <a:pt x="246888" y="67691"/>
                    <a:pt x="241554" y="132969"/>
                  </a:cubicBezTo>
                  <a:cubicBezTo>
                    <a:pt x="236220" y="198247"/>
                    <a:pt x="179197" y="246888"/>
                    <a:pt x="113919" y="241554"/>
                  </a:cubicBezTo>
                  <a:lnTo>
                    <a:pt x="113919" y="24155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2" name="Freeform 32"/>
            <p:cNvSpPr/>
            <p:nvPr/>
          </p:nvSpPr>
          <p:spPr>
            <a:xfrm>
              <a:off x="5174615" y="1262126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3" name="Freeform 33"/>
            <p:cNvSpPr/>
            <p:nvPr/>
          </p:nvSpPr>
          <p:spPr>
            <a:xfrm>
              <a:off x="4522851" y="234442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4" name="Freeform 34"/>
            <p:cNvSpPr/>
            <p:nvPr/>
          </p:nvSpPr>
          <p:spPr>
            <a:xfrm>
              <a:off x="4497705" y="3718687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5" name="Freeform 35"/>
            <p:cNvSpPr/>
            <p:nvPr/>
          </p:nvSpPr>
          <p:spPr>
            <a:xfrm>
              <a:off x="963422" y="4470654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6" name="Freeform 36"/>
            <p:cNvSpPr/>
            <p:nvPr/>
          </p:nvSpPr>
          <p:spPr>
            <a:xfrm>
              <a:off x="2868422" y="2991739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7" name="Freeform 37"/>
            <p:cNvSpPr/>
            <p:nvPr/>
          </p:nvSpPr>
          <p:spPr>
            <a:xfrm>
              <a:off x="5074285" y="3066923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DAD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6186311" cy="3479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186311" cy="3479800"/>
            </a:xfrm>
            <a:custGeom>
              <a:avLst/>
              <a:gdLst/>
              <a:ahLst/>
              <a:cxnLst/>
              <a:rect l="l" t="t" r="r" b="b"/>
              <a:pathLst>
                <a:path w="6186311" h="3479800">
                  <a:moveTo>
                    <a:pt x="0" y="0"/>
                  </a:moveTo>
                  <a:lnTo>
                    <a:pt x="6186311" y="0"/>
                  </a:lnTo>
                  <a:lnTo>
                    <a:pt x="6186311" y="3479800"/>
                  </a:lnTo>
                  <a:lnTo>
                    <a:pt x="0" y="3479800"/>
                  </a:lnTo>
                  <a:close/>
                </a:path>
              </a:pathLst>
            </a:custGeom>
            <a:solidFill>
              <a:srgbClr val="173D66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9982904" y="3747759"/>
            <a:ext cx="1844527" cy="1328286"/>
            <a:chOff x="0" y="0"/>
            <a:chExt cx="492569" cy="35471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92569" cy="354710"/>
            </a:xfrm>
            <a:custGeom>
              <a:avLst/>
              <a:gdLst/>
              <a:ahLst/>
              <a:cxnLst/>
              <a:rect l="l" t="t" r="r" b="b"/>
              <a:pathLst>
                <a:path w="492569" h="354710">
                  <a:moveTo>
                    <a:pt x="0" y="0"/>
                  </a:moveTo>
                  <a:lnTo>
                    <a:pt x="492569" y="0"/>
                  </a:lnTo>
                  <a:lnTo>
                    <a:pt x="492569" y="354710"/>
                  </a:lnTo>
                  <a:lnTo>
                    <a:pt x="0" y="354710"/>
                  </a:lnTo>
                  <a:close/>
                </a:path>
              </a:pathLst>
            </a:custGeom>
            <a:solidFill>
              <a:srgbClr val="173D66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9982904" y="5309884"/>
            <a:ext cx="1850954" cy="1328286"/>
            <a:chOff x="0" y="0"/>
            <a:chExt cx="494285" cy="35471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494285" cy="354710"/>
            </a:xfrm>
            <a:custGeom>
              <a:avLst/>
              <a:gdLst/>
              <a:ahLst/>
              <a:cxnLst/>
              <a:rect l="l" t="t" r="r" b="b"/>
              <a:pathLst>
                <a:path w="494285" h="354710">
                  <a:moveTo>
                    <a:pt x="0" y="0"/>
                  </a:moveTo>
                  <a:lnTo>
                    <a:pt x="494285" y="0"/>
                  </a:lnTo>
                  <a:lnTo>
                    <a:pt x="494285" y="354710"/>
                  </a:lnTo>
                  <a:lnTo>
                    <a:pt x="0" y="354710"/>
                  </a:lnTo>
                  <a:close/>
                </a:path>
              </a:pathLst>
            </a:custGeom>
            <a:solidFill>
              <a:srgbClr val="173D66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0439144" y="5309884"/>
            <a:ext cx="1844527" cy="1328286"/>
            <a:chOff x="0" y="0"/>
            <a:chExt cx="492569" cy="35471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492569" cy="354710"/>
            </a:xfrm>
            <a:custGeom>
              <a:avLst/>
              <a:gdLst/>
              <a:ahLst/>
              <a:cxnLst/>
              <a:rect l="l" t="t" r="r" b="b"/>
              <a:pathLst>
                <a:path w="492569" h="354710">
                  <a:moveTo>
                    <a:pt x="0" y="0"/>
                  </a:moveTo>
                  <a:lnTo>
                    <a:pt x="492569" y="0"/>
                  </a:lnTo>
                  <a:lnTo>
                    <a:pt x="492569" y="354710"/>
                  </a:lnTo>
                  <a:lnTo>
                    <a:pt x="0" y="354710"/>
                  </a:lnTo>
                  <a:close/>
                </a:path>
              </a:pathLst>
            </a:custGeom>
            <a:solidFill>
              <a:srgbClr val="173D66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10" name="Freeform 10"/>
          <p:cNvSpPr/>
          <p:nvPr/>
        </p:nvSpPr>
        <p:spPr>
          <a:xfrm>
            <a:off x="17369765" y="9502000"/>
            <a:ext cx="423036" cy="327759"/>
          </a:xfrm>
          <a:custGeom>
            <a:avLst/>
            <a:gdLst/>
            <a:ahLst/>
            <a:cxnLst/>
            <a:rect l="l" t="t" r="r" b="b"/>
            <a:pathLst>
              <a:path w="423036" h="327759">
                <a:moveTo>
                  <a:pt x="0" y="0"/>
                </a:moveTo>
                <a:lnTo>
                  <a:pt x="423036" y="0"/>
                </a:lnTo>
                <a:lnTo>
                  <a:pt x="423036" y="327760"/>
                </a:lnTo>
                <a:lnTo>
                  <a:pt x="0" y="32776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393757"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1" name="Freeform 11"/>
          <p:cNvSpPr/>
          <p:nvPr/>
        </p:nvSpPr>
        <p:spPr>
          <a:xfrm>
            <a:off x="5521119" y="3204513"/>
            <a:ext cx="2480829" cy="2480829"/>
          </a:xfrm>
          <a:custGeom>
            <a:avLst/>
            <a:gdLst/>
            <a:ahLst/>
            <a:cxnLst/>
            <a:rect l="l" t="t" r="r" b="b"/>
            <a:pathLst>
              <a:path w="2480829" h="2480829">
                <a:moveTo>
                  <a:pt x="0" y="0"/>
                </a:moveTo>
                <a:lnTo>
                  <a:pt x="2480829" y="0"/>
                </a:lnTo>
                <a:lnTo>
                  <a:pt x="2480829" y="2480829"/>
                </a:lnTo>
                <a:lnTo>
                  <a:pt x="0" y="248082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2" name="TextBox 12"/>
          <p:cNvSpPr txBox="1"/>
          <p:nvPr/>
        </p:nvSpPr>
        <p:spPr>
          <a:xfrm>
            <a:off x="8532930" y="3599021"/>
            <a:ext cx="8049402" cy="17108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492"/>
              </a:lnSpc>
            </a:pPr>
            <a:r>
              <a:rPr lang="en-US" sz="601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Logistica e </a:t>
            </a:r>
          </a:p>
          <a:p>
            <a:pPr algn="l">
              <a:lnSpc>
                <a:spcPts val="6492"/>
              </a:lnSpc>
            </a:pPr>
            <a:r>
              <a:rPr lang="en-US" sz="601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Middle Corridor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-663229" y="682718"/>
            <a:ext cx="5206829" cy="87627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6049"/>
              </a:lnSpc>
            </a:pPr>
            <a:r>
              <a:rPr lang="en-US" sz="61156">
                <a:solidFill>
                  <a:srgbClr val="72C0F4"/>
                </a:solidFill>
                <a:latin typeface="GoodTime Grotesk"/>
                <a:ea typeface="GoodTime Grotesk"/>
                <a:cs typeface="GoodTime Grotesk"/>
                <a:sym typeface="GoodTime Grotesk"/>
              </a:rPr>
              <a:t>3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8532930" y="5666292"/>
            <a:ext cx="8308938" cy="22245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96569" lvl="1" indent="-248284" algn="l">
              <a:lnSpc>
                <a:spcPts val="2943"/>
              </a:lnSpc>
              <a:buFont typeface="Arial"/>
              <a:buChar char="•"/>
            </a:pPr>
            <a:r>
              <a:rPr lang="en-US" sz="2299">
                <a:solidFill>
                  <a:srgbClr val="FFFFFF"/>
                </a:solidFill>
                <a:latin typeface="Open Sans 1 Light"/>
                <a:ea typeface="Open Sans 1 Light"/>
                <a:cs typeface="Open Sans 1 Light"/>
                <a:sym typeface="Open Sans 1 Light"/>
              </a:rPr>
              <a:t>Contesto</a:t>
            </a:r>
          </a:p>
          <a:p>
            <a:pPr marL="496569" lvl="1" indent="-248284" algn="l">
              <a:lnSpc>
                <a:spcPts val="2943"/>
              </a:lnSpc>
              <a:buFont typeface="Arial"/>
              <a:buChar char="•"/>
            </a:pPr>
            <a:r>
              <a:rPr lang="en-US" sz="2299">
                <a:solidFill>
                  <a:srgbClr val="FFFFFF"/>
                </a:solidFill>
                <a:latin typeface="Open Sans 1 Light"/>
                <a:ea typeface="Open Sans 1 Light"/>
                <a:cs typeface="Open Sans 1 Light"/>
                <a:sym typeface="Open Sans 1 Light"/>
              </a:rPr>
              <a:t>Infrastrutture</a:t>
            </a:r>
          </a:p>
          <a:p>
            <a:pPr marL="496569" lvl="1" indent="-248284" algn="l">
              <a:lnSpc>
                <a:spcPts val="2943"/>
              </a:lnSpc>
              <a:buFont typeface="Arial"/>
              <a:buChar char="•"/>
            </a:pPr>
            <a:r>
              <a:rPr lang="en-US" sz="2299">
                <a:solidFill>
                  <a:srgbClr val="FFFFFF"/>
                </a:solidFill>
                <a:latin typeface="Open Sans 1 Light"/>
                <a:ea typeface="Open Sans 1 Light"/>
                <a:cs typeface="Open Sans 1 Light"/>
                <a:sym typeface="Open Sans 1 Light"/>
              </a:rPr>
              <a:t>Vantaggi logistici</a:t>
            </a:r>
          </a:p>
          <a:p>
            <a:pPr marL="496569" lvl="1" indent="-248284" algn="l">
              <a:lnSpc>
                <a:spcPts val="2943"/>
              </a:lnSpc>
              <a:buFont typeface="Arial"/>
              <a:buChar char="•"/>
            </a:pPr>
            <a:r>
              <a:rPr lang="en-US" sz="2299">
                <a:solidFill>
                  <a:srgbClr val="FFFFFF"/>
                </a:solidFill>
                <a:latin typeface="Open Sans 1 Light"/>
                <a:ea typeface="Open Sans 1 Light"/>
                <a:cs typeface="Open Sans 1 Light"/>
                <a:sym typeface="Open Sans 1 Light"/>
              </a:rPr>
              <a:t>Sfide</a:t>
            </a:r>
          </a:p>
          <a:p>
            <a:pPr marL="496569" lvl="1" indent="-248284" algn="l">
              <a:lnSpc>
                <a:spcPts val="2943"/>
              </a:lnSpc>
              <a:buFont typeface="Arial"/>
              <a:buChar char="•"/>
            </a:pPr>
            <a:r>
              <a:rPr lang="en-US" sz="2299">
                <a:solidFill>
                  <a:srgbClr val="FFFFFF"/>
                </a:solidFill>
                <a:latin typeface="Open Sans 1 Light"/>
                <a:ea typeface="Open Sans 1 Light"/>
                <a:cs typeface="Open Sans 1 Light"/>
                <a:sym typeface="Open Sans 1 Light"/>
              </a:rPr>
              <a:t>Opportunità per imprese</a:t>
            </a:r>
          </a:p>
          <a:p>
            <a:pPr marL="496569" lvl="1" indent="-248284" algn="l">
              <a:lnSpc>
                <a:spcPts val="2943"/>
              </a:lnSpc>
              <a:buFont typeface="Arial"/>
              <a:buChar char="•"/>
            </a:pPr>
            <a:r>
              <a:rPr lang="en-US" sz="2299">
                <a:solidFill>
                  <a:srgbClr val="FFFFFF"/>
                </a:solidFill>
                <a:latin typeface="Open Sans 1 Light"/>
                <a:ea typeface="Open Sans 1 Light"/>
                <a:cs typeface="Open Sans 1 Light"/>
                <a:sym typeface="Open Sans 1 Light"/>
              </a:rPr>
              <a:t>Attori chiave locali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11237364" y="731090"/>
            <a:ext cx="6021936" cy="139672"/>
            <a:chOff x="0" y="0"/>
            <a:chExt cx="8029248" cy="186229"/>
          </a:xfrm>
        </p:grpSpPr>
        <p:sp>
          <p:nvSpPr>
            <p:cNvPr id="16" name="Freeform 16"/>
            <p:cNvSpPr/>
            <p:nvPr/>
          </p:nvSpPr>
          <p:spPr>
            <a:xfrm>
              <a:off x="6952513" y="493"/>
              <a:ext cx="1076736" cy="185737"/>
            </a:xfrm>
            <a:custGeom>
              <a:avLst/>
              <a:gdLst/>
              <a:ahLst/>
              <a:cxnLst/>
              <a:rect l="l" t="t" r="r" b="b"/>
              <a:pathLst>
                <a:path w="1076736" h="185737">
                  <a:moveTo>
                    <a:pt x="0" y="0"/>
                  </a:moveTo>
                  <a:lnTo>
                    <a:pt x="1076735" y="0"/>
                  </a:lnTo>
                  <a:lnTo>
                    <a:pt x="1076735" y="185736"/>
                  </a:lnTo>
                  <a:lnTo>
                    <a:pt x="0" y="1857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it-IT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38100"/>
              <a:ext cx="6800113" cy="22432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543"/>
                </a:lnSpc>
              </a:pPr>
              <a:r>
                <a:rPr lang="en-US" sz="952" i="1" spc="54">
                  <a:solidFill>
                    <a:srgbClr val="FFFFFF"/>
                  </a:solidFill>
                  <a:latin typeface="Open Sans 1 Italics"/>
                  <a:ea typeface="Open Sans 1 Italics"/>
                  <a:cs typeface="Open Sans 1 Italics"/>
                  <a:sym typeface="Open Sans 1 Italics"/>
                </a:rPr>
                <a:t>Analisi Paese e Report Attività | Mercato Azerbaijan</a:t>
              </a:r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04193" y="7794438"/>
            <a:ext cx="14921876" cy="10321726"/>
            <a:chOff x="0" y="0"/>
            <a:chExt cx="3930041" cy="271847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930041" cy="2718479"/>
            </a:xfrm>
            <a:custGeom>
              <a:avLst/>
              <a:gdLst/>
              <a:ahLst/>
              <a:cxnLst/>
              <a:rect l="l" t="t" r="r" b="b"/>
              <a:pathLst>
                <a:path w="3930041" h="2718479">
                  <a:moveTo>
                    <a:pt x="0" y="0"/>
                  </a:moveTo>
                  <a:lnTo>
                    <a:pt x="3930041" y="0"/>
                  </a:lnTo>
                  <a:lnTo>
                    <a:pt x="3930041" y="2718479"/>
                  </a:lnTo>
                  <a:lnTo>
                    <a:pt x="0" y="2718479"/>
                  </a:lnTo>
                  <a:close/>
                </a:path>
              </a:pathLst>
            </a:custGeom>
            <a:solidFill>
              <a:srgbClr val="F0F2F5">
                <a:alpha val="49804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0"/>
              <a:ext cx="3930041" cy="27184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4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7403635" y="9502000"/>
            <a:ext cx="389166" cy="301518"/>
          </a:xfrm>
          <a:custGeom>
            <a:avLst/>
            <a:gdLst/>
            <a:ahLst/>
            <a:cxnLst/>
            <a:rect l="l" t="t" r="r" b="b"/>
            <a:pathLst>
              <a:path w="389166" h="301518">
                <a:moveTo>
                  <a:pt x="0" y="0"/>
                </a:moveTo>
                <a:lnTo>
                  <a:pt x="389166" y="0"/>
                </a:lnTo>
                <a:lnTo>
                  <a:pt x="389166" y="301518"/>
                </a:lnTo>
                <a:lnTo>
                  <a:pt x="0" y="30151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393757"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6" name="Freeform 6"/>
          <p:cNvSpPr/>
          <p:nvPr/>
        </p:nvSpPr>
        <p:spPr>
          <a:xfrm>
            <a:off x="1099863" y="1909844"/>
            <a:ext cx="7465267" cy="3709247"/>
          </a:xfrm>
          <a:custGeom>
            <a:avLst/>
            <a:gdLst/>
            <a:ahLst/>
            <a:cxnLst/>
            <a:rect l="l" t="t" r="r" b="b"/>
            <a:pathLst>
              <a:path w="7465267" h="3709247">
                <a:moveTo>
                  <a:pt x="0" y="0"/>
                </a:moveTo>
                <a:lnTo>
                  <a:pt x="7465267" y="0"/>
                </a:lnTo>
                <a:lnTo>
                  <a:pt x="7465267" y="3709248"/>
                </a:lnTo>
                <a:lnTo>
                  <a:pt x="0" y="37092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b="-34341"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7" name="TextBox 7"/>
          <p:cNvSpPr txBox="1"/>
          <p:nvPr/>
        </p:nvSpPr>
        <p:spPr>
          <a:xfrm>
            <a:off x="1104193" y="920764"/>
            <a:ext cx="4325608" cy="6373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565"/>
              </a:lnSpc>
            </a:pPr>
            <a:r>
              <a:rPr lang="en-US" sz="4611">
                <a:solidFill>
                  <a:srgbClr val="5DADE2"/>
                </a:solidFill>
                <a:latin typeface="Poppins"/>
                <a:ea typeface="Poppins"/>
                <a:cs typeface="Poppins"/>
                <a:sym typeface="Poppins"/>
              </a:rPr>
              <a:t>Contesto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104193" y="6097823"/>
            <a:ext cx="6785610" cy="10763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1566" lvl="1" indent="-225783" algn="l">
              <a:lnSpc>
                <a:spcPts val="2928"/>
              </a:lnSpc>
              <a:buFont typeface="Arial"/>
              <a:buChar char="•"/>
            </a:pPr>
            <a:r>
              <a:rPr lang="en-US" sz="2091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Azerbaigian crocevia del </a:t>
            </a:r>
            <a:r>
              <a:rPr lang="en-US" sz="2091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Middle Corridor</a:t>
            </a:r>
            <a:r>
              <a:rPr lang="en-US" sz="2091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 (TITR), alternativa al corridoio russo e al canale di Suez.</a:t>
            </a:r>
          </a:p>
          <a:p>
            <a:pPr marL="451566" lvl="1" indent="-225783" algn="l">
              <a:lnSpc>
                <a:spcPts val="2928"/>
              </a:lnSpc>
              <a:buFont typeface="Arial"/>
              <a:buChar char="•"/>
            </a:pPr>
            <a:r>
              <a:rPr lang="en-US" sz="2091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Forte crescita volumi post-2022.</a:t>
            </a:r>
          </a:p>
        </p:txBody>
      </p:sp>
      <p:sp>
        <p:nvSpPr>
          <p:cNvPr id="9" name="Freeform 9"/>
          <p:cNvSpPr/>
          <p:nvPr/>
        </p:nvSpPr>
        <p:spPr>
          <a:xfrm>
            <a:off x="9575733" y="2646120"/>
            <a:ext cx="826316" cy="745750"/>
          </a:xfrm>
          <a:custGeom>
            <a:avLst/>
            <a:gdLst/>
            <a:ahLst/>
            <a:cxnLst/>
            <a:rect l="l" t="t" r="r" b="b"/>
            <a:pathLst>
              <a:path w="826316" h="745750">
                <a:moveTo>
                  <a:pt x="0" y="0"/>
                </a:moveTo>
                <a:lnTo>
                  <a:pt x="826316" y="0"/>
                </a:lnTo>
                <a:lnTo>
                  <a:pt x="826316" y="745751"/>
                </a:lnTo>
                <a:lnTo>
                  <a:pt x="0" y="74575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0" name="Freeform 10"/>
          <p:cNvSpPr/>
          <p:nvPr/>
        </p:nvSpPr>
        <p:spPr>
          <a:xfrm>
            <a:off x="9575733" y="3763346"/>
            <a:ext cx="826316" cy="794766"/>
          </a:xfrm>
          <a:custGeom>
            <a:avLst/>
            <a:gdLst/>
            <a:ahLst/>
            <a:cxnLst/>
            <a:rect l="l" t="t" r="r" b="b"/>
            <a:pathLst>
              <a:path w="826316" h="794766">
                <a:moveTo>
                  <a:pt x="0" y="0"/>
                </a:moveTo>
                <a:lnTo>
                  <a:pt x="826316" y="0"/>
                </a:lnTo>
                <a:lnTo>
                  <a:pt x="826316" y="794765"/>
                </a:lnTo>
                <a:lnTo>
                  <a:pt x="0" y="79476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1" name="Freeform 11"/>
          <p:cNvSpPr/>
          <p:nvPr/>
        </p:nvSpPr>
        <p:spPr>
          <a:xfrm>
            <a:off x="9575733" y="4938051"/>
            <a:ext cx="826316" cy="807724"/>
          </a:xfrm>
          <a:custGeom>
            <a:avLst/>
            <a:gdLst/>
            <a:ahLst/>
            <a:cxnLst/>
            <a:rect l="l" t="t" r="r" b="b"/>
            <a:pathLst>
              <a:path w="826316" h="807724">
                <a:moveTo>
                  <a:pt x="0" y="0"/>
                </a:moveTo>
                <a:lnTo>
                  <a:pt x="826316" y="0"/>
                </a:lnTo>
                <a:lnTo>
                  <a:pt x="826316" y="807723"/>
                </a:lnTo>
                <a:lnTo>
                  <a:pt x="0" y="80772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2" name="Freeform 12"/>
          <p:cNvSpPr/>
          <p:nvPr/>
        </p:nvSpPr>
        <p:spPr>
          <a:xfrm>
            <a:off x="9575733" y="6126774"/>
            <a:ext cx="826316" cy="818053"/>
          </a:xfrm>
          <a:custGeom>
            <a:avLst/>
            <a:gdLst/>
            <a:ahLst/>
            <a:cxnLst/>
            <a:rect l="l" t="t" r="r" b="b"/>
            <a:pathLst>
              <a:path w="826316" h="818053">
                <a:moveTo>
                  <a:pt x="0" y="0"/>
                </a:moveTo>
                <a:lnTo>
                  <a:pt x="826316" y="0"/>
                </a:lnTo>
                <a:lnTo>
                  <a:pt x="826316" y="818053"/>
                </a:lnTo>
                <a:lnTo>
                  <a:pt x="0" y="81805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3" name="TextBox 13"/>
          <p:cNvSpPr txBox="1"/>
          <p:nvPr/>
        </p:nvSpPr>
        <p:spPr>
          <a:xfrm>
            <a:off x="10631230" y="3123908"/>
            <a:ext cx="4097016" cy="2679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23"/>
              </a:lnSpc>
            </a:pPr>
            <a:r>
              <a:rPr lang="en-US" sz="1611">
                <a:solidFill>
                  <a:srgbClr val="3D464D"/>
                </a:solidFill>
                <a:latin typeface="Open Sans 2"/>
                <a:ea typeface="Open Sans 2"/>
                <a:cs typeface="Open Sans 2"/>
                <a:sym typeface="Open Sans 2"/>
              </a:rPr>
              <a:t>&gt;15 mln tonn/anno, in espansione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0631230" y="2757386"/>
            <a:ext cx="3704586" cy="3950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173"/>
              </a:lnSpc>
            </a:pPr>
            <a:r>
              <a:rPr lang="en-US" sz="2299">
                <a:solidFill>
                  <a:srgbClr val="5DADE2"/>
                </a:solidFill>
                <a:latin typeface="Poppins"/>
                <a:ea typeface="Poppins"/>
                <a:cs typeface="Poppins"/>
                <a:sym typeface="Poppins"/>
              </a:rPr>
              <a:t>Porto di Baku/Alat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9575733" y="1635910"/>
            <a:ext cx="4325608" cy="6373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565"/>
              </a:lnSpc>
            </a:pPr>
            <a:r>
              <a:rPr lang="en-US" sz="4611">
                <a:solidFill>
                  <a:srgbClr val="173D66"/>
                </a:solidFill>
                <a:latin typeface="Poppins"/>
                <a:ea typeface="Poppins"/>
                <a:cs typeface="Poppins"/>
                <a:sym typeface="Poppins"/>
              </a:rPr>
              <a:t>Infrastrutture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0631230" y="4093623"/>
            <a:ext cx="4097016" cy="5441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23"/>
              </a:lnSpc>
            </a:pPr>
            <a:r>
              <a:rPr lang="en-US" sz="1611">
                <a:solidFill>
                  <a:srgbClr val="3D464D"/>
                </a:solidFill>
                <a:latin typeface="Open Sans 2"/>
                <a:ea typeface="Open Sans 2"/>
                <a:cs typeface="Open Sans 2"/>
                <a:sym typeface="Open Sans 2"/>
              </a:rPr>
              <a:t>Baku–Tbilisi–Kars (BTK), traghetti Caspio verso Kazakistan e Turkmenistan.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0631230" y="3727101"/>
            <a:ext cx="3704586" cy="3950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173"/>
              </a:lnSpc>
            </a:pPr>
            <a:r>
              <a:rPr lang="en-US" sz="2299">
                <a:solidFill>
                  <a:srgbClr val="5DADE2"/>
                </a:solidFill>
                <a:latin typeface="Poppins"/>
                <a:ea typeface="Poppins"/>
                <a:cs typeface="Poppins"/>
                <a:sym typeface="Poppins"/>
              </a:rPr>
              <a:t>Ferrovie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0631230" y="5487074"/>
            <a:ext cx="4097016" cy="2679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23"/>
              </a:lnSpc>
            </a:pPr>
            <a:r>
              <a:rPr lang="en-US" sz="1611">
                <a:solidFill>
                  <a:srgbClr val="3D464D"/>
                </a:solidFill>
                <a:latin typeface="Open Sans 2"/>
                <a:ea typeface="Open Sans 2"/>
                <a:cs typeface="Open Sans 2"/>
                <a:sym typeface="Open Sans 2"/>
              </a:rPr>
              <a:t>corridoi verso Georgia e Iran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0631230" y="5120551"/>
            <a:ext cx="3704586" cy="3950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173"/>
              </a:lnSpc>
            </a:pPr>
            <a:r>
              <a:rPr lang="en-US" sz="2299">
                <a:solidFill>
                  <a:srgbClr val="5DADE2"/>
                </a:solidFill>
                <a:latin typeface="Poppins"/>
                <a:ea typeface="Poppins"/>
                <a:cs typeface="Poppins"/>
                <a:sym typeface="Poppins"/>
              </a:rPr>
              <a:t>Strade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0631230" y="6675534"/>
            <a:ext cx="4097016" cy="2679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23"/>
              </a:lnSpc>
            </a:pPr>
            <a:r>
              <a:rPr lang="en-US" sz="1611">
                <a:solidFill>
                  <a:srgbClr val="3D464D"/>
                </a:solidFill>
                <a:latin typeface="Open Sans 2"/>
                <a:ea typeface="Open Sans 2"/>
                <a:cs typeface="Open Sans 2"/>
                <a:sym typeface="Open Sans 2"/>
              </a:rPr>
              <a:t>hub cargo regionale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0631230" y="6309012"/>
            <a:ext cx="3704586" cy="3950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173"/>
              </a:lnSpc>
            </a:pPr>
            <a:r>
              <a:rPr lang="en-US" sz="2299">
                <a:solidFill>
                  <a:srgbClr val="5DADE2"/>
                </a:solidFill>
                <a:latin typeface="Poppins"/>
                <a:ea typeface="Poppins"/>
                <a:cs typeface="Poppins"/>
                <a:sym typeface="Poppins"/>
              </a:rPr>
              <a:t>Aeroporto di Baku</a:t>
            </a:r>
          </a:p>
        </p:txBody>
      </p:sp>
      <p:grpSp>
        <p:nvGrpSpPr>
          <p:cNvPr id="22" name="Group 22"/>
          <p:cNvGrpSpPr>
            <a:grpSpLocks noChangeAspect="1"/>
          </p:cNvGrpSpPr>
          <p:nvPr/>
        </p:nvGrpSpPr>
        <p:grpSpPr>
          <a:xfrm rot="-5400000">
            <a:off x="15510889" y="2058826"/>
            <a:ext cx="7130417" cy="7599464"/>
            <a:chOff x="0" y="0"/>
            <a:chExt cx="5848261" cy="6232970"/>
          </a:xfrm>
        </p:grpSpPr>
        <p:sp>
          <p:nvSpPr>
            <p:cNvPr id="23" name="Freeform 23"/>
            <p:cNvSpPr/>
            <p:nvPr/>
          </p:nvSpPr>
          <p:spPr>
            <a:xfrm>
              <a:off x="1008507" y="4221988"/>
              <a:ext cx="3194812" cy="1944497"/>
            </a:xfrm>
            <a:custGeom>
              <a:avLst/>
              <a:gdLst/>
              <a:ahLst/>
              <a:cxnLst/>
              <a:rect l="l" t="t" r="r" b="b"/>
              <a:pathLst>
                <a:path w="3194812" h="1944497">
                  <a:moveTo>
                    <a:pt x="3194177" y="0"/>
                  </a:moveTo>
                  <a:lnTo>
                    <a:pt x="0" y="314833"/>
                  </a:lnTo>
                  <a:lnTo>
                    <a:pt x="1167892" y="1944497"/>
                  </a:lnTo>
                  <a:lnTo>
                    <a:pt x="1174750" y="1944497"/>
                  </a:lnTo>
                  <a:lnTo>
                    <a:pt x="10160" y="319278"/>
                  </a:lnTo>
                  <a:lnTo>
                    <a:pt x="3194812" y="5461"/>
                  </a:lnTo>
                  <a:lnTo>
                    <a:pt x="3194304" y="0"/>
                  </a:lnTo>
                  <a:close/>
                  <a:moveTo>
                    <a:pt x="3159252" y="73787"/>
                  </a:moveTo>
                  <a:lnTo>
                    <a:pt x="2311781" y="1944497"/>
                  </a:lnTo>
                  <a:lnTo>
                    <a:pt x="2317877" y="1944497"/>
                  </a:lnTo>
                  <a:lnTo>
                    <a:pt x="3164332" y="76200"/>
                  </a:lnTo>
                  <a:lnTo>
                    <a:pt x="3159252" y="7391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4" name="Freeform 24"/>
            <p:cNvSpPr/>
            <p:nvPr/>
          </p:nvSpPr>
          <p:spPr>
            <a:xfrm>
              <a:off x="4073652" y="4205732"/>
              <a:ext cx="189992" cy="190119"/>
            </a:xfrm>
            <a:custGeom>
              <a:avLst/>
              <a:gdLst/>
              <a:ahLst/>
              <a:cxnLst/>
              <a:rect l="l" t="t" r="r" b="b"/>
              <a:pathLst>
                <a:path w="189992" h="190119">
                  <a:moveTo>
                    <a:pt x="18923" y="60579"/>
                  </a:moveTo>
                  <a:cubicBezTo>
                    <a:pt x="37973" y="18669"/>
                    <a:pt x="87376" y="0"/>
                    <a:pt x="129413" y="19050"/>
                  </a:cubicBezTo>
                  <a:cubicBezTo>
                    <a:pt x="171450" y="38100"/>
                    <a:pt x="189992" y="87503"/>
                    <a:pt x="170942" y="129540"/>
                  </a:cubicBezTo>
                  <a:cubicBezTo>
                    <a:pt x="151892" y="171577"/>
                    <a:pt x="102489" y="190119"/>
                    <a:pt x="60579" y="171069"/>
                  </a:cubicBezTo>
                  <a:cubicBezTo>
                    <a:pt x="18669" y="152019"/>
                    <a:pt x="0" y="102616"/>
                    <a:pt x="19050" y="60706"/>
                  </a:cubicBezTo>
                  <a:lnTo>
                    <a:pt x="19050" y="60706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5" name="Freeform 25"/>
            <p:cNvSpPr/>
            <p:nvPr/>
          </p:nvSpPr>
          <p:spPr>
            <a:xfrm>
              <a:off x="3781044" y="2269490"/>
              <a:ext cx="1398016" cy="1555369"/>
            </a:xfrm>
            <a:custGeom>
              <a:avLst/>
              <a:gdLst/>
              <a:ahLst/>
              <a:cxnLst/>
              <a:rect l="l" t="t" r="r" b="b"/>
              <a:pathLst>
                <a:path w="1398016" h="1555369">
                  <a:moveTo>
                    <a:pt x="0" y="1555242"/>
                  </a:moveTo>
                  <a:lnTo>
                    <a:pt x="93345" y="0"/>
                  </a:lnTo>
                  <a:lnTo>
                    <a:pt x="98933" y="381"/>
                  </a:lnTo>
                  <a:lnTo>
                    <a:pt x="6223" y="1546098"/>
                  </a:lnTo>
                  <a:lnTo>
                    <a:pt x="1386967" y="855726"/>
                  </a:lnTo>
                  <a:lnTo>
                    <a:pt x="160909" y="46228"/>
                  </a:lnTo>
                  <a:lnTo>
                    <a:pt x="163957" y="41656"/>
                  </a:lnTo>
                  <a:lnTo>
                    <a:pt x="1398016" y="856488"/>
                  </a:lnTo>
                  <a:lnTo>
                    <a:pt x="127" y="1555369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6" name="Freeform 26"/>
            <p:cNvSpPr/>
            <p:nvPr/>
          </p:nvSpPr>
          <p:spPr>
            <a:xfrm>
              <a:off x="3851783" y="2220595"/>
              <a:ext cx="189992" cy="189992"/>
            </a:xfrm>
            <a:custGeom>
              <a:avLst/>
              <a:gdLst/>
              <a:ahLst/>
              <a:cxnLst/>
              <a:rect l="l" t="t" r="r" b="b"/>
              <a:pathLst>
                <a:path w="189992" h="189992">
                  <a:moveTo>
                    <a:pt x="49022" y="164592"/>
                  </a:moveTo>
                  <a:cubicBezTo>
                    <a:pt x="10541" y="139192"/>
                    <a:pt x="0" y="87376"/>
                    <a:pt x="25400" y="49022"/>
                  </a:cubicBezTo>
                  <a:cubicBezTo>
                    <a:pt x="50800" y="10668"/>
                    <a:pt x="102616" y="0"/>
                    <a:pt x="140970" y="25400"/>
                  </a:cubicBezTo>
                  <a:cubicBezTo>
                    <a:pt x="179324" y="50800"/>
                    <a:pt x="189992" y="102616"/>
                    <a:pt x="164592" y="140970"/>
                  </a:cubicBezTo>
                  <a:cubicBezTo>
                    <a:pt x="139192" y="179324"/>
                    <a:pt x="87376" y="189992"/>
                    <a:pt x="49022" y="164592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7" name="Freeform 27"/>
            <p:cNvSpPr/>
            <p:nvPr/>
          </p:nvSpPr>
          <p:spPr>
            <a:xfrm>
              <a:off x="2570861" y="113538"/>
              <a:ext cx="2743835" cy="2963418"/>
            </a:xfrm>
            <a:custGeom>
              <a:avLst/>
              <a:gdLst/>
              <a:ahLst/>
              <a:cxnLst/>
              <a:rect l="l" t="t" r="r" b="b"/>
              <a:pathLst>
                <a:path w="2743835" h="2963418">
                  <a:moveTo>
                    <a:pt x="348234" y="2963418"/>
                  </a:moveTo>
                  <a:lnTo>
                    <a:pt x="347726" y="2958592"/>
                  </a:lnTo>
                  <a:lnTo>
                    <a:pt x="0" y="635"/>
                  </a:lnTo>
                  <a:lnTo>
                    <a:pt x="5461" y="0"/>
                  </a:lnTo>
                  <a:lnTo>
                    <a:pt x="352679" y="2953258"/>
                  </a:lnTo>
                  <a:lnTo>
                    <a:pt x="2732786" y="1178941"/>
                  </a:lnTo>
                  <a:lnTo>
                    <a:pt x="74549" y="34290"/>
                  </a:lnTo>
                  <a:lnTo>
                    <a:pt x="76708" y="29210"/>
                  </a:lnTo>
                  <a:lnTo>
                    <a:pt x="2743835" y="1177671"/>
                  </a:lnTo>
                  <a:lnTo>
                    <a:pt x="348234" y="296341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8" name="Freeform 28"/>
            <p:cNvSpPr/>
            <p:nvPr/>
          </p:nvSpPr>
          <p:spPr>
            <a:xfrm>
              <a:off x="2555494" y="63500"/>
              <a:ext cx="189738" cy="166878"/>
            </a:xfrm>
            <a:custGeom>
              <a:avLst/>
              <a:gdLst/>
              <a:ahLst/>
              <a:cxnLst/>
              <a:rect l="l" t="t" r="r" b="b"/>
              <a:pathLst>
                <a:path w="189738" h="166878">
                  <a:moveTo>
                    <a:pt x="94869" y="0"/>
                  </a:moveTo>
                  <a:cubicBezTo>
                    <a:pt x="62611" y="0"/>
                    <a:pt x="31877" y="18923"/>
                    <a:pt x="18288" y="50419"/>
                  </a:cubicBezTo>
                  <a:cubicBezTo>
                    <a:pt x="0" y="92710"/>
                    <a:pt x="19558" y="141859"/>
                    <a:pt x="61849" y="160020"/>
                  </a:cubicBezTo>
                  <a:cubicBezTo>
                    <a:pt x="72644" y="164719"/>
                    <a:pt x="83820" y="166878"/>
                    <a:pt x="94869" y="166878"/>
                  </a:cubicBezTo>
                  <a:cubicBezTo>
                    <a:pt x="127127" y="166878"/>
                    <a:pt x="157988" y="147955"/>
                    <a:pt x="171450" y="116459"/>
                  </a:cubicBezTo>
                  <a:cubicBezTo>
                    <a:pt x="189738" y="74168"/>
                    <a:pt x="170180" y="25019"/>
                    <a:pt x="127889" y="6858"/>
                  </a:cubicBezTo>
                  <a:cubicBezTo>
                    <a:pt x="117094" y="2159"/>
                    <a:pt x="105918" y="0"/>
                    <a:pt x="94869" y="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9" name="Freeform 29"/>
            <p:cNvSpPr/>
            <p:nvPr/>
          </p:nvSpPr>
          <p:spPr>
            <a:xfrm>
              <a:off x="3002788" y="318135"/>
              <a:ext cx="2756915" cy="2554097"/>
            </a:xfrm>
            <a:custGeom>
              <a:avLst/>
              <a:gdLst/>
              <a:ahLst/>
              <a:cxnLst/>
              <a:rect l="l" t="t" r="r" b="b"/>
              <a:pathLst>
                <a:path w="2756915" h="2554097">
                  <a:moveTo>
                    <a:pt x="2751709" y="2554097"/>
                  </a:moveTo>
                  <a:lnTo>
                    <a:pt x="1667637" y="11049"/>
                  </a:lnTo>
                  <a:lnTo>
                    <a:pt x="10287" y="2217547"/>
                  </a:lnTo>
                  <a:lnTo>
                    <a:pt x="2675890" y="2540762"/>
                  </a:lnTo>
                  <a:lnTo>
                    <a:pt x="2675255" y="2546223"/>
                  </a:lnTo>
                  <a:lnTo>
                    <a:pt x="0" y="2221865"/>
                  </a:lnTo>
                  <a:lnTo>
                    <a:pt x="2921" y="2218055"/>
                  </a:lnTo>
                  <a:lnTo>
                    <a:pt x="1669034" y="0"/>
                  </a:lnTo>
                  <a:lnTo>
                    <a:pt x="1670939" y="4445"/>
                  </a:lnTo>
                  <a:lnTo>
                    <a:pt x="2756916" y="2551938"/>
                  </a:lnTo>
                  <a:lnTo>
                    <a:pt x="2751836" y="255409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0" name="Freeform 30"/>
            <p:cNvSpPr/>
            <p:nvPr/>
          </p:nvSpPr>
          <p:spPr>
            <a:xfrm>
              <a:off x="5585841" y="2772791"/>
              <a:ext cx="176784" cy="176784"/>
            </a:xfrm>
            <a:custGeom>
              <a:avLst/>
              <a:gdLst/>
              <a:ahLst/>
              <a:cxnLst/>
              <a:rect l="l" t="t" r="r" b="b"/>
              <a:pathLst>
                <a:path w="176784" h="176784">
                  <a:moveTo>
                    <a:pt x="98425" y="5588"/>
                  </a:moveTo>
                  <a:cubicBezTo>
                    <a:pt x="144145" y="11176"/>
                    <a:pt x="176784" y="52705"/>
                    <a:pt x="171196" y="98425"/>
                  </a:cubicBezTo>
                  <a:cubicBezTo>
                    <a:pt x="165608" y="144145"/>
                    <a:pt x="124079" y="176784"/>
                    <a:pt x="78359" y="171196"/>
                  </a:cubicBezTo>
                  <a:cubicBezTo>
                    <a:pt x="32639" y="165608"/>
                    <a:pt x="0" y="124079"/>
                    <a:pt x="5588" y="78359"/>
                  </a:cubicBezTo>
                  <a:cubicBezTo>
                    <a:pt x="11176" y="32639"/>
                    <a:pt x="52705" y="0"/>
                    <a:pt x="98425" y="558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1" name="Freeform 31"/>
            <p:cNvSpPr/>
            <p:nvPr/>
          </p:nvSpPr>
          <p:spPr>
            <a:xfrm>
              <a:off x="4693412" y="2992374"/>
              <a:ext cx="1091311" cy="1058037"/>
            </a:xfrm>
            <a:custGeom>
              <a:avLst/>
              <a:gdLst/>
              <a:ahLst/>
              <a:cxnLst/>
              <a:rect l="l" t="t" r="r" b="b"/>
              <a:pathLst>
                <a:path w="1091311" h="1058037">
                  <a:moveTo>
                    <a:pt x="1086104" y="1057783"/>
                  </a:moveTo>
                  <a:lnTo>
                    <a:pt x="742188" y="10795"/>
                  </a:lnTo>
                  <a:lnTo>
                    <a:pt x="10541" y="828548"/>
                  </a:lnTo>
                  <a:lnTo>
                    <a:pt x="1011682" y="1038098"/>
                  </a:lnTo>
                  <a:lnTo>
                    <a:pt x="1010539" y="1043559"/>
                  </a:lnTo>
                  <a:lnTo>
                    <a:pt x="0" y="832104"/>
                  </a:lnTo>
                  <a:lnTo>
                    <a:pt x="3175" y="828548"/>
                  </a:lnTo>
                  <a:lnTo>
                    <a:pt x="744474" y="0"/>
                  </a:lnTo>
                  <a:lnTo>
                    <a:pt x="745998" y="4572"/>
                  </a:lnTo>
                  <a:lnTo>
                    <a:pt x="1091311" y="1056259"/>
                  </a:lnTo>
                  <a:lnTo>
                    <a:pt x="1085977" y="105803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2" name="Freeform 32"/>
            <p:cNvSpPr/>
            <p:nvPr/>
          </p:nvSpPr>
          <p:spPr>
            <a:xfrm>
              <a:off x="5609336" y="3941064"/>
              <a:ext cx="182245" cy="182245"/>
            </a:xfrm>
            <a:custGeom>
              <a:avLst/>
              <a:gdLst/>
              <a:ahLst/>
              <a:cxnLst/>
              <a:rect l="l" t="t" r="r" b="b"/>
              <a:pathLst>
                <a:path w="182245" h="182245">
                  <a:moveTo>
                    <a:pt x="108204" y="9398"/>
                  </a:moveTo>
                  <a:cubicBezTo>
                    <a:pt x="153289" y="18796"/>
                    <a:pt x="182245" y="62992"/>
                    <a:pt x="172847" y="108204"/>
                  </a:cubicBezTo>
                  <a:cubicBezTo>
                    <a:pt x="163449" y="153416"/>
                    <a:pt x="119253" y="182245"/>
                    <a:pt x="74041" y="172847"/>
                  </a:cubicBezTo>
                  <a:cubicBezTo>
                    <a:pt x="28829" y="163449"/>
                    <a:pt x="0" y="119253"/>
                    <a:pt x="9398" y="74041"/>
                  </a:cubicBezTo>
                  <a:cubicBezTo>
                    <a:pt x="18796" y="28829"/>
                    <a:pt x="62992" y="0"/>
                    <a:pt x="108204" y="939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3" name="Freeform 33"/>
            <p:cNvSpPr/>
            <p:nvPr/>
          </p:nvSpPr>
          <p:spPr>
            <a:xfrm>
              <a:off x="3533394" y="4597400"/>
              <a:ext cx="2099056" cy="1569085"/>
            </a:xfrm>
            <a:custGeom>
              <a:avLst/>
              <a:gdLst/>
              <a:ahLst/>
              <a:cxnLst/>
              <a:rect l="l" t="t" r="r" b="b"/>
              <a:pathLst>
                <a:path w="2099056" h="1569085">
                  <a:moveTo>
                    <a:pt x="2097532" y="0"/>
                  </a:moveTo>
                  <a:lnTo>
                    <a:pt x="5842" y="496824"/>
                  </a:lnTo>
                  <a:lnTo>
                    <a:pt x="0" y="498221"/>
                  </a:lnTo>
                  <a:lnTo>
                    <a:pt x="1011301" y="1568958"/>
                  </a:lnTo>
                  <a:lnTo>
                    <a:pt x="1020826" y="1568958"/>
                  </a:lnTo>
                  <a:lnTo>
                    <a:pt x="13208" y="502158"/>
                  </a:lnTo>
                  <a:lnTo>
                    <a:pt x="2099056" y="6731"/>
                  </a:lnTo>
                  <a:lnTo>
                    <a:pt x="2097405" y="0"/>
                  </a:lnTo>
                  <a:close/>
                  <a:moveTo>
                    <a:pt x="2066544" y="97536"/>
                  </a:moveTo>
                  <a:lnTo>
                    <a:pt x="1626870" y="1569085"/>
                  </a:lnTo>
                  <a:lnTo>
                    <a:pt x="1634109" y="1569085"/>
                  </a:lnTo>
                  <a:lnTo>
                    <a:pt x="2073148" y="99568"/>
                  </a:lnTo>
                  <a:lnTo>
                    <a:pt x="2066544" y="97663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4" name="Freeform 34"/>
            <p:cNvSpPr/>
            <p:nvPr/>
          </p:nvSpPr>
          <p:spPr>
            <a:xfrm>
              <a:off x="5485130" y="4584192"/>
              <a:ext cx="233426" cy="233426"/>
            </a:xfrm>
            <a:custGeom>
              <a:avLst/>
              <a:gdLst/>
              <a:ahLst/>
              <a:cxnLst/>
              <a:rect l="l" t="t" r="r" b="b"/>
              <a:pathLst>
                <a:path w="233426" h="233426">
                  <a:moveTo>
                    <a:pt x="16510" y="86741"/>
                  </a:moveTo>
                  <a:cubicBezTo>
                    <a:pt x="33020" y="31369"/>
                    <a:pt x="91313" y="0"/>
                    <a:pt x="146685" y="16510"/>
                  </a:cubicBezTo>
                  <a:cubicBezTo>
                    <a:pt x="202057" y="33020"/>
                    <a:pt x="233426" y="91313"/>
                    <a:pt x="216916" y="146685"/>
                  </a:cubicBezTo>
                  <a:cubicBezTo>
                    <a:pt x="200406" y="202057"/>
                    <a:pt x="142113" y="233426"/>
                    <a:pt x="86741" y="216916"/>
                  </a:cubicBezTo>
                  <a:cubicBezTo>
                    <a:pt x="31369" y="200406"/>
                    <a:pt x="0" y="142113"/>
                    <a:pt x="16510" y="86741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5" name="Freeform 35"/>
            <p:cNvSpPr/>
            <p:nvPr/>
          </p:nvSpPr>
          <p:spPr>
            <a:xfrm>
              <a:off x="4127881" y="5267706"/>
              <a:ext cx="1328293" cy="898779"/>
            </a:xfrm>
            <a:custGeom>
              <a:avLst/>
              <a:gdLst/>
              <a:ahLst/>
              <a:cxnLst/>
              <a:rect l="l" t="t" r="r" b="b"/>
              <a:pathLst>
                <a:path w="1328293" h="898779">
                  <a:moveTo>
                    <a:pt x="1249172" y="0"/>
                  </a:moveTo>
                  <a:lnTo>
                    <a:pt x="0" y="875284"/>
                  </a:lnTo>
                  <a:lnTo>
                    <a:pt x="50419" y="898779"/>
                  </a:lnTo>
                  <a:lnTo>
                    <a:pt x="66929" y="898779"/>
                  </a:lnTo>
                  <a:lnTo>
                    <a:pt x="13970" y="874014"/>
                  </a:lnTo>
                  <a:lnTo>
                    <a:pt x="1243457" y="12573"/>
                  </a:lnTo>
                  <a:lnTo>
                    <a:pt x="1321308" y="898652"/>
                  </a:lnTo>
                  <a:lnTo>
                    <a:pt x="1328293" y="898652"/>
                  </a:lnTo>
                  <a:lnTo>
                    <a:pt x="1249426" y="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6" name="Freeform 36"/>
            <p:cNvSpPr/>
            <p:nvPr/>
          </p:nvSpPr>
          <p:spPr>
            <a:xfrm>
              <a:off x="3881374" y="3719957"/>
              <a:ext cx="793496" cy="681990"/>
            </a:xfrm>
            <a:custGeom>
              <a:avLst/>
              <a:gdLst/>
              <a:ahLst/>
              <a:cxnLst/>
              <a:rect l="l" t="t" r="r" b="b"/>
              <a:pathLst>
                <a:path w="793496" h="681990">
                  <a:moveTo>
                    <a:pt x="399796" y="681990"/>
                  </a:moveTo>
                  <a:lnTo>
                    <a:pt x="393700" y="678561"/>
                  </a:lnTo>
                  <a:lnTo>
                    <a:pt x="781431" y="6985"/>
                  </a:lnTo>
                  <a:lnTo>
                    <a:pt x="12065" y="6985"/>
                  </a:lnTo>
                  <a:lnTo>
                    <a:pt x="350139" y="592455"/>
                  </a:lnTo>
                  <a:lnTo>
                    <a:pt x="344043" y="596011"/>
                  </a:lnTo>
                  <a:lnTo>
                    <a:pt x="0" y="0"/>
                  </a:lnTo>
                  <a:lnTo>
                    <a:pt x="793496" y="0"/>
                  </a:lnTo>
                  <a:lnTo>
                    <a:pt x="790448" y="5207"/>
                  </a:lnTo>
                  <a:lnTo>
                    <a:pt x="399669" y="68199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7" name="Freeform 37"/>
            <p:cNvSpPr/>
            <p:nvPr/>
          </p:nvSpPr>
          <p:spPr>
            <a:xfrm>
              <a:off x="4106418" y="4190238"/>
              <a:ext cx="238887" cy="239014"/>
            </a:xfrm>
            <a:custGeom>
              <a:avLst/>
              <a:gdLst/>
              <a:ahLst/>
              <a:cxnLst/>
              <a:rect l="l" t="t" r="r" b="b"/>
              <a:pathLst>
                <a:path w="238887" h="239014">
                  <a:moveTo>
                    <a:pt x="210058" y="67183"/>
                  </a:moveTo>
                  <a:cubicBezTo>
                    <a:pt x="238887" y="117221"/>
                    <a:pt x="221742" y="181102"/>
                    <a:pt x="171831" y="210058"/>
                  </a:cubicBezTo>
                  <a:cubicBezTo>
                    <a:pt x="121920" y="239014"/>
                    <a:pt x="57912" y="221742"/>
                    <a:pt x="28956" y="171831"/>
                  </a:cubicBezTo>
                  <a:cubicBezTo>
                    <a:pt x="0" y="121920"/>
                    <a:pt x="17272" y="57912"/>
                    <a:pt x="67183" y="28956"/>
                  </a:cubicBezTo>
                  <a:cubicBezTo>
                    <a:pt x="117094" y="0"/>
                    <a:pt x="181102" y="17272"/>
                    <a:pt x="210058" y="67183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8" name="Freeform 38"/>
            <p:cNvSpPr/>
            <p:nvPr/>
          </p:nvSpPr>
          <p:spPr>
            <a:xfrm>
              <a:off x="63500" y="3245485"/>
              <a:ext cx="4584319" cy="2921000"/>
            </a:xfrm>
            <a:custGeom>
              <a:avLst/>
              <a:gdLst/>
              <a:ahLst/>
              <a:cxnLst/>
              <a:rect l="l" t="t" r="r" b="b"/>
              <a:pathLst>
                <a:path w="4584319" h="2921000">
                  <a:moveTo>
                    <a:pt x="7112" y="0"/>
                  </a:moveTo>
                  <a:lnTo>
                    <a:pt x="0" y="3429"/>
                  </a:lnTo>
                  <a:lnTo>
                    <a:pt x="1385824" y="2921000"/>
                  </a:lnTo>
                  <a:lnTo>
                    <a:pt x="1394460" y="2921000"/>
                  </a:lnTo>
                  <a:lnTo>
                    <a:pt x="7112" y="0"/>
                  </a:lnTo>
                  <a:close/>
                  <a:moveTo>
                    <a:pt x="116078" y="6858"/>
                  </a:moveTo>
                  <a:lnTo>
                    <a:pt x="115443" y="14732"/>
                  </a:lnTo>
                  <a:lnTo>
                    <a:pt x="4569968" y="372491"/>
                  </a:lnTo>
                  <a:lnTo>
                    <a:pt x="2812415" y="2921000"/>
                  </a:lnTo>
                  <a:lnTo>
                    <a:pt x="2822067" y="2921000"/>
                  </a:lnTo>
                  <a:lnTo>
                    <a:pt x="4580382" y="371221"/>
                  </a:lnTo>
                  <a:lnTo>
                    <a:pt x="4584319" y="365633"/>
                  </a:lnTo>
                  <a:lnTo>
                    <a:pt x="116078" y="685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9" name="Freeform 39"/>
            <p:cNvSpPr/>
            <p:nvPr/>
          </p:nvSpPr>
          <p:spPr>
            <a:xfrm>
              <a:off x="61849" y="3133217"/>
              <a:ext cx="246888" cy="246888"/>
            </a:xfrm>
            <a:custGeom>
              <a:avLst/>
              <a:gdLst/>
              <a:ahLst/>
              <a:cxnLst/>
              <a:rect l="l" t="t" r="r" b="b"/>
              <a:pathLst>
                <a:path w="246888" h="246888">
                  <a:moveTo>
                    <a:pt x="113919" y="241554"/>
                  </a:moveTo>
                  <a:cubicBezTo>
                    <a:pt x="48641" y="236347"/>
                    <a:pt x="0" y="179197"/>
                    <a:pt x="5334" y="113919"/>
                  </a:cubicBezTo>
                  <a:cubicBezTo>
                    <a:pt x="10668" y="48641"/>
                    <a:pt x="67691" y="0"/>
                    <a:pt x="132969" y="5334"/>
                  </a:cubicBezTo>
                  <a:cubicBezTo>
                    <a:pt x="198247" y="10668"/>
                    <a:pt x="246888" y="67691"/>
                    <a:pt x="241554" y="132969"/>
                  </a:cubicBezTo>
                  <a:cubicBezTo>
                    <a:pt x="236220" y="198247"/>
                    <a:pt x="179197" y="246888"/>
                    <a:pt x="113919" y="241554"/>
                  </a:cubicBezTo>
                  <a:lnTo>
                    <a:pt x="113919" y="24155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0" name="Freeform 40"/>
            <p:cNvSpPr/>
            <p:nvPr/>
          </p:nvSpPr>
          <p:spPr>
            <a:xfrm>
              <a:off x="5174615" y="1262126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1" name="Freeform 41"/>
            <p:cNvSpPr/>
            <p:nvPr/>
          </p:nvSpPr>
          <p:spPr>
            <a:xfrm>
              <a:off x="4522851" y="234442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2" name="Freeform 42"/>
            <p:cNvSpPr/>
            <p:nvPr/>
          </p:nvSpPr>
          <p:spPr>
            <a:xfrm>
              <a:off x="4497705" y="3718687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3" name="Freeform 43"/>
            <p:cNvSpPr/>
            <p:nvPr/>
          </p:nvSpPr>
          <p:spPr>
            <a:xfrm>
              <a:off x="963422" y="4470654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4" name="Freeform 44"/>
            <p:cNvSpPr/>
            <p:nvPr/>
          </p:nvSpPr>
          <p:spPr>
            <a:xfrm>
              <a:off x="2868422" y="2991739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5" name="Freeform 45"/>
            <p:cNvSpPr/>
            <p:nvPr/>
          </p:nvSpPr>
          <p:spPr>
            <a:xfrm>
              <a:off x="5074285" y="3066923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6" name="Group 46"/>
          <p:cNvGrpSpPr>
            <a:grpSpLocks noChangeAspect="1"/>
          </p:cNvGrpSpPr>
          <p:nvPr/>
        </p:nvGrpSpPr>
        <p:grpSpPr>
          <a:xfrm rot="-5400000">
            <a:off x="4999922" y="-4604433"/>
            <a:ext cx="7130417" cy="7599464"/>
            <a:chOff x="0" y="0"/>
            <a:chExt cx="5848261" cy="6232970"/>
          </a:xfrm>
        </p:grpSpPr>
        <p:sp>
          <p:nvSpPr>
            <p:cNvPr id="47" name="Freeform 47"/>
            <p:cNvSpPr/>
            <p:nvPr/>
          </p:nvSpPr>
          <p:spPr>
            <a:xfrm>
              <a:off x="1008507" y="4221988"/>
              <a:ext cx="3194812" cy="1944497"/>
            </a:xfrm>
            <a:custGeom>
              <a:avLst/>
              <a:gdLst/>
              <a:ahLst/>
              <a:cxnLst/>
              <a:rect l="l" t="t" r="r" b="b"/>
              <a:pathLst>
                <a:path w="3194812" h="1944497">
                  <a:moveTo>
                    <a:pt x="3194177" y="0"/>
                  </a:moveTo>
                  <a:lnTo>
                    <a:pt x="0" y="314833"/>
                  </a:lnTo>
                  <a:lnTo>
                    <a:pt x="1167892" y="1944497"/>
                  </a:lnTo>
                  <a:lnTo>
                    <a:pt x="1174750" y="1944497"/>
                  </a:lnTo>
                  <a:lnTo>
                    <a:pt x="10160" y="319278"/>
                  </a:lnTo>
                  <a:lnTo>
                    <a:pt x="3194812" y="5461"/>
                  </a:lnTo>
                  <a:lnTo>
                    <a:pt x="3194304" y="0"/>
                  </a:lnTo>
                  <a:close/>
                  <a:moveTo>
                    <a:pt x="3159252" y="73787"/>
                  </a:moveTo>
                  <a:lnTo>
                    <a:pt x="2311781" y="1944497"/>
                  </a:lnTo>
                  <a:lnTo>
                    <a:pt x="2317877" y="1944497"/>
                  </a:lnTo>
                  <a:lnTo>
                    <a:pt x="3164332" y="76200"/>
                  </a:lnTo>
                  <a:lnTo>
                    <a:pt x="3159252" y="7391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8" name="Freeform 48"/>
            <p:cNvSpPr/>
            <p:nvPr/>
          </p:nvSpPr>
          <p:spPr>
            <a:xfrm>
              <a:off x="4073652" y="4205732"/>
              <a:ext cx="189992" cy="190119"/>
            </a:xfrm>
            <a:custGeom>
              <a:avLst/>
              <a:gdLst/>
              <a:ahLst/>
              <a:cxnLst/>
              <a:rect l="l" t="t" r="r" b="b"/>
              <a:pathLst>
                <a:path w="189992" h="190119">
                  <a:moveTo>
                    <a:pt x="18923" y="60579"/>
                  </a:moveTo>
                  <a:cubicBezTo>
                    <a:pt x="37973" y="18669"/>
                    <a:pt x="87376" y="0"/>
                    <a:pt x="129413" y="19050"/>
                  </a:cubicBezTo>
                  <a:cubicBezTo>
                    <a:pt x="171450" y="38100"/>
                    <a:pt x="189992" y="87503"/>
                    <a:pt x="170942" y="129540"/>
                  </a:cubicBezTo>
                  <a:cubicBezTo>
                    <a:pt x="151892" y="171577"/>
                    <a:pt x="102489" y="190119"/>
                    <a:pt x="60579" y="171069"/>
                  </a:cubicBezTo>
                  <a:cubicBezTo>
                    <a:pt x="18669" y="152019"/>
                    <a:pt x="0" y="102616"/>
                    <a:pt x="19050" y="60706"/>
                  </a:cubicBezTo>
                  <a:lnTo>
                    <a:pt x="19050" y="60706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9" name="Freeform 49"/>
            <p:cNvSpPr/>
            <p:nvPr/>
          </p:nvSpPr>
          <p:spPr>
            <a:xfrm>
              <a:off x="3781044" y="2269490"/>
              <a:ext cx="1398016" cy="1555369"/>
            </a:xfrm>
            <a:custGeom>
              <a:avLst/>
              <a:gdLst/>
              <a:ahLst/>
              <a:cxnLst/>
              <a:rect l="l" t="t" r="r" b="b"/>
              <a:pathLst>
                <a:path w="1398016" h="1555369">
                  <a:moveTo>
                    <a:pt x="0" y="1555242"/>
                  </a:moveTo>
                  <a:lnTo>
                    <a:pt x="93345" y="0"/>
                  </a:lnTo>
                  <a:lnTo>
                    <a:pt x="98933" y="381"/>
                  </a:lnTo>
                  <a:lnTo>
                    <a:pt x="6223" y="1546098"/>
                  </a:lnTo>
                  <a:lnTo>
                    <a:pt x="1386967" y="855726"/>
                  </a:lnTo>
                  <a:lnTo>
                    <a:pt x="160909" y="46228"/>
                  </a:lnTo>
                  <a:lnTo>
                    <a:pt x="163957" y="41656"/>
                  </a:lnTo>
                  <a:lnTo>
                    <a:pt x="1398016" y="856488"/>
                  </a:lnTo>
                  <a:lnTo>
                    <a:pt x="127" y="1555369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0" name="Freeform 50"/>
            <p:cNvSpPr/>
            <p:nvPr/>
          </p:nvSpPr>
          <p:spPr>
            <a:xfrm>
              <a:off x="3851783" y="2220595"/>
              <a:ext cx="189992" cy="189992"/>
            </a:xfrm>
            <a:custGeom>
              <a:avLst/>
              <a:gdLst/>
              <a:ahLst/>
              <a:cxnLst/>
              <a:rect l="l" t="t" r="r" b="b"/>
              <a:pathLst>
                <a:path w="189992" h="189992">
                  <a:moveTo>
                    <a:pt x="49022" y="164592"/>
                  </a:moveTo>
                  <a:cubicBezTo>
                    <a:pt x="10541" y="139192"/>
                    <a:pt x="0" y="87376"/>
                    <a:pt x="25400" y="49022"/>
                  </a:cubicBezTo>
                  <a:cubicBezTo>
                    <a:pt x="50800" y="10668"/>
                    <a:pt x="102616" y="0"/>
                    <a:pt x="140970" y="25400"/>
                  </a:cubicBezTo>
                  <a:cubicBezTo>
                    <a:pt x="179324" y="50800"/>
                    <a:pt x="189992" y="102616"/>
                    <a:pt x="164592" y="140970"/>
                  </a:cubicBezTo>
                  <a:cubicBezTo>
                    <a:pt x="139192" y="179324"/>
                    <a:pt x="87376" y="189992"/>
                    <a:pt x="49022" y="164592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1" name="Freeform 51"/>
            <p:cNvSpPr/>
            <p:nvPr/>
          </p:nvSpPr>
          <p:spPr>
            <a:xfrm>
              <a:off x="2570861" y="113538"/>
              <a:ext cx="2743835" cy="2963418"/>
            </a:xfrm>
            <a:custGeom>
              <a:avLst/>
              <a:gdLst/>
              <a:ahLst/>
              <a:cxnLst/>
              <a:rect l="l" t="t" r="r" b="b"/>
              <a:pathLst>
                <a:path w="2743835" h="2963418">
                  <a:moveTo>
                    <a:pt x="348234" y="2963418"/>
                  </a:moveTo>
                  <a:lnTo>
                    <a:pt x="347726" y="2958592"/>
                  </a:lnTo>
                  <a:lnTo>
                    <a:pt x="0" y="635"/>
                  </a:lnTo>
                  <a:lnTo>
                    <a:pt x="5461" y="0"/>
                  </a:lnTo>
                  <a:lnTo>
                    <a:pt x="352679" y="2953258"/>
                  </a:lnTo>
                  <a:lnTo>
                    <a:pt x="2732786" y="1178941"/>
                  </a:lnTo>
                  <a:lnTo>
                    <a:pt x="74549" y="34290"/>
                  </a:lnTo>
                  <a:lnTo>
                    <a:pt x="76708" y="29210"/>
                  </a:lnTo>
                  <a:lnTo>
                    <a:pt x="2743835" y="1177671"/>
                  </a:lnTo>
                  <a:lnTo>
                    <a:pt x="348234" y="296341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2" name="Freeform 52"/>
            <p:cNvSpPr/>
            <p:nvPr/>
          </p:nvSpPr>
          <p:spPr>
            <a:xfrm>
              <a:off x="2555494" y="63500"/>
              <a:ext cx="189738" cy="166878"/>
            </a:xfrm>
            <a:custGeom>
              <a:avLst/>
              <a:gdLst/>
              <a:ahLst/>
              <a:cxnLst/>
              <a:rect l="l" t="t" r="r" b="b"/>
              <a:pathLst>
                <a:path w="189738" h="166878">
                  <a:moveTo>
                    <a:pt x="94869" y="0"/>
                  </a:moveTo>
                  <a:cubicBezTo>
                    <a:pt x="62611" y="0"/>
                    <a:pt x="31877" y="18923"/>
                    <a:pt x="18288" y="50419"/>
                  </a:cubicBezTo>
                  <a:cubicBezTo>
                    <a:pt x="0" y="92710"/>
                    <a:pt x="19558" y="141859"/>
                    <a:pt x="61849" y="160020"/>
                  </a:cubicBezTo>
                  <a:cubicBezTo>
                    <a:pt x="72644" y="164719"/>
                    <a:pt x="83820" y="166878"/>
                    <a:pt x="94869" y="166878"/>
                  </a:cubicBezTo>
                  <a:cubicBezTo>
                    <a:pt x="127127" y="166878"/>
                    <a:pt x="157988" y="147955"/>
                    <a:pt x="171450" y="116459"/>
                  </a:cubicBezTo>
                  <a:cubicBezTo>
                    <a:pt x="189738" y="74168"/>
                    <a:pt x="170180" y="25019"/>
                    <a:pt x="127889" y="6858"/>
                  </a:cubicBezTo>
                  <a:cubicBezTo>
                    <a:pt x="117094" y="2159"/>
                    <a:pt x="105918" y="0"/>
                    <a:pt x="94869" y="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3" name="Freeform 53"/>
            <p:cNvSpPr/>
            <p:nvPr/>
          </p:nvSpPr>
          <p:spPr>
            <a:xfrm>
              <a:off x="3002788" y="318135"/>
              <a:ext cx="2756915" cy="2554097"/>
            </a:xfrm>
            <a:custGeom>
              <a:avLst/>
              <a:gdLst/>
              <a:ahLst/>
              <a:cxnLst/>
              <a:rect l="l" t="t" r="r" b="b"/>
              <a:pathLst>
                <a:path w="2756915" h="2554097">
                  <a:moveTo>
                    <a:pt x="2751709" y="2554097"/>
                  </a:moveTo>
                  <a:lnTo>
                    <a:pt x="1667637" y="11049"/>
                  </a:lnTo>
                  <a:lnTo>
                    <a:pt x="10287" y="2217547"/>
                  </a:lnTo>
                  <a:lnTo>
                    <a:pt x="2675890" y="2540762"/>
                  </a:lnTo>
                  <a:lnTo>
                    <a:pt x="2675255" y="2546223"/>
                  </a:lnTo>
                  <a:lnTo>
                    <a:pt x="0" y="2221865"/>
                  </a:lnTo>
                  <a:lnTo>
                    <a:pt x="2921" y="2218055"/>
                  </a:lnTo>
                  <a:lnTo>
                    <a:pt x="1669034" y="0"/>
                  </a:lnTo>
                  <a:lnTo>
                    <a:pt x="1670939" y="4445"/>
                  </a:lnTo>
                  <a:lnTo>
                    <a:pt x="2756916" y="2551938"/>
                  </a:lnTo>
                  <a:lnTo>
                    <a:pt x="2751836" y="255409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4" name="Freeform 54"/>
            <p:cNvSpPr/>
            <p:nvPr/>
          </p:nvSpPr>
          <p:spPr>
            <a:xfrm>
              <a:off x="5585841" y="2772791"/>
              <a:ext cx="176784" cy="176784"/>
            </a:xfrm>
            <a:custGeom>
              <a:avLst/>
              <a:gdLst/>
              <a:ahLst/>
              <a:cxnLst/>
              <a:rect l="l" t="t" r="r" b="b"/>
              <a:pathLst>
                <a:path w="176784" h="176784">
                  <a:moveTo>
                    <a:pt x="98425" y="5588"/>
                  </a:moveTo>
                  <a:cubicBezTo>
                    <a:pt x="144145" y="11176"/>
                    <a:pt x="176784" y="52705"/>
                    <a:pt x="171196" y="98425"/>
                  </a:cubicBezTo>
                  <a:cubicBezTo>
                    <a:pt x="165608" y="144145"/>
                    <a:pt x="124079" y="176784"/>
                    <a:pt x="78359" y="171196"/>
                  </a:cubicBezTo>
                  <a:cubicBezTo>
                    <a:pt x="32639" y="165608"/>
                    <a:pt x="0" y="124079"/>
                    <a:pt x="5588" y="78359"/>
                  </a:cubicBezTo>
                  <a:cubicBezTo>
                    <a:pt x="11176" y="32639"/>
                    <a:pt x="52705" y="0"/>
                    <a:pt x="98425" y="558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5" name="Freeform 55"/>
            <p:cNvSpPr/>
            <p:nvPr/>
          </p:nvSpPr>
          <p:spPr>
            <a:xfrm>
              <a:off x="4693412" y="2992374"/>
              <a:ext cx="1091311" cy="1058037"/>
            </a:xfrm>
            <a:custGeom>
              <a:avLst/>
              <a:gdLst/>
              <a:ahLst/>
              <a:cxnLst/>
              <a:rect l="l" t="t" r="r" b="b"/>
              <a:pathLst>
                <a:path w="1091311" h="1058037">
                  <a:moveTo>
                    <a:pt x="1086104" y="1057783"/>
                  </a:moveTo>
                  <a:lnTo>
                    <a:pt x="742188" y="10795"/>
                  </a:lnTo>
                  <a:lnTo>
                    <a:pt x="10541" y="828548"/>
                  </a:lnTo>
                  <a:lnTo>
                    <a:pt x="1011682" y="1038098"/>
                  </a:lnTo>
                  <a:lnTo>
                    <a:pt x="1010539" y="1043559"/>
                  </a:lnTo>
                  <a:lnTo>
                    <a:pt x="0" y="832104"/>
                  </a:lnTo>
                  <a:lnTo>
                    <a:pt x="3175" y="828548"/>
                  </a:lnTo>
                  <a:lnTo>
                    <a:pt x="744474" y="0"/>
                  </a:lnTo>
                  <a:lnTo>
                    <a:pt x="745998" y="4572"/>
                  </a:lnTo>
                  <a:lnTo>
                    <a:pt x="1091311" y="1056259"/>
                  </a:lnTo>
                  <a:lnTo>
                    <a:pt x="1085977" y="105803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6" name="Freeform 56"/>
            <p:cNvSpPr/>
            <p:nvPr/>
          </p:nvSpPr>
          <p:spPr>
            <a:xfrm>
              <a:off x="5609336" y="3941064"/>
              <a:ext cx="182245" cy="182245"/>
            </a:xfrm>
            <a:custGeom>
              <a:avLst/>
              <a:gdLst/>
              <a:ahLst/>
              <a:cxnLst/>
              <a:rect l="l" t="t" r="r" b="b"/>
              <a:pathLst>
                <a:path w="182245" h="182245">
                  <a:moveTo>
                    <a:pt x="108204" y="9398"/>
                  </a:moveTo>
                  <a:cubicBezTo>
                    <a:pt x="153289" y="18796"/>
                    <a:pt x="182245" y="62992"/>
                    <a:pt x="172847" y="108204"/>
                  </a:cubicBezTo>
                  <a:cubicBezTo>
                    <a:pt x="163449" y="153416"/>
                    <a:pt x="119253" y="182245"/>
                    <a:pt x="74041" y="172847"/>
                  </a:cubicBezTo>
                  <a:cubicBezTo>
                    <a:pt x="28829" y="163449"/>
                    <a:pt x="0" y="119253"/>
                    <a:pt x="9398" y="74041"/>
                  </a:cubicBezTo>
                  <a:cubicBezTo>
                    <a:pt x="18796" y="28829"/>
                    <a:pt x="62992" y="0"/>
                    <a:pt x="108204" y="939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7" name="Freeform 57"/>
            <p:cNvSpPr/>
            <p:nvPr/>
          </p:nvSpPr>
          <p:spPr>
            <a:xfrm>
              <a:off x="3533394" y="4597400"/>
              <a:ext cx="2099056" cy="1569085"/>
            </a:xfrm>
            <a:custGeom>
              <a:avLst/>
              <a:gdLst/>
              <a:ahLst/>
              <a:cxnLst/>
              <a:rect l="l" t="t" r="r" b="b"/>
              <a:pathLst>
                <a:path w="2099056" h="1569085">
                  <a:moveTo>
                    <a:pt x="2097532" y="0"/>
                  </a:moveTo>
                  <a:lnTo>
                    <a:pt x="5842" y="496824"/>
                  </a:lnTo>
                  <a:lnTo>
                    <a:pt x="0" y="498221"/>
                  </a:lnTo>
                  <a:lnTo>
                    <a:pt x="1011301" y="1568958"/>
                  </a:lnTo>
                  <a:lnTo>
                    <a:pt x="1020826" y="1568958"/>
                  </a:lnTo>
                  <a:lnTo>
                    <a:pt x="13208" y="502158"/>
                  </a:lnTo>
                  <a:lnTo>
                    <a:pt x="2099056" y="6731"/>
                  </a:lnTo>
                  <a:lnTo>
                    <a:pt x="2097405" y="0"/>
                  </a:lnTo>
                  <a:close/>
                  <a:moveTo>
                    <a:pt x="2066544" y="97536"/>
                  </a:moveTo>
                  <a:lnTo>
                    <a:pt x="1626870" y="1569085"/>
                  </a:lnTo>
                  <a:lnTo>
                    <a:pt x="1634109" y="1569085"/>
                  </a:lnTo>
                  <a:lnTo>
                    <a:pt x="2073148" y="99568"/>
                  </a:lnTo>
                  <a:lnTo>
                    <a:pt x="2066544" y="97663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8" name="Freeform 58"/>
            <p:cNvSpPr/>
            <p:nvPr/>
          </p:nvSpPr>
          <p:spPr>
            <a:xfrm>
              <a:off x="5485130" y="4584192"/>
              <a:ext cx="233426" cy="233426"/>
            </a:xfrm>
            <a:custGeom>
              <a:avLst/>
              <a:gdLst/>
              <a:ahLst/>
              <a:cxnLst/>
              <a:rect l="l" t="t" r="r" b="b"/>
              <a:pathLst>
                <a:path w="233426" h="233426">
                  <a:moveTo>
                    <a:pt x="16510" y="86741"/>
                  </a:moveTo>
                  <a:cubicBezTo>
                    <a:pt x="33020" y="31369"/>
                    <a:pt x="91313" y="0"/>
                    <a:pt x="146685" y="16510"/>
                  </a:cubicBezTo>
                  <a:cubicBezTo>
                    <a:pt x="202057" y="33020"/>
                    <a:pt x="233426" y="91313"/>
                    <a:pt x="216916" y="146685"/>
                  </a:cubicBezTo>
                  <a:cubicBezTo>
                    <a:pt x="200406" y="202057"/>
                    <a:pt x="142113" y="233426"/>
                    <a:pt x="86741" y="216916"/>
                  </a:cubicBezTo>
                  <a:cubicBezTo>
                    <a:pt x="31369" y="200406"/>
                    <a:pt x="0" y="142113"/>
                    <a:pt x="16510" y="86741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9" name="Freeform 59"/>
            <p:cNvSpPr/>
            <p:nvPr/>
          </p:nvSpPr>
          <p:spPr>
            <a:xfrm>
              <a:off x="4127881" y="5267706"/>
              <a:ext cx="1328293" cy="898779"/>
            </a:xfrm>
            <a:custGeom>
              <a:avLst/>
              <a:gdLst/>
              <a:ahLst/>
              <a:cxnLst/>
              <a:rect l="l" t="t" r="r" b="b"/>
              <a:pathLst>
                <a:path w="1328293" h="898779">
                  <a:moveTo>
                    <a:pt x="1249172" y="0"/>
                  </a:moveTo>
                  <a:lnTo>
                    <a:pt x="0" y="875284"/>
                  </a:lnTo>
                  <a:lnTo>
                    <a:pt x="50419" y="898779"/>
                  </a:lnTo>
                  <a:lnTo>
                    <a:pt x="66929" y="898779"/>
                  </a:lnTo>
                  <a:lnTo>
                    <a:pt x="13970" y="874014"/>
                  </a:lnTo>
                  <a:lnTo>
                    <a:pt x="1243457" y="12573"/>
                  </a:lnTo>
                  <a:lnTo>
                    <a:pt x="1321308" y="898652"/>
                  </a:lnTo>
                  <a:lnTo>
                    <a:pt x="1328293" y="898652"/>
                  </a:lnTo>
                  <a:lnTo>
                    <a:pt x="1249426" y="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60" name="Freeform 60"/>
            <p:cNvSpPr/>
            <p:nvPr/>
          </p:nvSpPr>
          <p:spPr>
            <a:xfrm>
              <a:off x="3881374" y="3719957"/>
              <a:ext cx="793496" cy="681990"/>
            </a:xfrm>
            <a:custGeom>
              <a:avLst/>
              <a:gdLst/>
              <a:ahLst/>
              <a:cxnLst/>
              <a:rect l="l" t="t" r="r" b="b"/>
              <a:pathLst>
                <a:path w="793496" h="681990">
                  <a:moveTo>
                    <a:pt x="399796" y="681990"/>
                  </a:moveTo>
                  <a:lnTo>
                    <a:pt x="393700" y="678561"/>
                  </a:lnTo>
                  <a:lnTo>
                    <a:pt x="781431" y="6985"/>
                  </a:lnTo>
                  <a:lnTo>
                    <a:pt x="12065" y="6985"/>
                  </a:lnTo>
                  <a:lnTo>
                    <a:pt x="350139" y="592455"/>
                  </a:lnTo>
                  <a:lnTo>
                    <a:pt x="344043" y="596011"/>
                  </a:lnTo>
                  <a:lnTo>
                    <a:pt x="0" y="0"/>
                  </a:lnTo>
                  <a:lnTo>
                    <a:pt x="793496" y="0"/>
                  </a:lnTo>
                  <a:lnTo>
                    <a:pt x="790448" y="5207"/>
                  </a:lnTo>
                  <a:lnTo>
                    <a:pt x="399669" y="68199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61" name="Freeform 61"/>
            <p:cNvSpPr/>
            <p:nvPr/>
          </p:nvSpPr>
          <p:spPr>
            <a:xfrm>
              <a:off x="4106418" y="4190238"/>
              <a:ext cx="238887" cy="239014"/>
            </a:xfrm>
            <a:custGeom>
              <a:avLst/>
              <a:gdLst/>
              <a:ahLst/>
              <a:cxnLst/>
              <a:rect l="l" t="t" r="r" b="b"/>
              <a:pathLst>
                <a:path w="238887" h="239014">
                  <a:moveTo>
                    <a:pt x="210058" y="67183"/>
                  </a:moveTo>
                  <a:cubicBezTo>
                    <a:pt x="238887" y="117221"/>
                    <a:pt x="221742" y="181102"/>
                    <a:pt x="171831" y="210058"/>
                  </a:cubicBezTo>
                  <a:cubicBezTo>
                    <a:pt x="121920" y="239014"/>
                    <a:pt x="57912" y="221742"/>
                    <a:pt x="28956" y="171831"/>
                  </a:cubicBezTo>
                  <a:cubicBezTo>
                    <a:pt x="0" y="121920"/>
                    <a:pt x="17272" y="57912"/>
                    <a:pt x="67183" y="28956"/>
                  </a:cubicBezTo>
                  <a:cubicBezTo>
                    <a:pt x="117094" y="0"/>
                    <a:pt x="181102" y="17272"/>
                    <a:pt x="210058" y="67183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62" name="Freeform 62"/>
            <p:cNvSpPr/>
            <p:nvPr/>
          </p:nvSpPr>
          <p:spPr>
            <a:xfrm>
              <a:off x="63500" y="3245485"/>
              <a:ext cx="4584319" cy="2921000"/>
            </a:xfrm>
            <a:custGeom>
              <a:avLst/>
              <a:gdLst/>
              <a:ahLst/>
              <a:cxnLst/>
              <a:rect l="l" t="t" r="r" b="b"/>
              <a:pathLst>
                <a:path w="4584319" h="2921000">
                  <a:moveTo>
                    <a:pt x="7112" y="0"/>
                  </a:moveTo>
                  <a:lnTo>
                    <a:pt x="0" y="3429"/>
                  </a:lnTo>
                  <a:lnTo>
                    <a:pt x="1385824" y="2921000"/>
                  </a:lnTo>
                  <a:lnTo>
                    <a:pt x="1394460" y="2921000"/>
                  </a:lnTo>
                  <a:lnTo>
                    <a:pt x="7112" y="0"/>
                  </a:lnTo>
                  <a:close/>
                  <a:moveTo>
                    <a:pt x="116078" y="6858"/>
                  </a:moveTo>
                  <a:lnTo>
                    <a:pt x="115443" y="14732"/>
                  </a:lnTo>
                  <a:lnTo>
                    <a:pt x="4569968" y="372491"/>
                  </a:lnTo>
                  <a:lnTo>
                    <a:pt x="2812415" y="2921000"/>
                  </a:lnTo>
                  <a:lnTo>
                    <a:pt x="2822067" y="2921000"/>
                  </a:lnTo>
                  <a:lnTo>
                    <a:pt x="4580382" y="371221"/>
                  </a:lnTo>
                  <a:lnTo>
                    <a:pt x="4584319" y="365633"/>
                  </a:lnTo>
                  <a:lnTo>
                    <a:pt x="116078" y="685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63" name="Freeform 63"/>
            <p:cNvSpPr/>
            <p:nvPr/>
          </p:nvSpPr>
          <p:spPr>
            <a:xfrm>
              <a:off x="61849" y="3133217"/>
              <a:ext cx="246888" cy="246888"/>
            </a:xfrm>
            <a:custGeom>
              <a:avLst/>
              <a:gdLst/>
              <a:ahLst/>
              <a:cxnLst/>
              <a:rect l="l" t="t" r="r" b="b"/>
              <a:pathLst>
                <a:path w="246888" h="246888">
                  <a:moveTo>
                    <a:pt x="113919" y="241554"/>
                  </a:moveTo>
                  <a:cubicBezTo>
                    <a:pt x="48641" y="236347"/>
                    <a:pt x="0" y="179197"/>
                    <a:pt x="5334" y="113919"/>
                  </a:cubicBezTo>
                  <a:cubicBezTo>
                    <a:pt x="10668" y="48641"/>
                    <a:pt x="67691" y="0"/>
                    <a:pt x="132969" y="5334"/>
                  </a:cubicBezTo>
                  <a:cubicBezTo>
                    <a:pt x="198247" y="10668"/>
                    <a:pt x="246888" y="67691"/>
                    <a:pt x="241554" y="132969"/>
                  </a:cubicBezTo>
                  <a:cubicBezTo>
                    <a:pt x="236220" y="198247"/>
                    <a:pt x="179197" y="246888"/>
                    <a:pt x="113919" y="241554"/>
                  </a:cubicBezTo>
                  <a:lnTo>
                    <a:pt x="113919" y="24155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64" name="Freeform 64"/>
            <p:cNvSpPr/>
            <p:nvPr/>
          </p:nvSpPr>
          <p:spPr>
            <a:xfrm>
              <a:off x="5174615" y="1262126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65" name="Freeform 65"/>
            <p:cNvSpPr/>
            <p:nvPr/>
          </p:nvSpPr>
          <p:spPr>
            <a:xfrm>
              <a:off x="4522851" y="234442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66" name="Freeform 66"/>
            <p:cNvSpPr/>
            <p:nvPr/>
          </p:nvSpPr>
          <p:spPr>
            <a:xfrm>
              <a:off x="4497705" y="3718687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67" name="Freeform 67"/>
            <p:cNvSpPr/>
            <p:nvPr/>
          </p:nvSpPr>
          <p:spPr>
            <a:xfrm>
              <a:off x="963422" y="4470654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68" name="Freeform 68"/>
            <p:cNvSpPr/>
            <p:nvPr/>
          </p:nvSpPr>
          <p:spPr>
            <a:xfrm>
              <a:off x="2868422" y="2991739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69" name="Freeform 69"/>
            <p:cNvSpPr/>
            <p:nvPr/>
          </p:nvSpPr>
          <p:spPr>
            <a:xfrm>
              <a:off x="5074285" y="3066923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70" name="Group 70"/>
          <p:cNvGrpSpPr/>
          <p:nvPr/>
        </p:nvGrpSpPr>
        <p:grpSpPr>
          <a:xfrm>
            <a:off x="11237364" y="698528"/>
            <a:ext cx="6021936" cy="330172"/>
            <a:chOff x="0" y="0"/>
            <a:chExt cx="8029248" cy="440229"/>
          </a:xfrm>
        </p:grpSpPr>
        <p:sp>
          <p:nvSpPr>
            <p:cNvPr id="71" name="Freeform 71"/>
            <p:cNvSpPr/>
            <p:nvPr/>
          </p:nvSpPr>
          <p:spPr>
            <a:xfrm>
              <a:off x="6952513" y="493"/>
              <a:ext cx="1076736" cy="185737"/>
            </a:xfrm>
            <a:custGeom>
              <a:avLst/>
              <a:gdLst/>
              <a:ahLst/>
              <a:cxnLst/>
              <a:rect l="l" t="t" r="r" b="b"/>
              <a:pathLst>
                <a:path w="1076736" h="185737">
                  <a:moveTo>
                    <a:pt x="0" y="0"/>
                  </a:moveTo>
                  <a:lnTo>
                    <a:pt x="1076735" y="0"/>
                  </a:lnTo>
                  <a:lnTo>
                    <a:pt x="1076735" y="185736"/>
                  </a:lnTo>
                  <a:lnTo>
                    <a:pt x="0" y="1857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/>
              </a:stretch>
            </a:blipFill>
          </p:spPr>
          <p:txBody>
            <a:bodyPr/>
            <a:lstStyle/>
            <a:p>
              <a:endParaRPr lang="it-IT"/>
            </a:p>
          </p:txBody>
        </p:sp>
        <p:sp>
          <p:nvSpPr>
            <p:cNvPr id="72" name="TextBox 72"/>
            <p:cNvSpPr txBox="1"/>
            <p:nvPr/>
          </p:nvSpPr>
          <p:spPr>
            <a:xfrm>
              <a:off x="0" y="-38100"/>
              <a:ext cx="6800113" cy="47832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543"/>
                </a:lnSpc>
              </a:pPr>
              <a:r>
                <a:rPr lang="en-US" sz="952" i="1" spc="54">
                  <a:solidFill>
                    <a:srgbClr val="3D464D"/>
                  </a:solidFill>
                  <a:latin typeface="Open Sans 1 Italics"/>
                  <a:ea typeface="Open Sans 1 Italics"/>
                  <a:cs typeface="Open Sans 1 Italics"/>
                  <a:sym typeface="Open Sans 1 Italics"/>
                </a:rPr>
                <a:t>Analisi Paese e Report Attività | Mercato Azerbaijan</a:t>
              </a:r>
            </a:p>
            <a:p>
              <a:pPr algn="r">
                <a:lnSpc>
                  <a:spcPts val="1543"/>
                </a:lnSpc>
              </a:pPr>
              <a:endParaRPr lang="en-US" sz="952" i="1" spc="54">
                <a:solidFill>
                  <a:srgbClr val="3D464D"/>
                </a:solidFill>
                <a:latin typeface="Open Sans 1 Italics"/>
                <a:ea typeface="Open Sans 1 Italics"/>
                <a:cs typeface="Open Sans 1 Italics"/>
                <a:sym typeface="Open Sans 1 Italics"/>
              </a:endParaRPr>
            </a:p>
          </p:txBody>
        </p:sp>
      </p:grpSp>
      <p:sp>
        <p:nvSpPr>
          <p:cNvPr id="73" name="TextBox 73"/>
          <p:cNvSpPr txBox="1"/>
          <p:nvPr/>
        </p:nvSpPr>
        <p:spPr>
          <a:xfrm>
            <a:off x="2570970" y="8218283"/>
            <a:ext cx="2858831" cy="4484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23"/>
              </a:lnSpc>
              <a:spcBef>
                <a:spcPct val="0"/>
              </a:spcBef>
            </a:pPr>
            <a:r>
              <a:rPr lang="en-US" sz="2445">
                <a:solidFill>
                  <a:srgbClr val="153F6F"/>
                </a:solidFill>
                <a:latin typeface="Poppins"/>
                <a:ea typeface="Poppins"/>
                <a:cs typeface="Poppins"/>
                <a:sym typeface="Poppins"/>
              </a:rPr>
              <a:t>Attori chiave locali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5808323" y="8294483"/>
            <a:ext cx="7910097" cy="11292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88620" lvl="1" indent="-194310" algn="l">
              <a:lnSpc>
                <a:spcPts val="2268"/>
              </a:lnSpc>
              <a:buFont typeface="Arial"/>
              <a:buChar char="•"/>
            </a:pPr>
            <a:r>
              <a:rPr lang="en-US" sz="180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Baku International Sea Trade Port / Alat Port</a:t>
            </a:r>
          </a:p>
          <a:p>
            <a:pPr marL="388620" lvl="1" indent="-194310" algn="l">
              <a:lnSpc>
                <a:spcPts val="2268"/>
              </a:lnSpc>
              <a:buFont typeface="Arial"/>
              <a:buChar char="•"/>
            </a:pPr>
            <a:r>
              <a:rPr lang="en-US" sz="180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Azerbaijan Railways CJSC</a:t>
            </a:r>
          </a:p>
          <a:p>
            <a:pPr marL="388620" lvl="1" indent="-194310" algn="l">
              <a:lnSpc>
                <a:spcPts val="2268"/>
              </a:lnSpc>
              <a:buFont typeface="Arial"/>
              <a:buChar char="•"/>
            </a:pPr>
            <a:r>
              <a:rPr lang="en-US" sz="180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AFEZA (zona franca portuale)</a:t>
            </a:r>
          </a:p>
          <a:p>
            <a:pPr marL="388620" lvl="1" indent="-194310" algn="l">
              <a:lnSpc>
                <a:spcPts val="2268"/>
              </a:lnSpc>
              <a:buFont typeface="Arial"/>
              <a:buChar char="•"/>
            </a:pPr>
            <a:r>
              <a:rPr lang="en-US" sz="180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TITR Association (coordinamento corridoio, membri azeri inclusi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467804" y="1596106"/>
            <a:ext cx="4941744" cy="6860230"/>
            <a:chOff x="0" y="0"/>
            <a:chExt cx="1301529" cy="180681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301529" cy="1806809"/>
            </a:xfrm>
            <a:custGeom>
              <a:avLst/>
              <a:gdLst/>
              <a:ahLst/>
              <a:cxnLst/>
              <a:rect l="l" t="t" r="r" b="b"/>
              <a:pathLst>
                <a:path w="1301529" h="1806809">
                  <a:moveTo>
                    <a:pt x="0" y="0"/>
                  </a:moveTo>
                  <a:lnTo>
                    <a:pt x="1301529" y="0"/>
                  </a:lnTo>
                  <a:lnTo>
                    <a:pt x="1301529" y="1806809"/>
                  </a:lnTo>
                  <a:lnTo>
                    <a:pt x="0" y="1806809"/>
                  </a:lnTo>
                  <a:close/>
                </a:path>
              </a:pathLst>
            </a:custGeom>
            <a:solidFill>
              <a:srgbClr val="F0F2F5">
                <a:alpha val="49804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0"/>
              <a:ext cx="1301529" cy="180681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4"/>
                </a:lnSpc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1195832" y="2136296"/>
            <a:ext cx="4808440" cy="13481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5118"/>
              </a:lnSpc>
            </a:pPr>
            <a:r>
              <a:rPr lang="en-US" sz="4611">
                <a:solidFill>
                  <a:srgbClr val="5DADE2"/>
                </a:solidFill>
                <a:latin typeface="Poppins"/>
                <a:ea typeface="Poppins"/>
                <a:cs typeface="Poppins"/>
                <a:sym typeface="Poppins"/>
              </a:rPr>
              <a:t>Implicazioni strategiche 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6847468" y="2162096"/>
            <a:ext cx="8696104" cy="3384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749"/>
              </a:lnSpc>
            </a:pPr>
            <a:r>
              <a:rPr lang="en-US" sz="2199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Vantaggi logistici</a:t>
            </a:r>
          </a:p>
        </p:txBody>
      </p:sp>
      <p:grpSp>
        <p:nvGrpSpPr>
          <p:cNvPr id="7" name="Group 7"/>
          <p:cNvGrpSpPr>
            <a:grpSpLocks noChangeAspect="1"/>
          </p:cNvGrpSpPr>
          <p:nvPr/>
        </p:nvGrpSpPr>
        <p:grpSpPr>
          <a:xfrm rot="-5400000">
            <a:off x="-818091" y="5290112"/>
            <a:ext cx="7130417" cy="7599464"/>
            <a:chOff x="0" y="0"/>
            <a:chExt cx="5848261" cy="6232970"/>
          </a:xfrm>
        </p:grpSpPr>
        <p:sp>
          <p:nvSpPr>
            <p:cNvPr id="8" name="Freeform 8"/>
            <p:cNvSpPr/>
            <p:nvPr/>
          </p:nvSpPr>
          <p:spPr>
            <a:xfrm>
              <a:off x="1008507" y="4221988"/>
              <a:ext cx="3194812" cy="1944497"/>
            </a:xfrm>
            <a:custGeom>
              <a:avLst/>
              <a:gdLst/>
              <a:ahLst/>
              <a:cxnLst/>
              <a:rect l="l" t="t" r="r" b="b"/>
              <a:pathLst>
                <a:path w="3194812" h="1944497">
                  <a:moveTo>
                    <a:pt x="3194177" y="0"/>
                  </a:moveTo>
                  <a:lnTo>
                    <a:pt x="0" y="314833"/>
                  </a:lnTo>
                  <a:lnTo>
                    <a:pt x="1167892" y="1944497"/>
                  </a:lnTo>
                  <a:lnTo>
                    <a:pt x="1174750" y="1944497"/>
                  </a:lnTo>
                  <a:lnTo>
                    <a:pt x="10160" y="319278"/>
                  </a:lnTo>
                  <a:lnTo>
                    <a:pt x="3194812" y="5461"/>
                  </a:lnTo>
                  <a:lnTo>
                    <a:pt x="3194304" y="0"/>
                  </a:lnTo>
                  <a:close/>
                  <a:moveTo>
                    <a:pt x="3159252" y="73787"/>
                  </a:moveTo>
                  <a:lnTo>
                    <a:pt x="2311781" y="1944497"/>
                  </a:lnTo>
                  <a:lnTo>
                    <a:pt x="2317877" y="1944497"/>
                  </a:lnTo>
                  <a:lnTo>
                    <a:pt x="3164332" y="76200"/>
                  </a:lnTo>
                  <a:lnTo>
                    <a:pt x="3159252" y="7391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9" name="Freeform 9"/>
            <p:cNvSpPr/>
            <p:nvPr/>
          </p:nvSpPr>
          <p:spPr>
            <a:xfrm>
              <a:off x="4073652" y="4205732"/>
              <a:ext cx="189992" cy="190119"/>
            </a:xfrm>
            <a:custGeom>
              <a:avLst/>
              <a:gdLst/>
              <a:ahLst/>
              <a:cxnLst/>
              <a:rect l="l" t="t" r="r" b="b"/>
              <a:pathLst>
                <a:path w="189992" h="190119">
                  <a:moveTo>
                    <a:pt x="18923" y="60579"/>
                  </a:moveTo>
                  <a:cubicBezTo>
                    <a:pt x="37973" y="18669"/>
                    <a:pt x="87376" y="0"/>
                    <a:pt x="129413" y="19050"/>
                  </a:cubicBezTo>
                  <a:cubicBezTo>
                    <a:pt x="171450" y="38100"/>
                    <a:pt x="189992" y="87503"/>
                    <a:pt x="170942" y="129540"/>
                  </a:cubicBezTo>
                  <a:cubicBezTo>
                    <a:pt x="151892" y="171577"/>
                    <a:pt x="102489" y="190119"/>
                    <a:pt x="60579" y="171069"/>
                  </a:cubicBezTo>
                  <a:cubicBezTo>
                    <a:pt x="18669" y="152019"/>
                    <a:pt x="0" y="102616"/>
                    <a:pt x="19050" y="60706"/>
                  </a:cubicBezTo>
                  <a:lnTo>
                    <a:pt x="19050" y="60706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0" name="Freeform 10"/>
            <p:cNvSpPr/>
            <p:nvPr/>
          </p:nvSpPr>
          <p:spPr>
            <a:xfrm>
              <a:off x="3781044" y="2269490"/>
              <a:ext cx="1398016" cy="1555369"/>
            </a:xfrm>
            <a:custGeom>
              <a:avLst/>
              <a:gdLst/>
              <a:ahLst/>
              <a:cxnLst/>
              <a:rect l="l" t="t" r="r" b="b"/>
              <a:pathLst>
                <a:path w="1398016" h="1555369">
                  <a:moveTo>
                    <a:pt x="0" y="1555242"/>
                  </a:moveTo>
                  <a:lnTo>
                    <a:pt x="93345" y="0"/>
                  </a:lnTo>
                  <a:lnTo>
                    <a:pt x="98933" y="381"/>
                  </a:lnTo>
                  <a:lnTo>
                    <a:pt x="6223" y="1546098"/>
                  </a:lnTo>
                  <a:lnTo>
                    <a:pt x="1386967" y="855726"/>
                  </a:lnTo>
                  <a:lnTo>
                    <a:pt x="160909" y="46228"/>
                  </a:lnTo>
                  <a:lnTo>
                    <a:pt x="163957" y="41656"/>
                  </a:lnTo>
                  <a:lnTo>
                    <a:pt x="1398016" y="856488"/>
                  </a:lnTo>
                  <a:lnTo>
                    <a:pt x="127" y="1555369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1" name="Freeform 11"/>
            <p:cNvSpPr/>
            <p:nvPr/>
          </p:nvSpPr>
          <p:spPr>
            <a:xfrm>
              <a:off x="3851783" y="2220595"/>
              <a:ext cx="189992" cy="189992"/>
            </a:xfrm>
            <a:custGeom>
              <a:avLst/>
              <a:gdLst/>
              <a:ahLst/>
              <a:cxnLst/>
              <a:rect l="l" t="t" r="r" b="b"/>
              <a:pathLst>
                <a:path w="189992" h="189992">
                  <a:moveTo>
                    <a:pt x="49022" y="164592"/>
                  </a:moveTo>
                  <a:cubicBezTo>
                    <a:pt x="10541" y="139192"/>
                    <a:pt x="0" y="87376"/>
                    <a:pt x="25400" y="49022"/>
                  </a:cubicBezTo>
                  <a:cubicBezTo>
                    <a:pt x="50800" y="10668"/>
                    <a:pt x="102616" y="0"/>
                    <a:pt x="140970" y="25400"/>
                  </a:cubicBezTo>
                  <a:cubicBezTo>
                    <a:pt x="179324" y="50800"/>
                    <a:pt x="189992" y="102616"/>
                    <a:pt x="164592" y="140970"/>
                  </a:cubicBezTo>
                  <a:cubicBezTo>
                    <a:pt x="139192" y="179324"/>
                    <a:pt x="87376" y="189992"/>
                    <a:pt x="49022" y="164592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2" name="Freeform 12"/>
            <p:cNvSpPr/>
            <p:nvPr/>
          </p:nvSpPr>
          <p:spPr>
            <a:xfrm>
              <a:off x="2570861" y="113538"/>
              <a:ext cx="2743835" cy="2963418"/>
            </a:xfrm>
            <a:custGeom>
              <a:avLst/>
              <a:gdLst/>
              <a:ahLst/>
              <a:cxnLst/>
              <a:rect l="l" t="t" r="r" b="b"/>
              <a:pathLst>
                <a:path w="2743835" h="2963418">
                  <a:moveTo>
                    <a:pt x="348234" y="2963418"/>
                  </a:moveTo>
                  <a:lnTo>
                    <a:pt x="347726" y="2958592"/>
                  </a:lnTo>
                  <a:lnTo>
                    <a:pt x="0" y="635"/>
                  </a:lnTo>
                  <a:lnTo>
                    <a:pt x="5461" y="0"/>
                  </a:lnTo>
                  <a:lnTo>
                    <a:pt x="352679" y="2953258"/>
                  </a:lnTo>
                  <a:lnTo>
                    <a:pt x="2732786" y="1178941"/>
                  </a:lnTo>
                  <a:lnTo>
                    <a:pt x="74549" y="34290"/>
                  </a:lnTo>
                  <a:lnTo>
                    <a:pt x="76708" y="29210"/>
                  </a:lnTo>
                  <a:lnTo>
                    <a:pt x="2743835" y="1177671"/>
                  </a:lnTo>
                  <a:lnTo>
                    <a:pt x="348234" y="296341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2555494" y="63500"/>
              <a:ext cx="189738" cy="166878"/>
            </a:xfrm>
            <a:custGeom>
              <a:avLst/>
              <a:gdLst/>
              <a:ahLst/>
              <a:cxnLst/>
              <a:rect l="l" t="t" r="r" b="b"/>
              <a:pathLst>
                <a:path w="189738" h="166878">
                  <a:moveTo>
                    <a:pt x="94869" y="0"/>
                  </a:moveTo>
                  <a:cubicBezTo>
                    <a:pt x="62611" y="0"/>
                    <a:pt x="31877" y="18923"/>
                    <a:pt x="18288" y="50419"/>
                  </a:cubicBezTo>
                  <a:cubicBezTo>
                    <a:pt x="0" y="92710"/>
                    <a:pt x="19558" y="141859"/>
                    <a:pt x="61849" y="160020"/>
                  </a:cubicBezTo>
                  <a:cubicBezTo>
                    <a:pt x="72644" y="164719"/>
                    <a:pt x="83820" y="166878"/>
                    <a:pt x="94869" y="166878"/>
                  </a:cubicBezTo>
                  <a:cubicBezTo>
                    <a:pt x="127127" y="166878"/>
                    <a:pt x="157988" y="147955"/>
                    <a:pt x="171450" y="116459"/>
                  </a:cubicBezTo>
                  <a:cubicBezTo>
                    <a:pt x="189738" y="74168"/>
                    <a:pt x="170180" y="25019"/>
                    <a:pt x="127889" y="6858"/>
                  </a:cubicBezTo>
                  <a:cubicBezTo>
                    <a:pt x="117094" y="2159"/>
                    <a:pt x="105918" y="0"/>
                    <a:pt x="94869" y="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4" name="Freeform 14"/>
            <p:cNvSpPr/>
            <p:nvPr/>
          </p:nvSpPr>
          <p:spPr>
            <a:xfrm>
              <a:off x="3002788" y="318135"/>
              <a:ext cx="2756915" cy="2554097"/>
            </a:xfrm>
            <a:custGeom>
              <a:avLst/>
              <a:gdLst/>
              <a:ahLst/>
              <a:cxnLst/>
              <a:rect l="l" t="t" r="r" b="b"/>
              <a:pathLst>
                <a:path w="2756915" h="2554097">
                  <a:moveTo>
                    <a:pt x="2751709" y="2554097"/>
                  </a:moveTo>
                  <a:lnTo>
                    <a:pt x="1667637" y="11049"/>
                  </a:lnTo>
                  <a:lnTo>
                    <a:pt x="10287" y="2217547"/>
                  </a:lnTo>
                  <a:lnTo>
                    <a:pt x="2675890" y="2540762"/>
                  </a:lnTo>
                  <a:lnTo>
                    <a:pt x="2675255" y="2546223"/>
                  </a:lnTo>
                  <a:lnTo>
                    <a:pt x="0" y="2221865"/>
                  </a:lnTo>
                  <a:lnTo>
                    <a:pt x="2921" y="2218055"/>
                  </a:lnTo>
                  <a:lnTo>
                    <a:pt x="1669034" y="0"/>
                  </a:lnTo>
                  <a:lnTo>
                    <a:pt x="1670939" y="4445"/>
                  </a:lnTo>
                  <a:lnTo>
                    <a:pt x="2756916" y="2551938"/>
                  </a:lnTo>
                  <a:lnTo>
                    <a:pt x="2751836" y="255409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5" name="Freeform 15"/>
            <p:cNvSpPr/>
            <p:nvPr/>
          </p:nvSpPr>
          <p:spPr>
            <a:xfrm>
              <a:off x="5585841" y="2772791"/>
              <a:ext cx="176784" cy="176784"/>
            </a:xfrm>
            <a:custGeom>
              <a:avLst/>
              <a:gdLst/>
              <a:ahLst/>
              <a:cxnLst/>
              <a:rect l="l" t="t" r="r" b="b"/>
              <a:pathLst>
                <a:path w="176784" h="176784">
                  <a:moveTo>
                    <a:pt x="98425" y="5588"/>
                  </a:moveTo>
                  <a:cubicBezTo>
                    <a:pt x="144145" y="11176"/>
                    <a:pt x="176784" y="52705"/>
                    <a:pt x="171196" y="98425"/>
                  </a:cubicBezTo>
                  <a:cubicBezTo>
                    <a:pt x="165608" y="144145"/>
                    <a:pt x="124079" y="176784"/>
                    <a:pt x="78359" y="171196"/>
                  </a:cubicBezTo>
                  <a:cubicBezTo>
                    <a:pt x="32639" y="165608"/>
                    <a:pt x="0" y="124079"/>
                    <a:pt x="5588" y="78359"/>
                  </a:cubicBezTo>
                  <a:cubicBezTo>
                    <a:pt x="11176" y="32639"/>
                    <a:pt x="52705" y="0"/>
                    <a:pt x="98425" y="558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6" name="Freeform 16"/>
            <p:cNvSpPr/>
            <p:nvPr/>
          </p:nvSpPr>
          <p:spPr>
            <a:xfrm>
              <a:off x="4693412" y="2992374"/>
              <a:ext cx="1091311" cy="1058037"/>
            </a:xfrm>
            <a:custGeom>
              <a:avLst/>
              <a:gdLst/>
              <a:ahLst/>
              <a:cxnLst/>
              <a:rect l="l" t="t" r="r" b="b"/>
              <a:pathLst>
                <a:path w="1091311" h="1058037">
                  <a:moveTo>
                    <a:pt x="1086104" y="1057783"/>
                  </a:moveTo>
                  <a:lnTo>
                    <a:pt x="742188" y="10795"/>
                  </a:lnTo>
                  <a:lnTo>
                    <a:pt x="10541" y="828548"/>
                  </a:lnTo>
                  <a:lnTo>
                    <a:pt x="1011682" y="1038098"/>
                  </a:lnTo>
                  <a:lnTo>
                    <a:pt x="1010539" y="1043559"/>
                  </a:lnTo>
                  <a:lnTo>
                    <a:pt x="0" y="832104"/>
                  </a:lnTo>
                  <a:lnTo>
                    <a:pt x="3175" y="828548"/>
                  </a:lnTo>
                  <a:lnTo>
                    <a:pt x="744474" y="0"/>
                  </a:lnTo>
                  <a:lnTo>
                    <a:pt x="745998" y="4572"/>
                  </a:lnTo>
                  <a:lnTo>
                    <a:pt x="1091311" y="1056259"/>
                  </a:lnTo>
                  <a:lnTo>
                    <a:pt x="1085977" y="105803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7" name="Freeform 17"/>
            <p:cNvSpPr/>
            <p:nvPr/>
          </p:nvSpPr>
          <p:spPr>
            <a:xfrm>
              <a:off x="5609336" y="3941064"/>
              <a:ext cx="182245" cy="182245"/>
            </a:xfrm>
            <a:custGeom>
              <a:avLst/>
              <a:gdLst/>
              <a:ahLst/>
              <a:cxnLst/>
              <a:rect l="l" t="t" r="r" b="b"/>
              <a:pathLst>
                <a:path w="182245" h="182245">
                  <a:moveTo>
                    <a:pt x="108204" y="9398"/>
                  </a:moveTo>
                  <a:cubicBezTo>
                    <a:pt x="153289" y="18796"/>
                    <a:pt x="182245" y="62992"/>
                    <a:pt x="172847" y="108204"/>
                  </a:cubicBezTo>
                  <a:cubicBezTo>
                    <a:pt x="163449" y="153416"/>
                    <a:pt x="119253" y="182245"/>
                    <a:pt x="74041" y="172847"/>
                  </a:cubicBezTo>
                  <a:cubicBezTo>
                    <a:pt x="28829" y="163449"/>
                    <a:pt x="0" y="119253"/>
                    <a:pt x="9398" y="74041"/>
                  </a:cubicBezTo>
                  <a:cubicBezTo>
                    <a:pt x="18796" y="28829"/>
                    <a:pt x="62992" y="0"/>
                    <a:pt x="108204" y="939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8" name="Freeform 18"/>
            <p:cNvSpPr/>
            <p:nvPr/>
          </p:nvSpPr>
          <p:spPr>
            <a:xfrm>
              <a:off x="3533394" y="4597400"/>
              <a:ext cx="2099056" cy="1569085"/>
            </a:xfrm>
            <a:custGeom>
              <a:avLst/>
              <a:gdLst/>
              <a:ahLst/>
              <a:cxnLst/>
              <a:rect l="l" t="t" r="r" b="b"/>
              <a:pathLst>
                <a:path w="2099056" h="1569085">
                  <a:moveTo>
                    <a:pt x="2097532" y="0"/>
                  </a:moveTo>
                  <a:lnTo>
                    <a:pt x="5842" y="496824"/>
                  </a:lnTo>
                  <a:lnTo>
                    <a:pt x="0" y="498221"/>
                  </a:lnTo>
                  <a:lnTo>
                    <a:pt x="1011301" y="1568958"/>
                  </a:lnTo>
                  <a:lnTo>
                    <a:pt x="1020826" y="1568958"/>
                  </a:lnTo>
                  <a:lnTo>
                    <a:pt x="13208" y="502158"/>
                  </a:lnTo>
                  <a:lnTo>
                    <a:pt x="2099056" y="6731"/>
                  </a:lnTo>
                  <a:lnTo>
                    <a:pt x="2097405" y="0"/>
                  </a:lnTo>
                  <a:close/>
                  <a:moveTo>
                    <a:pt x="2066544" y="97536"/>
                  </a:moveTo>
                  <a:lnTo>
                    <a:pt x="1626870" y="1569085"/>
                  </a:lnTo>
                  <a:lnTo>
                    <a:pt x="1634109" y="1569085"/>
                  </a:lnTo>
                  <a:lnTo>
                    <a:pt x="2073148" y="99568"/>
                  </a:lnTo>
                  <a:lnTo>
                    <a:pt x="2066544" y="97663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9" name="Freeform 19"/>
            <p:cNvSpPr/>
            <p:nvPr/>
          </p:nvSpPr>
          <p:spPr>
            <a:xfrm>
              <a:off x="5485130" y="4584192"/>
              <a:ext cx="233426" cy="233426"/>
            </a:xfrm>
            <a:custGeom>
              <a:avLst/>
              <a:gdLst/>
              <a:ahLst/>
              <a:cxnLst/>
              <a:rect l="l" t="t" r="r" b="b"/>
              <a:pathLst>
                <a:path w="233426" h="233426">
                  <a:moveTo>
                    <a:pt x="16510" y="86741"/>
                  </a:moveTo>
                  <a:cubicBezTo>
                    <a:pt x="33020" y="31369"/>
                    <a:pt x="91313" y="0"/>
                    <a:pt x="146685" y="16510"/>
                  </a:cubicBezTo>
                  <a:cubicBezTo>
                    <a:pt x="202057" y="33020"/>
                    <a:pt x="233426" y="91313"/>
                    <a:pt x="216916" y="146685"/>
                  </a:cubicBezTo>
                  <a:cubicBezTo>
                    <a:pt x="200406" y="202057"/>
                    <a:pt x="142113" y="233426"/>
                    <a:pt x="86741" y="216916"/>
                  </a:cubicBezTo>
                  <a:cubicBezTo>
                    <a:pt x="31369" y="200406"/>
                    <a:pt x="0" y="142113"/>
                    <a:pt x="16510" y="86741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0" name="Freeform 20"/>
            <p:cNvSpPr/>
            <p:nvPr/>
          </p:nvSpPr>
          <p:spPr>
            <a:xfrm>
              <a:off x="4127881" y="5267706"/>
              <a:ext cx="1328293" cy="898779"/>
            </a:xfrm>
            <a:custGeom>
              <a:avLst/>
              <a:gdLst/>
              <a:ahLst/>
              <a:cxnLst/>
              <a:rect l="l" t="t" r="r" b="b"/>
              <a:pathLst>
                <a:path w="1328293" h="898779">
                  <a:moveTo>
                    <a:pt x="1249172" y="0"/>
                  </a:moveTo>
                  <a:lnTo>
                    <a:pt x="0" y="875284"/>
                  </a:lnTo>
                  <a:lnTo>
                    <a:pt x="50419" y="898779"/>
                  </a:lnTo>
                  <a:lnTo>
                    <a:pt x="66929" y="898779"/>
                  </a:lnTo>
                  <a:lnTo>
                    <a:pt x="13970" y="874014"/>
                  </a:lnTo>
                  <a:lnTo>
                    <a:pt x="1243457" y="12573"/>
                  </a:lnTo>
                  <a:lnTo>
                    <a:pt x="1321308" y="898652"/>
                  </a:lnTo>
                  <a:lnTo>
                    <a:pt x="1328293" y="898652"/>
                  </a:lnTo>
                  <a:lnTo>
                    <a:pt x="1249426" y="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1" name="Freeform 21"/>
            <p:cNvSpPr/>
            <p:nvPr/>
          </p:nvSpPr>
          <p:spPr>
            <a:xfrm>
              <a:off x="3881374" y="3719957"/>
              <a:ext cx="793496" cy="681990"/>
            </a:xfrm>
            <a:custGeom>
              <a:avLst/>
              <a:gdLst/>
              <a:ahLst/>
              <a:cxnLst/>
              <a:rect l="l" t="t" r="r" b="b"/>
              <a:pathLst>
                <a:path w="793496" h="681990">
                  <a:moveTo>
                    <a:pt x="399796" y="681990"/>
                  </a:moveTo>
                  <a:lnTo>
                    <a:pt x="393700" y="678561"/>
                  </a:lnTo>
                  <a:lnTo>
                    <a:pt x="781431" y="6985"/>
                  </a:lnTo>
                  <a:lnTo>
                    <a:pt x="12065" y="6985"/>
                  </a:lnTo>
                  <a:lnTo>
                    <a:pt x="350139" y="592455"/>
                  </a:lnTo>
                  <a:lnTo>
                    <a:pt x="344043" y="596011"/>
                  </a:lnTo>
                  <a:lnTo>
                    <a:pt x="0" y="0"/>
                  </a:lnTo>
                  <a:lnTo>
                    <a:pt x="793496" y="0"/>
                  </a:lnTo>
                  <a:lnTo>
                    <a:pt x="790448" y="5207"/>
                  </a:lnTo>
                  <a:lnTo>
                    <a:pt x="399669" y="68199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2" name="Freeform 22"/>
            <p:cNvSpPr/>
            <p:nvPr/>
          </p:nvSpPr>
          <p:spPr>
            <a:xfrm>
              <a:off x="4106418" y="4190238"/>
              <a:ext cx="238887" cy="239014"/>
            </a:xfrm>
            <a:custGeom>
              <a:avLst/>
              <a:gdLst/>
              <a:ahLst/>
              <a:cxnLst/>
              <a:rect l="l" t="t" r="r" b="b"/>
              <a:pathLst>
                <a:path w="238887" h="239014">
                  <a:moveTo>
                    <a:pt x="210058" y="67183"/>
                  </a:moveTo>
                  <a:cubicBezTo>
                    <a:pt x="238887" y="117221"/>
                    <a:pt x="221742" y="181102"/>
                    <a:pt x="171831" y="210058"/>
                  </a:cubicBezTo>
                  <a:cubicBezTo>
                    <a:pt x="121920" y="239014"/>
                    <a:pt x="57912" y="221742"/>
                    <a:pt x="28956" y="171831"/>
                  </a:cubicBezTo>
                  <a:cubicBezTo>
                    <a:pt x="0" y="121920"/>
                    <a:pt x="17272" y="57912"/>
                    <a:pt x="67183" y="28956"/>
                  </a:cubicBezTo>
                  <a:cubicBezTo>
                    <a:pt x="117094" y="0"/>
                    <a:pt x="181102" y="17272"/>
                    <a:pt x="210058" y="67183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3" name="Freeform 23"/>
            <p:cNvSpPr/>
            <p:nvPr/>
          </p:nvSpPr>
          <p:spPr>
            <a:xfrm>
              <a:off x="63500" y="3245485"/>
              <a:ext cx="4584319" cy="2921000"/>
            </a:xfrm>
            <a:custGeom>
              <a:avLst/>
              <a:gdLst/>
              <a:ahLst/>
              <a:cxnLst/>
              <a:rect l="l" t="t" r="r" b="b"/>
              <a:pathLst>
                <a:path w="4584319" h="2921000">
                  <a:moveTo>
                    <a:pt x="7112" y="0"/>
                  </a:moveTo>
                  <a:lnTo>
                    <a:pt x="0" y="3429"/>
                  </a:lnTo>
                  <a:lnTo>
                    <a:pt x="1385824" y="2921000"/>
                  </a:lnTo>
                  <a:lnTo>
                    <a:pt x="1394460" y="2921000"/>
                  </a:lnTo>
                  <a:lnTo>
                    <a:pt x="7112" y="0"/>
                  </a:lnTo>
                  <a:close/>
                  <a:moveTo>
                    <a:pt x="116078" y="6858"/>
                  </a:moveTo>
                  <a:lnTo>
                    <a:pt x="115443" y="14732"/>
                  </a:lnTo>
                  <a:lnTo>
                    <a:pt x="4569968" y="372491"/>
                  </a:lnTo>
                  <a:lnTo>
                    <a:pt x="2812415" y="2921000"/>
                  </a:lnTo>
                  <a:lnTo>
                    <a:pt x="2822067" y="2921000"/>
                  </a:lnTo>
                  <a:lnTo>
                    <a:pt x="4580382" y="371221"/>
                  </a:lnTo>
                  <a:lnTo>
                    <a:pt x="4584319" y="365633"/>
                  </a:lnTo>
                  <a:lnTo>
                    <a:pt x="116078" y="685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4" name="Freeform 24"/>
            <p:cNvSpPr/>
            <p:nvPr/>
          </p:nvSpPr>
          <p:spPr>
            <a:xfrm>
              <a:off x="61849" y="3133217"/>
              <a:ext cx="246888" cy="246888"/>
            </a:xfrm>
            <a:custGeom>
              <a:avLst/>
              <a:gdLst/>
              <a:ahLst/>
              <a:cxnLst/>
              <a:rect l="l" t="t" r="r" b="b"/>
              <a:pathLst>
                <a:path w="246888" h="246888">
                  <a:moveTo>
                    <a:pt x="113919" y="241554"/>
                  </a:moveTo>
                  <a:cubicBezTo>
                    <a:pt x="48641" y="236347"/>
                    <a:pt x="0" y="179197"/>
                    <a:pt x="5334" y="113919"/>
                  </a:cubicBezTo>
                  <a:cubicBezTo>
                    <a:pt x="10668" y="48641"/>
                    <a:pt x="67691" y="0"/>
                    <a:pt x="132969" y="5334"/>
                  </a:cubicBezTo>
                  <a:cubicBezTo>
                    <a:pt x="198247" y="10668"/>
                    <a:pt x="246888" y="67691"/>
                    <a:pt x="241554" y="132969"/>
                  </a:cubicBezTo>
                  <a:cubicBezTo>
                    <a:pt x="236220" y="198247"/>
                    <a:pt x="179197" y="246888"/>
                    <a:pt x="113919" y="241554"/>
                  </a:cubicBezTo>
                  <a:lnTo>
                    <a:pt x="113919" y="24155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5" name="Freeform 25"/>
            <p:cNvSpPr/>
            <p:nvPr/>
          </p:nvSpPr>
          <p:spPr>
            <a:xfrm>
              <a:off x="5174615" y="1262126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6" name="Freeform 26"/>
            <p:cNvSpPr/>
            <p:nvPr/>
          </p:nvSpPr>
          <p:spPr>
            <a:xfrm>
              <a:off x="4522851" y="234442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7" name="Freeform 27"/>
            <p:cNvSpPr/>
            <p:nvPr/>
          </p:nvSpPr>
          <p:spPr>
            <a:xfrm>
              <a:off x="4497705" y="3718687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8" name="Freeform 28"/>
            <p:cNvSpPr/>
            <p:nvPr/>
          </p:nvSpPr>
          <p:spPr>
            <a:xfrm>
              <a:off x="963422" y="4470654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29" name="Freeform 29"/>
            <p:cNvSpPr/>
            <p:nvPr/>
          </p:nvSpPr>
          <p:spPr>
            <a:xfrm>
              <a:off x="2868422" y="2991739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0" name="Freeform 30"/>
            <p:cNvSpPr/>
            <p:nvPr/>
          </p:nvSpPr>
          <p:spPr>
            <a:xfrm>
              <a:off x="5074285" y="3066923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31" name="Freeform 31"/>
          <p:cNvSpPr/>
          <p:nvPr/>
        </p:nvSpPr>
        <p:spPr>
          <a:xfrm>
            <a:off x="17403635" y="9502000"/>
            <a:ext cx="389166" cy="301518"/>
          </a:xfrm>
          <a:custGeom>
            <a:avLst/>
            <a:gdLst/>
            <a:ahLst/>
            <a:cxnLst/>
            <a:rect l="l" t="t" r="r" b="b"/>
            <a:pathLst>
              <a:path w="389166" h="301518">
                <a:moveTo>
                  <a:pt x="0" y="0"/>
                </a:moveTo>
                <a:lnTo>
                  <a:pt x="389166" y="0"/>
                </a:lnTo>
                <a:lnTo>
                  <a:pt x="389166" y="301518"/>
                </a:lnTo>
                <a:lnTo>
                  <a:pt x="0" y="30151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393757"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32" name="TextBox 32"/>
          <p:cNvSpPr txBox="1"/>
          <p:nvPr/>
        </p:nvSpPr>
        <p:spPr>
          <a:xfrm>
            <a:off x="6964813" y="2743675"/>
            <a:ext cx="8097429" cy="9878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62786" lvl="1" indent="-181393" algn="l">
              <a:lnSpc>
                <a:spcPts val="2638"/>
              </a:lnSpc>
              <a:buFont typeface="Arial"/>
              <a:buChar char="•"/>
            </a:pPr>
            <a:r>
              <a:rPr lang="en-US" sz="1680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Tempi più rapidi</a:t>
            </a:r>
            <a:r>
              <a:rPr lang="en-US" sz="168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 Cina–Europa (12–15 gg vs 35–45 via mare).</a:t>
            </a:r>
          </a:p>
          <a:p>
            <a:pPr marL="362786" lvl="1" indent="-181393" algn="l">
              <a:lnSpc>
                <a:spcPts val="2638"/>
              </a:lnSpc>
              <a:buFont typeface="Arial"/>
              <a:buChar char="•"/>
            </a:pPr>
            <a:r>
              <a:rPr lang="en-US" sz="168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Sviluppo di </a:t>
            </a:r>
            <a:r>
              <a:rPr lang="en-US" sz="1680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hub multimodali</a:t>
            </a:r>
            <a:r>
              <a:rPr lang="en-US" sz="168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.</a:t>
            </a:r>
          </a:p>
          <a:p>
            <a:pPr marL="362786" lvl="1" indent="-181393" algn="l">
              <a:lnSpc>
                <a:spcPts val="2638"/>
              </a:lnSpc>
              <a:buFont typeface="Arial"/>
              <a:buChar char="•"/>
            </a:pPr>
            <a:r>
              <a:rPr lang="en-US" sz="1680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Regimi agevolati</a:t>
            </a:r>
            <a:r>
              <a:rPr lang="en-US" sz="168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 nelle free zones (AFEZ).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6964813" y="4323226"/>
            <a:ext cx="8696104" cy="3384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749"/>
              </a:lnSpc>
            </a:pPr>
            <a:r>
              <a:rPr lang="en-US" sz="2199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Sfide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7146805" y="4762259"/>
            <a:ext cx="8097429" cy="9878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62786" lvl="1" indent="-181393" algn="l">
              <a:lnSpc>
                <a:spcPts val="2638"/>
              </a:lnSpc>
              <a:buFont typeface="Arial"/>
              <a:buChar char="•"/>
            </a:pPr>
            <a:r>
              <a:rPr lang="en-US" sz="168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Capacità infrastrutturale ancora limitata.</a:t>
            </a:r>
          </a:p>
          <a:p>
            <a:pPr marL="362786" lvl="1" indent="-181393" algn="l">
              <a:lnSpc>
                <a:spcPts val="2638"/>
              </a:lnSpc>
              <a:buFont typeface="Arial"/>
              <a:buChar char="•"/>
            </a:pPr>
            <a:r>
              <a:rPr lang="en-US" sz="168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Costi intermodali relativamente elevati.</a:t>
            </a:r>
          </a:p>
          <a:p>
            <a:pPr marL="362786" lvl="1" indent="-181393" algn="l">
              <a:lnSpc>
                <a:spcPts val="2638"/>
              </a:lnSpc>
              <a:buFont typeface="Arial"/>
              <a:buChar char="•"/>
            </a:pPr>
            <a:r>
              <a:rPr lang="en-US" sz="168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Coordinamento doganale tra Stati coinvolti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6964813" y="6225145"/>
            <a:ext cx="8696104" cy="3384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749"/>
              </a:lnSpc>
            </a:pPr>
            <a:r>
              <a:rPr lang="en-US" sz="2199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Opportunità per imprese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6964813" y="6760227"/>
            <a:ext cx="8097429" cy="9878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62786" lvl="1" indent="-181393" algn="l">
              <a:lnSpc>
                <a:spcPts val="2638"/>
              </a:lnSpc>
              <a:buFont typeface="Arial"/>
              <a:buChar char="•"/>
            </a:pPr>
            <a:r>
              <a:rPr lang="en-US" sz="1680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Investimenti in hub</a:t>
            </a:r>
            <a:r>
              <a:rPr lang="en-US" sz="168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 logistici e magazzini.</a:t>
            </a:r>
          </a:p>
          <a:p>
            <a:pPr marL="362786" lvl="1" indent="-181393" algn="l">
              <a:lnSpc>
                <a:spcPts val="2638"/>
              </a:lnSpc>
              <a:buFont typeface="Arial"/>
              <a:buChar char="•"/>
            </a:pPr>
            <a:r>
              <a:rPr lang="en-US" sz="168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Soluzioni di </a:t>
            </a:r>
            <a:r>
              <a:rPr lang="en-US" sz="1680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digitalizzazione </a:t>
            </a:r>
            <a:r>
              <a:rPr lang="en-US" sz="168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(dogane, tracciabilità).</a:t>
            </a:r>
          </a:p>
          <a:p>
            <a:pPr marL="362786" lvl="1" indent="-181393" algn="l">
              <a:lnSpc>
                <a:spcPts val="2638"/>
              </a:lnSpc>
              <a:buFont typeface="Arial"/>
              <a:buChar char="•"/>
            </a:pPr>
            <a:r>
              <a:rPr lang="en-US" sz="1680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Re-export</a:t>
            </a:r>
            <a:r>
              <a:rPr lang="en-US" sz="168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 e trasformazione leggera in AFEZ.</a:t>
            </a:r>
          </a:p>
        </p:txBody>
      </p:sp>
      <p:grpSp>
        <p:nvGrpSpPr>
          <p:cNvPr id="37" name="Group 37"/>
          <p:cNvGrpSpPr>
            <a:grpSpLocks noChangeAspect="1"/>
          </p:cNvGrpSpPr>
          <p:nvPr/>
        </p:nvGrpSpPr>
        <p:grpSpPr>
          <a:xfrm rot="-5400000">
            <a:off x="14033009" y="533019"/>
            <a:ext cx="7130417" cy="7599464"/>
            <a:chOff x="0" y="0"/>
            <a:chExt cx="5848261" cy="6232970"/>
          </a:xfrm>
        </p:grpSpPr>
        <p:sp>
          <p:nvSpPr>
            <p:cNvPr id="38" name="Freeform 38"/>
            <p:cNvSpPr/>
            <p:nvPr/>
          </p:nvSpPr>
          <p:spPr>
            <a:xfrm>
              <a:off x="1008507" y="4221988"/>
              <a:ext cx="3194812" cy="1944497"/>
            </a:xfrm>
            <a:custGeom>
              <a:avLst/>
              <a:gdLst/>
              <a:ahLst/>
              <a:cxnLst/>
              <a:rect l="l" t="t" r="r" b="b"/>
              <a:pathLst>
                <a:path w="3194812" h="1944497">
                  <a:moveTo>
                    <a:pt x="3194177" y="0"/>
                  </a:moveTo>
                  <a:lnTo>
                    <a:pt x="0" y="314833"/>
                  </a:lnTo>
                  <a:lnTo>
                    <a:pt x="1167892" y="1944497"/>
                  </a:lnTo>
                  <a:lnTo>
                    <a:pt x="1174750" y="1944497"/>
                  </a:lnTo>
                  <a:lnTo>
                    <a:pt x="10160" y="319278"/>
                  </a:lnTo>
                  <a:lnTo>
                    <a:pt x="3194812" y="5461"/>
                  </a:lnTo>
                  <a:lnTo>
                    <a:pt x="3194304" y="0"/>
                  </a:lnTo>
                  <a:close/>
                  <a:moveTo>
                    <a:pt x="3159252" y="73787"/>
                  </a:moveTo>
                  <a:lnTo>
                    <a:pt x="2311781" y="1944497"/>
                  </a:lnTo>
                  <a:lnTo>
                    <a:pt x="2317877" y="1944497"/>
                  </a:lnTo>
                  <a:lnTo>
                    <a:pt x="3164332" y="76200"/>
                  </a:lnTo>
                  <a:lnTo>
                    <a:pt x="3159252" y="7391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9" name="Freeform 39"/>
            <p:cNvSpPr/>
            <p:nvPr/>
          </p:nvSpPr>
          <p:spPr>
            <a:xfrm>
              <a:off x="4073652" y="4205732"/>
              <a:ext cx="189992" cy="190119"/>
            </a:xfrm>
            <a:custGeom>
              <a:avLst/>
              <a:gdLst/>
              <a:ahLst/>
              <a:cxnLst/>
              <a:rect l="l" t="t" r="r" b="b"/>
              <a:pathLst>
                <a:path w="189992" h="190119">
                  <a:moveTo>
                    <a:pt x="18923" y="60579"/>
                  </a:moveTo>
                  <a:cubicBezTo>
                    <a:pt x="37973" y="18669"/>
                    <a:pt x="87376" y="0"/>
                    <a:pt x="129413" y="19050"/>
                  </a:cubicBezTo>
                  <a:cubicBezTo>
                    <a:pt x="171450" y="38100"/>
                    <a:pt x="189992" y="87503"/>
                    <a:pt x="170942" y="129540"/>
                  </a:cubicBezTo>
                  <a:cubicBezTo>
                    <a:pt x="151892" y="171577"/>
                    <a:pt x="102489" y="190119"/>
                    <a:pt x="60579" y="171069"/>
                  </a:cubicBezTo>
                  <a:cubicBezTo>
                    <a:pt x="18669" y="152019"/>
                    <a:pt x="0" y="102616"/>
                    <a:pt x="19050" y="60706"/>
                  </a:cubicBezTo>
                  <a:lnTo>
                    <a:pt x="19050" y="60706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0" name="Freeform 40"/>
            <p:cNvSpPr/>
            <p:nvPr/>
          </p:nvSpPr>
          <p:spPr>
            <a:xfrm>
              <a:off x="3781044" y="2269490"/>
              <a:ext cx="1398016" cy="1555369"/>
            </a:xfrm>
            <a:custGeom>
              <a:avLst/>
              <a:gdLst/>
              <a:ahLst/>
              <a:cxnLst/>
              <a:rect l="l" t="t" r="r" b="b"/>
              <a:pathLst>
                <a:path w="1398016" h="1555369">
                  <a:moveTo>
                    <a:pt x="0" y="1555242"/>
                  </a:moveTo>
                  <a:lnTo>
                    <a:pt x="93345" y="0"/>
                  </a:lnTo>
                  <a:lnTo>
                    <a:pt x="98933" y="381"/>
                  </a:lnTo>
                  <a:lnTo>
                    <a:pt x="6223" y="1546098"/>
                  </a:lnTo>
                  <a:lnTo>
                    <a:pt x="1386967" y="855726"/>
                  </a:lnTo>
                  <a:lnTo>
                    <a:pt x="160909" y="46228"/>
                  </a:lnTo>
                  <a:lnTo>
                    <a:pt x="163957" y="41656"/>
                  </a:lnTo>
                  <a:lnTo>
                    <a:pt x="1398016" y="856488"/>
                  </a:lnTo>
                  <a:lnTo>
                    <a:pt x="127" y="1555369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1" name="Freeform 41"/>
            <p:cNvSpPr/>
            <p:nvPr/>
          </p:nvSpPr>
          <p:spPr>
            <a:xfrm>
              <a:off x="3851783" y="2220595"/>
              <a:ext cx="189992" cy="189992"/>
            </a:xfrm>
            <a:custGeom>
              <a:avLst/>
              <a:gdLst/>
              <a:ahLst/>
              <a:cxnLst/>
              <a:rect l="l" t="t" r="r" b="b"/>
              <a:pathLst>
                <a:path w="189992" h="189992">
                  <a:moveTo>
                    <a:pt x="49022" y="164592"/>
                  </a:moveTo>
                  <a:cubicBezTo>
                    <a:pt x="10541" y="139192"/>
                    <a:pt x="0" y="87376"/>
                    <a:pt x="25400" y="49022"/>
                  </a:cubicBezTo>
                  <a:cubicBezTo>
                    <a:pt x="50800" y="10668"/>
                    <a:pt x="102616" y="0"/>
                    <a:pt x="140970" y="25400"/>
                  </a:cubicBezTo>
                  <a:cubicBezTo>
                    <a:pt x="179324" y="50800"/>
                    <a:pt x="189992" y="102616"/>
                    <a:pt x="164592" y="140970"/>
                  </a:cubicBezTo>
                  <a:cubicBezTo>
                    <a:pt x="139192" y="179324"/>
                    <a:pt x="87376" y="189992"/>
                    <a:pt x="49022" y="164592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2" name="Freeform 42"/>
            <p:cNvSpPr/>
            <p:nvPr/>
          </p:nvSpPr>
          <p:spPr>
            <a:xfrm>
              <a:off x="2570861" y="113538"/>
              <a:ext cx="2743835" cy="2963418"/>
            </a:xfrm>
            <a:custGeom>
              <a:avLst/>
              <a:gdLst/>
              <a:ahLst/>
              <a:cxnLst/>
              <a:rect l="l" t="t" r="r" b="b"/>
              <a:pathLst>
                <a:path w="2743835" h="2963418">
                  <a:moveTo>
                    <a:pt x="348234" y="2963418"/>
                  </a:moveTo>
                  <a:lnTo>
                    <a:pt x="347726" y="2958592"/>
                  </a:lnTo>
                  <a:lnTo>
                    <a:pt x="0" y="635"/>
                  </a:lnTo>
                  <a:lnTo>
                    <a:pt x="5461" y="0"/>
                  </a:lnTo>
                  <a:lnTo>
                    <a:pt x="352679" y="2953258"/>
                  </a:lnTo>
                  <a:lnTo>
                    <a:pt x="2732786" y="1178941"/>
                  </a:lnTo>
                  <a:lnTo>
                    <a:pt x="74549" y="34290"/>
                  </a:lnTo>
                  <a:lnTo>
                    <a:pt x="76708" y="29210"/>
                  </a:lnTo>
                  <a:lnTo>
                    <a:pt x="2743835" y="1177671"/>
                  </a:lnTo>
                  <a:lnTo>
                    <a:pt x="348234" y="296341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3" name="Freeform 43"/>
            <p:cNvSpPr/>
            <p:nvPr/>
          </p:nvSpPr>
          <p:spPr>
            <a:xfrm>
              <a:off x="2555494" y="63500"/>
              <a:ext cx="189738" cy="166878"/>
            </a:xfrm>
            <a:custGeom>
              <a:avLst/>
              <a:gdLst/>
              <a:ahLst/>
              <a:cxnLst/>
              <a:rect l="l" t="t" r="r" b="b"/>
              <a:pathLst>
                <a:path w="189738" h="166878">
                  <a:moveTo>
                    <a:pt x="94869" y="0"/>
                  </a:moveTo>
                  <a:cubicBezTo>
                    <a:pt x="62611" y="0"/>
                    <a:pt x="31877" y="18923"/>
                    <a:pt x="18288" y="50419"/>
                  </a:cubicBezTo>
                  <a:cubicBezTo>
                    <a:pt x="0" y="92710"/>
                    <a:pt x="19558" y="141859"/>
                    <a:pt x="61849" y="160020"/>
                  </a:cubicBezTo>
                  <a:cubicBezTo>
                    <a:pt x="72644" y="164719"/>
                    <a:pt x="83820" y="166878"/>
                    <a:pt x="94869" y="166878"/>
                  </a:cubicBezTo>
                  <a:cubicBezTo>
                    <a:pt x="127127" y="166878"/>
                    <a:pt x="157988" y="147955"/>
                    <a:pt x="171450" y="116459"/>
                  </a:cubicBezTo>
                  <a:cubicBezTo>
                    <a:pt x="189738" y="74168"/>
                    <a:pt x="170180" y="25019"/>
                    <a:pt x="127889" y="6858"/>
                  </a:cubicBezTo>
                  <a:cubicBezTo>
                    <a:pt x="117094" y="2159"/>
                    <a:pt x="105918" y="0"/>
                    <a:pt x="94869" y="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4" name="Freeform 44"/>
            <p:cNvSpPr/>
            <p:nvPr/>
          </p:nvSpPr>
          <p:spPr>
            <a:xfrm>
              <a:off x="3002788" y="318135"/>
              <a:ext cx="2756915" cy="2554097"/>
            </a:xfrm>
            <a:custGeom>
              <a:avLst/>
              <a:gdLst/>
              <a:ahLst/>
              <a:cxnLst/>
              <a:rect l="l" t="t" r="r" b="b"/>
              <a:pathLst>
                <a:path w="2756915" h="2554097">
                  <a:moveTo>
                    <a:pt x="2751709" y="2554097"/>
                  </a:moveTo>
                  <a:lnTo>
                    <a:pt x="1667637" y="11049"/>
                  </a:lnTo>
                  <a:lnTo>
                    <a:pt x="10287" y="2217547"/>
                  </a:lnTo>
                  <a:lnTo>
                    <a:pt x="2675890" y="2540762"/>
                  </a:lnTo>
                  <a:lnTo>
                    <a:pt x="2675255" y="2546223"/>
                  </a:lnTo>
                  <a:lnTo>
                    <a:pt x="0" y="2221865"/>
                  </a:lnTo>
                  <a:lnTo>
                    <a:pt x="2921" y="2218055"/>
                  </a:lnTo>
                  <a:lnTo>
                    <a:pt x="1669034" y="0"/>
                  </a:lnTo>
                  <a:lnTo>
                    <a:pt x="1670939" y="4445"/>
                  </a:lnTo>
                  <a:lnTo>
                    <a:pt x="2756916" y="2551938"/>
                  </a:lnTo>
                  <a:lnTo>
                    <a:pt x="2751836" y="255409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5" name="Freeform 45"/>
            <p:cNvSpPr/>
            <p:nvPr/>
          </p:nvSpPr>
          <p:spPr>
            <a:xfrm>
              <a:off x="5585841" y="2772791"/>
              <a:ext cx="176784" cy="176784"/>
            </a:xfrm>
            <a:custGeom>
              <a:avLst/>
              <a:gdLst/>
              <a:ahLst/>
              <a:cxnLst/>
              <a:rect l="l" t="t" r="r" b="b"/>
              <a:pathLst>
                <a:path w="176784" h="176784">
                  <a:moveTo>
                    <a:pt x="98425" y="5588"/>
                  </a:moveTo>
                  <a:cubicBezTo>
                    <a:pt x="144145" y="11176"/>
                    <a:pt x="176784" y="52705"/>
                    <a:pt x="171196" y="98425"/>
                  </a:cubicBezTo>
                  <a:cubicBezTo>
                    <a:pt x="165608" y="144145"/>
                    <a:pt x="124079" y="176784"/>
                    <a:pt x="78359" y="171196"/>
                  </a:cubicBezTo>
                  <a:cubicBezTo>
                    <a:pt x="32639" y="165608"/>
                    <a:pt x="0" y="124079"/>
                    <a:pt x="5588" y="78359"/>
                  </a:cubicBezTo>
                  <a:cubicBezTo>
                    <a:pt x="11176" y="32639"/>
                    <a:pt x="52705" y="0"/>
                    <a:pt x="98425" y="558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6" name="Freeform 46"/>
            <p:cNvSpPr/>
            <p:nvPr/>
          </p:nvSpPr>
          <p:spPr>
            <a:xfrm>
              <a:off x="4693412" y="2992374"/>
              <a:ext cx="1091311" cy="1058037"/>
            </a:xfrm>
            <a:custGeom>
              <a:avLst/>
              <a:gdLst/>
              <a:ahLst/>
              <a:cxnLst/>
              <a:rect l="l" t="t" r="r" b="b"/>
              <a:pathLst>
                <a:path w="1091311" h="1058037">
                  <a:moveTo>
                    <a:pt x="1086104" y="1057783"/>
                  </a:moveTo>
                  <a:lnTo>
                    <a:pt x="742188" y="10795"/>
                  </a:lnTo>
                  <a:lnTo>
                    <a:pt x="10541" y="828548"/>
                  </a:lnTo>
                  <a:lnTo>
                    <a:pt x="1011682" y="1038098"/>
                  </a:lnTo>
                  <a:lnTo>
                    <a:pt x="1010539" y="1043559"/>
                  </a:lnTo>
                  <a:lnTo>
                    <a:pt x="0" y="832104"/>
                  </a:lnTo>
                  <a:lnTo>
                    <a:pt x="3175" y="828548"/>
                  </a:lnTo>
                  <a:lnTo>
                    <a:pt x="744474" y="0"/>
                  </a:lnTo>
                  <a:lnTo>
                    <a:pt x="745998" y="4572"/>
                  </a:lnTo>
                  <a:lnTo>
                    <a:pt x="1091311" y="1056259"/>
                  </a:lnTo>
                  <a:lnTo>
                    <a:pt x="1085977" y="105803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7" name="Freeform 47"/>
            <p:cNvSpPr/>
            <p:nvPr/>
          </p:nvSpPr>
          <p:spPr>
            <a:xfrm>
              <a:off x="5609336" y="3941064"/>
              <a:ext cx="182245" cy="182245"/>
            </a:xfrm>
            <a:custGeom>
              <a:avLst/>
              <a:gdLst/>
              <a:ahLst/>
              <a:cxnLst/>
              <a:rect l="l" t="t" r="r" b="b"/>
              <a:pathLst>
                <a:path w="182245" h="182245">
                  <a:moveTo>
                    <a:pt x="108204" y="9398"/>
                  </a:moveTo>
                  <a:cubicBezTo>
                    <a:pt x="153289" y="18796"/>
                    <a:pt x="182245" y="62992"/>
                    <a:pt x="172847" y="108204"/>
                  </a:cubicBezTo>
                  <a:cubicBezTo>
                    <a:pt x="163449" y="153416"/>
                    <a:pt x="119253" y="182245"/>
                    <a:pt x="74041" y="172847"/>
                  </a:cubicBezTo>
                  <a:cubicBezTo>
                    <a:pt x="28829" y="163449"/>
                    <a:pt x="0" y="119253"/>
                    <a:pt x="9398" y="74041"/>
                  </a:cubicBezTo>
                  <a:cubicBezTo>
                    <a:pt x="18796" y="28829"/>
                    <a:pt x="62992" y="0"/>
                    <a:pt x="108204" y="939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8" name="Freeform 48"/>
            <p:cNvSpPr/>
            <p:nvPr/>
          </p:nvSpPr>
          <p:spPr>
            <a:xfrm>
              <a:off x="3533394" y="4597400"/>
              <a:ext cx="2099056" cy="1569085"/>
            </a:xfrm>
            <a:custGeom>
              <a:avLst/>
              <a:gdLst/>
              <a:ahLst/>
              <a:cxnLst/>
              <a:rect l="l" t="t" r="r" b="b"/>
              <a:pathLst>
                <a:path w="2099056" h="1569085">
                  <a:moveTo>
                    <a:pt x="2097532" y="0"/>
                  </a:moveTo>
                  <a:lnTo>
                    <a:pt x="5842" y="496824"/>
                  </a:lnTo>
                  <a:lnTo>
                    <a:pt x="0" y="498221"/>
                  </a:lnTo>
                  <a:lnTo>
                    <a:pt x="1011301" y="1568958"/>
                  </a:lnTo>
                  <a:lnTo>
                    <a:pt x="1020826" y="1568958"/>
                  </a:lnTo>
                  <a:lnTo>
                    <a:pt x="13208" y="502158"/>
                  </a:lnTo>
                  <a:lnTo>
                    <a:pt x="2099056" y="6731"/>
                  </a:lnTo>
                  <a:lnTo>
                    <a:pt x="2097405" y="0"/>
                  </a:lnTo>
                  <a:close/>
                  <a:moveTo>
                    <a:pt x="2066544" y="97536"/>
                  </a:moveTo>
                  <a:lnTo>
                    <a:pt x="1626870" y="1569085"/>
                  </a:lnTo>
                  <a:lnTo>
                    <a:pt x="1634109" y="1569085"/>
                  </a:lnTo>
                  <a:lnTo>
                    <a:pt x="2073148" y="99568"/>
                  </a:lnTo>
                  <a:lnTo>
                    <a:pt x="2066544" y="97663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9" name="Freeform 49"/>
            <p:cNvSpPr/>
            <p:nvPr/>
          </p:nvSpPr>
          <p:spPr>
            <a:xfrm>
              <a:off x="5485130" y="4584192"/>
              <a:ext cx="233426" cy="233426"/>
            </a:xfrm>
            <a:custGeom>
              <a:avLst/>
              <a:gdLst/>
              <a:ahLst/>
              <a:cxnLst/>
              <a:rect l="l" t="t" r="r" b="b"/>
              <a:pathLst>
                <a:path w="233426" h="233426">
                  <a:moveTo>
                    <a:pt x="16510" y="86741"/>
                  </a:moveTo>
                  <a:cubicBezTo>
                    <a:pt x="33020" y="31369"/>
                    <a:pt x="91313" y="0"/>
                    <a:pt x="146685" y="16510"/>
                  </a:cubicBezTo>
                  <a:cubicBezTo>
                    <a:pt x="202057" y="33020"/>
                    <a:pt x="233426" y="91313"/>
                    <a:pt x="216916" y="146685"/>
                  </a:cubicBezTo>
                  <a:cubicBezTo>
                    <a:pt x="200406" y="202057"/>
                    <a:pt x="142113" y="233426"/>
                    <a:pt x="86741" y="216916"/>
                  </a:cubicBezTo>
                  <a:cubicBezTo>
                    <a:pt x="31369" y="200406"/>
                    <a:pt x="0" y="142113"/>
                    <a:pt x="16510" y="86741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0" name="Freeform 50"/>
            <p:cNvSpPr/>
            <p:nvPr/>
          </p:nvSpPr>
          <p:spPr>
            <a:xfrm>
              <a:off x="4127881" y="5267706"/>
              <a:ext cx="1328293" cy="898779"/>
            </a:xfrm>
            <a:custGeom>
              <a:avLst/>
              <a:gdLst/>
              <a:ahLst/>
              <a:cxnLst/>
              <a:rect l="l" t="t" r="r" b="b"/>
              <a:pathLst>
                <a:path w="1328293" h="898779">
                  <a:moveTo>
                    <a:pt x="1249172" y="0"/>
                  </a:moveTo>
                  <a:lnTo>
                    <a:pt x="0" y="875284"/>
                  </a:lnTo>
                  <a:lnTo>
                    <a:pt x="50419" y="898779"/>
                  </a:lnTo>
                  <a:lnTo>
                    <a:pt x="66929" y="898779"/>
                  </a:lnTo>
                  <a:lnTo>
                    <a:pt x="13970" y="874014"/>
                  </a:lnTo>
                  <a:lnTo>
                    <a:pt x="1243457" y="12573"/>
                  </a:lnTo>
                  <a:lnTo>
                    <a:pt x="1321308" y="898652"/>
                  </a:lnTo>
                  <a:lnTo>
                    <a:pt x="1328293" y="898652"/>
                  </a:lnTo>
                  <a:lnTo>
                    <a:pt x="1249426" y="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1" name="Freeform 51"/>
            <p:cNvSpPr/>
            <p:nvPr/>
          </p:nvSpPr>
          <p:spPr>
            <a:xfrm>
              <a:off x="3881374" y="3719957"/>
              <a:ext cx="793496" cy="681990"/>
            </a:xfrm>
            <a:custGeom>
              <a:avLst/>
              <a:gdLst/>
              <a:ahLst/>
              <a:cxnLst/>
              <a:rect l="l" t="t" r="r" b="b"/>
              <a:pathLst>
                <a:path w="793496" h="681990">
                  <a:moveTo>
                    <a:pt x="399796" y="681990"/>
                  </a:moveTo>
                  <a:lnTo>
                    <a:pt x="393700" y="678561"/>
                  </a:lnTo>
                  <a:lnTo>
                    <a:pt x="781431" y="6985"/>
                  </a:lnTo>
                  <a:lnTo>
                    <a:pt x="12065" y="6985"/>
                  </a:lnTo>
                  <a:lnTo>
                    <a:pt x="350139" y="592455"/>
                  </a:lnTo>
                  <a:lnTo>
                    <a:pt x="344043" y="596011"/>
                  </a:lnTo>
                  <a:lnTo>
                    <a:pt x="0" y="0"/>
                  </a:lnTo>
                  <a:lnTo>
                    <a:pt x="793496" y="0"/>
                  </a:lnTo>
                  <a:lnTo>
                    <a:pt x="790448" y="5207"/>
                  </a:lnTo>
                  <a:lnTo>
                    <a:pt x="399669" y="68199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2" name="Freeform 52"/>
            <p:cNvSpPr/>
            <p:nvPr/>
          </p:nvSpPr>
          <p:spPr>
            <a:xfrm>
              <a:off x="4106418" y="4190238"/>
              <a:ext cx="238887" cy="239014"/>
            </a:xfrm>
            <a:custGeom>
              <a:avLst/>
              <a:gdLst/>
              <a:ahLst/>
              <a:cxnLst/>
              <a:rect l="l" t="t" r="r" b="b"/>
              <a:pathLst>
                <a:path w="238887" h="239014">
                  <a:moveTo>
                    <a:pt x="210058" y="67183"/>
                  </a:moveTo>
                  <a:cubicBezTo>
                    <a:pt x="238887" y="117221"/>
                    <a:pt x="221742" y="181102"/>
                    <a:pt x="171831" y="210058"/>
                  </a:cubicBezTo>
                  <a:cubicBezTo>
                    <a:pt x="121920" y="239014"/>
                    <a:pt x="57912" y="221742"/>
                    <a:pt x="28956" y="171831"/>
                  </a:cubicBezTo>
                  <a:cubicBezTo>
                    <a:pt x="0" y="121920"/>
                    <a:pt x="17272" y="57912"/>
                    <a:pt x="67183" y="28956"/>
                  </a:cubicBezTo>
                  <a:cubicBezTo>
                    <a:pt x="117094" y="0"/>
                    <a:pt x="181102" y="17272"/>
                    <a:pt x="210058" y="67183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3" name="Freeform 53"/>
            <p:cNvSpPr/>
            <p:nvPr/>
          </p:nvSpPr>
          <p:spPr>
            <a:xfrm>
              <a:off x="63500" y="3245485"/>
              <a:ext cx="4584319" cy="2921000"/>
            </a:xfrm>
            <a:custGeom>
              <a:avLst/>
              <a:gdLst/>
              <a:ahLst/>
              <a:cxnLst/>
              <a:rect l="l" t="t" r="r" b="b"/>
              <a:pathLst>
                <a:path w="4584319" h="2921000">
                  <a:moveTo>
                    <a:pt x="7112" y="0"/>
                  </a:moveTo>
                  <a:lnTo>
                    <a:pt x="0" y="3429"/>
                  </a:lnTo>
                  <a:lnTo>
                    <a:pt x="1385824" y="2921000"/>
                  </a:lnTo>
                  <a:lnTo>
                    <a:pt x="1394460" y="2921000"/>
                  </a:lnTo>
                  <a:lnTo>
                    <a:pt x="7112" y="0"/>
                  </a:lnTo>
                  <a:close/>
                  <a:moveTo>
                    <a:pt x="116078" y="6858"/>
                  </a:moveTo>
                  <a:lnTo>
                    <a:pt x="115443" y="14732"/>
                  </a:lnTo>
                  <a:lnTo>
                    <a:pt x="4569968" y="372491"/>
                  </a:lnTo>
                  <a:lnTo>
                    <a:pt x="2812415" y="2921000"/>
                  </a:lnTo>
                  <a:lnTo>
                    <a:pt x="2822067" y="2921000"/>
                  </a:lnTo>
                  <a:lnTo>
                    <a:pt x="4580382" y="371221"/>
                  </a:lnTo>
                  <a:lnTo>
                    <a:pt x="4584319" y="365633"/>
                  </a:lnTo>
                  <a:lnTo>
                    <a:pt x="116078" y="685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4" name="Freeform 54"/>
            <p:cNvSpPr/>
            <p:nvPr/>
          </p:nvSpPr>
          <p:spPr>
            <a:xfrm>
              <a:off x="61849" y="3133217"/>
              <a:ext cx="246888" cy="246888"/>
            </a:xfrm>
            <a:custGeom>
              <a:avLst/>
              <a:gdLst/>
              <a:ahLst/>
              <a:cxnLst/>
              <a:rect l="l" t="t" r="r" b="b"/>
              <a:pathLst>
                <a:path w="246888" h="246888">
                  <a:moveTo>
                    <a:pt x="113919" y="241554"/>
                  </a:moveTo>
                  <a:cubicBezTo>
                    <a:pt x="48641" y="236347"/>
                    <a:pt x="0" y="179197"/>
                    <a:pt x="5334" y="113919"/>
                  </a:cubicBezTo>
                  <a:cubicBezTo>
                    <a:pt x="10668" y="48641"/>
                    <a:pt x="67691" y="0"/>
                    <a:pt x="132969" y="5334"/>
                  </a:cubicBezTo>
                  <a:cubicBezTo>
                    <a:pt x="198247" y="10668"/>
                    <a:pt x="246888" y="67691"/>
                    <a:pt x="241554" y="132969"/>
                  </a:cubicBezTo>
                  <a:cubicBezTo>
                    <a:pt x="236220" y="198247"/>
                    <a:pt x="179197" y="246888"/>
                    <a:pt x="113919" y="241554"/>
                  </a:cubicBezTo>
                  <a:lnTo>
                    <a:pt x="113919" y="24155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5" name="Freeform 55"/>
            <p:cNvSpPr/>
            <p:nvPr/>
          </p:nvSpPr>
          <p:spPr>
            <a:xfrm>
              <a:off x="5174615" y="1262126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6" name="Freeform 56"/>
            <p:cNvSpPr/>
            <p:nvPr/>
          </p:nvSpPr>
          <p:spPr>
            <a:xfrm>
              <a:off x="4522851" y="234442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7" name="Freeform 57"/>
            <p:cNvSpPr/>
            <p:nvPr/>
          </p:nvSpPr>
          <p:spPr>
            <a:xfrm>
              <a:off x="4497705" y="3718687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8" name="Freeform 58"/>
            <p:cNvSpPr/>
            <p:nvPr/>
          </p:nvSpPr>
          <p:spPr>
            <a:xfrm>
              <a:off x="963422" y="4470654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9" name="Freeform 59"/>
            <p:cNvSpPr/>
            <p:nvPr/>
          </p:nvSpPr>
          <p:spPr>
            <a:xfrm>
              <a:off x="2868422" y="2991739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60" name="Freeform 60"/>
            <p:cNvSpPr/>
            <p:nvPr/>
          </p:nvSpPr>
          <p:spPr>
            <a:xfrm>
              <a:off x="5074285" y="3066923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61" name="Group 61"/>
          <p:cNvGrpSpPr/>
          <p:nvPr/>
        </p:nvGrpSpPr>
        <p:grpSpPr>
          <a:xfrm>
            <a:off x="11237364" y="698528"/>
            <a:ext cx="6021936" cy="330172"/>
            <a:chOff x="0" y="0"/>
            <a:chExt cx="8029248" cy="440229"/>
          </a:xfrm>
        </p:grpSpPr>
        <p:sp>
          <p:nvSpPr>
            <p:cNvPr id="62" name="Freeform 62"/>
            <p:cNvSpPr/>
            <p:nvPr/>
          </p:nvSpPr>
          <p:spPr>
            <a:xfrm>
              <a:off x="6952513" y="493"/>
              <a:ext cx="1076736" cy="185737"/>
            </a:xfrm>
            <a:custGeom>
              <a:avLst/>
              <a:gdLst/>
              <a:ahLst/>
              <a:cxnLst/>
              <a:rect l="l" t="t" r="r" b="b"/>
              <a:pathLst>
                <a:path w="1076736" h="185737">
                  <a:moveTo>
                    <a:pt x="0" y="0"/>
                  </a:moveTo>
                  <a:lnTo>
                    <a:pt x="1076735" y="0"/>
                  </a:lnTo>
                  <a:lnTo>
                    <a:pt x="1076735" y="185736"/>
                  </a:lnTo>
                  <a:lnTo>
                    <a:pt x="0" y="1857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it-IT"/>
            </a:p>
          </p:txBody>
        </p:sp>
        <p:sp>
          <p:nvSpPr>
            <p:cNvPr id="63" name="TextBox 63"/>
            <p:cNvSpPr txBox="1"/>
            <p:nvPr/>
          </p:nvSpPr>
          <p:spPr>
            <a:xfrm>
              <a:off x="0" y="-38100"/>
              <a:ext cx="6800113" cy="47832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543"/>
                </a:lnSpc>
              </a:pPr>
              <a:r>
                <a:rPr lang="en-US" sz="952" i="1" spc="54">
                  <a:solidFill>
                    <a:srgbClr val="3D464D"/>
                  </a:solidFill>
                  <a:latin typeface="Open Sans 1 Italics"/>
                  <a:ea typeface="Open Sans 1 Italics"/>
                  <a:cs typeface="Open Sans 1 Italics"/>
                  <a:sym typeface="Open Sans 1 Italics"/>
                </a:rPr>
                <a:t>Analisi Paese e Report Attività | Mercato Azerbaijan</a:t>
              </a:r>
            </a:p>
            <a:p>
              <a:pPr algn="r">
                <a:lnSpc>
                  <a:spcPts val="1543"/>
                </a:lnSpc>
              </a:pPr>
              <a:endParaRPr lang="en-US" sz="952" i="1" spc="54">
                <a:solidFill>
                  <a:srgbClr val="3D464D"/>
                </a:solidFill>
                <a:latin typeface="Open Sans 1 Italics"/>
                <a:ea typeface="Open Sans 1 Italics"/>
                <a:cs typeface="Open Sans 1 Italics"/>
                <a:sym typeface="Open Sans 1 Italics"/>
              </a:endParaRPr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DAD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6186311" cy="3479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186311" cy="3479800"/>
            </a:xfrm>
            <a:custGeom>
              <a:avLst/>
              <a:gdLst/>
              <a:ahLst/>
              <a:cxnLst/>
              <a:rect l="l" t="t" r="r" b="b"/>
              <a:pathLst>
                <a:path w="6186311" h="3479800">
                  <a:moveTo>
                    <a:pt x="0" y="0"/>
                  </a:moveTo>
                  <a:lnTo>
                    <a:pt x="6186311" y="0"/>
                  </a:lnTo>
                  <a:lnTo>
                    <a:pt x="6186311" y="3479800"/>
                  </a:lnTo>
                  <a:lnTo>
                    <a:pt x="0" y="3479800"/>
                  </a:lnTo>
                  <a:close/>
                </a:path>
              </a:pathLst>
            </a:custGeom>
            <a:solidFill>
              <a:srgbClr val="173D66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9982904" y="3747759"/>
            <a:ext cx="1844527" cy="1328286"/>
            <a:chOff x="0" y="0"/>
            <a:chExt cx="492569" cy="35471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92569" cy="354710"/>
            </a:xfrm>
            <a:custGeom>
              <a:avLst/>
              <a:gdLst/>
              <a:ahLst/>
              <a:cxnLst/>
              <a:rect l="l" t="t" r="r" b="b"/>
              <a:pathLst>
                <a:path w="492569" h="354710">
                  <a:moveTo>
                    <a:pt x="0" y="0"/>
                  </a:moveTo>
                  <a:lnTo>
                    <a:pt x="492569" y="0"/>
                  </a:lnTo>
                  <a:lnTo>
                    <a:pt x="492569" y="354710"/>
                  </a:lnTo>
                  <a:lnTo>
                    <a:pt x="0" y="354710"/>
                  </a:lnTo>
                  <a:close/>
                </a:path>
              </a:pathLst>
            </a:custGeom>
            <a:solidFill>
              <a:srgbClr val="173D66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9982904" y="5309884"/>
            <a:ext cx="1850954" cy="1328286"/>
            <a:chOff x="0" y="0"/>
            <a:chExt cx="494285" cy="35471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494285" cy="354710"/>
            </a:xfrm>
            <a:custGeom>
              <a:avLst/>
              <a:gdLst/>
              <a:ahLst/>
              <a:cxnLst/>
              <a:rect l="l" t="t" r="r" b="b"/>
              <a:pathLst>
                <a:path w="494285" h="354710">
                  <a:moveTo>
                    <a:pt x="0" y="0"/>
                  </a:moveTo>
                  <a:lnTo>
                    <a:pt x="494285" y="0"/>
                  </a:lnTo>
                  <a:lnTo>
                    <a:pt x="494285" y="354710"/>
                  </a:lnTo>
                  <a:lnTo>
                    <a:pt x="0" y="354710"/>
                  </a:lnTo>
                  <a:close/>
                </a:path>
              </a:pathLst>
            </a:custGeom>
            <a:solidFill>
              <a:srgbClr val="173D66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0439144" y="5309884"/>
            <a:ext cx="1844527" cy="1328286"/>
            <a:chOff x="0" y="0"/>
            <a:chExt cx="492569" cy="35471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492569" cy="354710"/>
            </a:xfrm>
            <a:custGeom>
              <a:avLst/>
              <a:gdLst/>
              <a:ahLst/>
              <a:cxnLst/>
              <a:rect l="l" t="t" r="r" b="b"/>
              <a:pathLst>
                <a:path w="492569" h="354710">
                  <a:moveTo>
                    <a:pt x="0" y="0"/>
                  </a:moveTo>
                  <a:lnTo>
                    <a:pt x="492569" y="0"/>
                  </a:lnTo>
                  <a:lnTo>
                    <a:pt x="492569" y="354710"/>
                  </a:lnTo>
                  <a:lnTo>
                    <a:pt x="0" y="354710"/>
                  </a:lnTo>
                  <a:close/>
                </a:path>
              </a:pathLst>
            </a:custGeom>
            <a:solidFill>
              <a:srgbClr val="173D66"/>
            </a:solid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10" name="Freeform 10"/>
          <p:cNvSpPr/>
          <p:nvPr/>
        </p:nvSpPr>
        <p:spPr>
          <a:xfrm>
            <a:off x="17369765" y="9502000"/>
            <a:ext cx="423036" cy="327759"/>
          </a:xfrm>
          <a:custGeom>
            <a:avLst/>
            <a:gdLst/>
            <a:ahLst/>
            <a:cxnLst/>
            <a:rect l="l" t="t" r="r" b="b"/>
            <a:pathLst>
              <a:path w="423036" h="327759">
                <a:moveTo>
                  <a:pt x="0" y="0"/>
                </a:moveTo>
                <a:lnTo>
                  <a:pt x="423036" y="0"/>
                </a:lnTo>
                <a:lnTo>
                  <a:pt x="423036" y="327760"/>
                </a:lnTo>
                <a:lnTo>
                  <a:pt x="0" y="32776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393757"/>
            </a:stretch>
          </a:blipFill>
        </p:spPr>
        <p:txBody>
          <a:bodyPr/>
          <a:lstStyle/>
          <a:p>
            <a:endParaRPr lang="it-IT"/>
          </a:p>
        </p:txBody>
      </p:sp>
      <p:grpSp>
        <p:nvGrpSpPr>
          <p:cNvPr id="11" name="Group 11"/>
          <p:cNvGrpSpPr/>
          <p:nvPr/>
        </p:nvGrpSpPr>
        <p:grpSpPr>
          <a:xfrm>
            <a:off x="11237364" y="731090"/>
            <a:ext cx="6021936" cy="139672"/>
            <a:chOff x="0" y="0"/>
            <a:chExt cx="8029248" cy="186229"/>
          </a:xfrm>
        </p:grpSpPr>
        <p:sp>
          <p:nvSpPr>
            <p:cNvPr id="12" name="Freeform 12"/>
            <p:cNvSpPr/>
            <p:nvPr/>
          </p:nvSpPr>
          <p:spPr>
            <a:xfrm>
              <a:off x="6952513" y="493"/>
              <a:ext cx="1076736" cy="185737"/>
            </a:xfrm>
            <a:custGeom>
              <a:avLst/>
              <a:gdLst/>
              <a:ahLst/>
              <a:cxnLst/>
              <a:rect l="l" t="t" r="r" b="b"/>
              <a:pathLst>
                <a:path w="1076736" h="185737">
                  <a:moveTo>
                    <a:pt x="0" y="0"/>
                  </a:moveTo>
                  <a:lnTo>
                    <a:pt x="1076735" y="0"/>
                  </a:lnTo>
                  <a:lnTo>
                    <a:pt x="1076735" y="185736"/>
                  </a:lnTo>
                  <a:lnTo>
                    <a:pt x="0" y="1857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it-IT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6800113" cy="22432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543"/>
                </a:lnSpc>
              </a:pPr>
              <a:r>
                <a:rPr lang="en-US" sz="952" i="1" spc="54">
                  <a:solidFill>
                    <a:srgbClr val="FFFFFF"/>
                  </a:solidFill>
                  <a:latin typeface="Open Sans 1 Italics"/>
                  <a:ea typeface="Open Sans 1 Italics"/>
                  <a:cs typeface="Open Sans 1 Italics"/>
                  <a:sym typeface="Open Sans 1 Italics"/>
                </a:rPr>
                <a:t>Analisi Paese e Report Attività | Mercato Azerbaijan</a:t>
              </a:r>
            </a:p>
          </p:txBody>
        </p:sp>
      </p:grpSp>
      <p:sp>
        <p:nvSpPr>
          <p:cNvPr id="14" name="Freeform 14"/>
          <p:cNvSpPr/>
          <p:nvPr/>
        </p:nvSpPr>
        <p:spPr>
          <a:xfrm>
            <a:off x="6522234" y="4165282"/>
            <a:ext cx="1752329" cy="1896973"/>
          </a:xfrm>
          <a:custGeom>
            <a:avLst/>
            <a:gdLst/>
            <a:ahLst/>
            <a:cxnLst/>
            <a:rect l="l" t="t" r="r" b="b"/>
            <a:pathLst>
              <a:path w="1752329" h="1896973">
                <a:moveTo>
                  <a:pt x="0" y="0"/>
                </a:moveTo>
                <a:lnTo>
                  <a:pt x="1752329" y="0"/>
                </a:lnTo>
                <a:lnTo>
                  <a:pt x="1752329" y="1896972"/>
                </a:lnTo>
                <a:lnTo>
                  <a:pt x="0" y="189697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5" name="TextBox 15"/>
          <p:cNvSpPr txBox="1"/>
          <p:nvPr/>
        </p:nvSpPr>
        <p:spPr>
          <a:xfrm>
            <a:off x="8532930" y="4184332"/>
            <a:ext cx="8049402" cy="8917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492"/>
              </a:lnSpc>
            </a:pPr>
            <a:r>
              <a:rPr lang="en-US" sz="601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Report Attività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-392936" y="739301"/>
            <a:ext cx="5206829" cy="87627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6049"/>
              </a:lnSpc>
            </a:pPr>
            <a:r>
              <a:rPr lang="en-US" sz="61156">
                <a:solidFill>
                  <a:srgbClr val="72C0F4"/>
                </a:solidFill>
                <a:latin typeface="GoodTime Grotesk"/>
                <a:ea typeface="GoodTime Grotesk"/>
                <a:cs typeface="GoodTime Grotesk"/>
                <a:sym typeface="GoodTime Grotesk"/>
              </a:rPr>
              <a:t>4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8532930" y="5666292"/>
            <a:ext cx="8308938" cy="11101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96569" lvl="1" indent="-248284" algn="l">
              <a:lnSpc>
                <a:spcPts val="2943"/>
              </a:lnSpc>
              <a:buFont typeface="Arial"/>
              <a:buChar char="•"/>
            </a:pPr>
            <a:r>
              <a:rPr lang="en-US" sz="2299">
                <a:solidFill>
                  <a:srgbClr val="FFFFFF"/>
                </a:solidFill>
                <a:latin typeface="Open Sans 1 Light"/>
                <a:ea typeface="Open Sans 1 Light"/>
                <a:cs typeface="Open Sans 1 Light"/>
                <a:sym typeface="Open Sans 1 Light"/>
              </a:rPr>
              <a:t>Contatti con Azersilah</a:t>
            </a:r>
          </a:p>
          <a:p>
            <a:pPr marL="496569" lvl="1" indent="-248284" algn="l">
              <a:lnSpc>
                <a:spcPts val="2943"/>
              </a:lnSpc>
              <a:buFont typeface="Arial"/>
              <a:buChar char="•"/>
            </a:pPr>
            <a:r>
              <a:rPr lang="en-US" sz="2299">
                <a:solidFill>
                  <a:srgbClr val="FFFFFF"/>
                </a:solidFill>
                <a:latin typeface="Open Sans 1 Light"/>
                <a:ea typeface="Open Sans 1 Light"/>
                <a:cs typeface="Open Sans 1 Light"/>
                <a:sym typeface="Open Sans 1 Light"/>
              </a:rPr>
              <a:t>Focus su Sumgayit Technology Park (STP)</a:t>
            </a:r>
          </a:p>
          <a:p>
            <a:pPr marL="496569" lvl="1" indent="-248284" algn="l">
              <a:lnSpc>
                <a:spcPts val="2943"/>
              </a:lnSpc>
              <a:buFont typeface="Arial"/>
              <a:buChar char="•"/>
            </a:pPr>
            <a:r>
              <a:rPr lang="en-US" sz="2299">
                <a:solidFill>
                  <a:srgbClr val="FFFFFF"/>
                </a:solidFill>
                <a:latin typeface="Open Sans 1 Light"/>
                <a:ea typeface="Open Sans 1 Light"/>
                <a:cs typeface="Open Sans 1 Light"/>
                <a:sym typeface="Open Sans 1 Light"/>
              </a:rPr>
              <a:t>Prossimi passi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66313" y="2732283"/>
            <a:ext cx="5054651" cy="6930463"/>
            <a:chOff x="0" y="0"/>
            <a:chExt cx="1369534" cy="187777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369534" cy="1877776"/>
            </a:xfrm>
            <a:custGeom>
              <a:avLst/>
              <a:gdLst/>
              <a:ahLst/>
              <a:cxnLst/>
              <a:rect l="l" t="t" r="r" b="b"/>
              <a:pathLst>
                <a:path w="1369534" h="1877776">
                  <a:moveTo>
                    <a:pt x="0" y="0"/>
                  </a:moveTo>
                  <a:lnTo>
                    <a:pt x="1369534" y="0"/>
                  </a:lnTo>
                  <a:lnTo>
                    <a:pt x="1369534" y="1877776"/>
                  </a:lnTo>
                  <a:lnTo>
                    <a:pt x="0" y="1877776"/>
                  </a:lnTo>
                  <a:close/>
                </a:path>
              </a:pathLst>
            </a:custGeom>
            <a:solidFill>
              <a:srgbClr val="F0F2F5">
                <a:alpha val="49804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0"/>
              <a:ext cx="1369534" cy="187777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4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6418121" y="2732283"/>
            <a:ext cx="5658835" cy="6930463"/>
            <a:chOff x="0" y="0"/>
            <a:chExt cx="1533235" cy="1877776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533235" cy="1877776"/>
            </a:xfrm>
            <a:custGeom>
              <a:avLst/>
              <a:gdLst/>
              <a:ahLst/>
              <a:cxnLst/>
              <a:rect l="l" t="t" r="r" b="b"/>
              <a:pathLst>
                <a:path w="1533235" h="1877776">
                  <a:moveTo>
                    <a:pt x="0" y="0"/>
                  </a:moveTo>
                  <a:lnTo>
                    <a:pt x="1533235" y="0"/>
                  </a:lnTo>
                  <a:lnTo>
                    <a:pt x="1533235" y="1877776"/>
                  </a:lnTo>
                  <a:lnTo>
                    <a:pt x="0" y="1877776"/>
                  </a:lnTo>
                  <a:close/>
                </a:path>
              </a:pathLst>
            </a:custGeom>
            <a:solidFill>
              <a:srgbClr val="F0F2F5">
                <a:alpha val="49804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0"/>
              <a:ext cx="1533235" cy="187777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4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17403635" y="9502000"/>
            <a:ext cx="389166" cy="301518"/>
          </a:xfrm>
          <a:custGeom>
            <a:avLst/>
            <a:gdLst/>
            <a:ahLst/>
            <a:cxnLst/>
            <a:rect l="l" t="t" r="r" b="b"/>
            <a:pathLst>
              <a:path w="389166" h="301518">
                <a:moveTo>
                  <a:pt x="0" y="0"/>
                </a:moveTo>
                <a:lnTo>
                  <a:pt x="389166" y="0"/>
                </a:lnTo>
                <a:lnTo>
                  <a:pt x="389166" y="301518"/>
                </a:lnTo>
                <a:lnTo>
                  <a:pt x="0" y="30151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393757"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9" name="Freeform 9"/>
          <p:cNvSpPr/>
          <p:nvPr/>
        </p:nvSpPr>
        <p:spPr>
          <a:xfrm>
            <a:off x="1104636" y="3110303"/>
            <a:ext cx="2176190" cy="933418"/>
          </a:xfrm>
          <a:custGeom>
            <a:avLst/>
            <a:gdLst/>
            <a:ahLst/>
            <a:cxnLst/>
            <a:rect l="l" t="t" r="r" b="b"/>
            <a:pathLst>
              <a:path w="2176190" h="933418">
                <a:moveTo>
                  <a:pt x="0" y="0"/>
                </a:moveTo>
                <a:lnTo>
                  <a:pt x="2176191" y="0"/>
                </a:lnTo>
                <a:lnTo>
                  <a:pt x="2176191" y="933418"/>
                </a:lnTo>
                <a:lnTo>
                  <a:pt x="0" y="9334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73931" b="-59210"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0" name="Freeform 10"/>
          <p:cNvSpPr/>
          <p:nvPr/>
        </p:nvSpPr>
        <p:spPr>
          <a:xfrm>
            <a:off x="6604795" y="2732283"/>
            <a:ext cx="1503001" cy="1503001"/>
          </a:xfrm>
          <a:custGeom>
            <a:avLst/>
            <a:gdLst/>
            <a:ahLst/>
            <a:cxnLst/>
            <a:rect l="l" t="t" r="r" b="b"/>
            <a:pathLst>
              <a:path w="1503001" h="1503001">
                <a:moveTo>
                  <a:pt x="0" y="0"/>
                </a:moveTo>
                <a:lnTo>
                  <a:pt x="1503000" y="0"/>
                </a:lnTo>
                <a:lnTo>
                  <a:pt x="1503000" y="1503001"/>
                </a:lnTo>
                <a:lnTo>
                  <a:pt x="0" y="150300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grpSp>
        <p:nvGrpSpPr>
          <p:cNvPr id="11" name="Group 11"/>
          <p:cNvGrpSpPr/>
          <p:nvPr/>
        </p:nvGrpSpPr>
        <p:grpSpPr>
          <a:xfrm>
            <a:off x="12477005" y="2823320"/>
            <a:ext cx="3737983" cy="573966"/>
            <a:chOff x="0" y="0"/>
            <a:chExt cx="984489" cy="151168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984489" cy="151168"/>
            </a:xfrm>
            <a:custGeom>
              <a:avLst/>
              <a:gdLst/>
              <a:ahLst/>
              <a:cxnLst/>
              <a:rect l="l" t="t" r="r" b="b"/>
              <a:pathLst>
                <a:path w="984489" h="151168">
                  <a:moveTo>
                    <a:pt x="0" y="0"/>
                  </a:moveTo>
                  <a:lnTo>
                    <a:pt x="984489" y="0"/>
                  </a:lnTo>
                  <a:lnTo>
                    <a:pt x="984489" y="151168"/>
                  </a:lnTo>
                  <a:lnTo>
                    <a:pt x="0" y="151168"/>
                  </a:lnTo>
                  <a:close/>
                </a:path>
              </a:pathLst>
            </a:custGeom>
            <a:solidFill>
              <a:srgbClr val="173D66"/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19050"/>
              <a:ext cx="984489" cy="17021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3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1171311" y="1019175"/>
            <a:ext cx="7653959" cy="7344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368"/>
              </a:lnSpc>
            </a:pPr>
            <a:r>
              <a:rPr lang="en-US" sz="4792">
                <a:solidFill>
                  <a:srgbClr val="173D66"/>
                </a:solidFill>
                <a:latin typeface="Poppins"/>
                <a:ea typeface="Poppins"/>
                <a:cs typeface="Poppins"/>
                <a:sym typeface="Poppins"/>
              </a:rPr>
              <a:t>Report Attività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363570" y="4635731"/>
            <a:ext cx="4324774" cy="34184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41195" lvl="1" indent="-170597" algn="l">
              <a:lnSpc>
                <a:spcPts val="2481"/>
              </a:lnSpc>
              <a:buFont typeface="Arial"/>
              <a:buChar char="•"/>
            </a:pPr>
            <a:r>
              <a:rPr lang="en-US" sz="158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È stata condotta un’attività di </a:t>
            </a:r>
            <a:r>
              <a:rPr lang="en-US" sz="1580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analisi</a:t>
            </a:r>
            <a:r>
              <a:rPr lang="en-US" sz="158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 e </a:t>
            </a:r>
            <a:r>
              <a:rPr lang="en-US" sz="1580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promozione </a:t>
            </a:r>
            <a:r>
              <a:rPr lang="en-US" sz="158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presso il procurement di </a:t>
            </a:r>
            <a:r>
              <a:rPr lang="en-US" sz="1580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Aze</a:t>
            </a:r>
            <a:r>
              <a:rPr lang="en-US" sz="1580" b="1" u="none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r</a:t>
            </a:r>
            <a:r>
              <a:rPr lang="en-US" sz="1580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s</a:t>
            </a:r>
            <a:r>
              <a:rPr lang="en-US" sz="1580" b="1" u="none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i</a:t>
            </a:r>
            <a:r>
              <a:rPr lang="en-US" sz="1580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lah</a:t>
            </a:r>
            <a:r>
              <a:rPr lang="en-US" sz="158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, principale attore statale del comparto difesa</a:t>
            </a:r>
          </a:p>
          <a:p>
            <a:pPr algn="l">
              <a:lnSpc>
                <a:spcPts val="1225"/>
              </a:lnSpc>
            </a:pPr>
            <a:endParaRPr lang="en-US" sz="1580">
              <a:solidFill>
                <a:srgbClr val="3D464D"/>
              </a:solidFill>
              <a:latin typeface="Open Sans 1"/>
              <a:ea typeface="Open Sans 1"/>
              <a:cs typeface="Open Sans 1"/>
              <a:sym typeface="Open Sans 1"/>
            </a:endParaRPr>
          </a:p>
          <a:p>
            <a:pPr marL="341195" lvl="1" indent="-170597" algn="l">
              <a:lnSpc>
                <a:spcPts val="2481"/>
              </a:lnSpc>
              <a:buFont typeface="Arial"/>
              <a:buChar char="•"/>
            </a:pPr>
            <a:r>
              <a:rPr lang="en-US" sz="158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Al momento attuale non sono state espresse necessità o interessi immediati verso le soluzioni proposte</a:t>
            </a:r>
          </a:p>
          <a:p>
            <a:pPr algn="l">
              <a:lnSpc>
                <a:spcPts val="1225"/>
              </a:lnSpc>
            </a:pPr>
            <a:endParaRPr lang="en-US" sz="1580">
              <a:solidFill>
                <a:srgbClr val="3D464D"/>
              </a:solidFill>
              <a:latin typeface="Open Sans 1"/>
              <a:ea typeface="Open Sans 1"/>
              <a:cs typeface="Open Sans 1"/>
              <a:sym typeface="Open Sans 1"/>
            </a:endParaRPr>
          </a:p>
          <a:p>
            <a:pPr marL="341195" lvl="1" indent="-170597" algn="l">
              <a:lnSpc>
                <a:spcPts val="2481"/>
              </a:lnSpc>
              <a:buFont typeface="Arial"/>
              <a:buChar char="•"/>
            </a:pPr>
            <a:r>
              <a:rPr lang="en-US" sz="158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Continueremo a monitorare eventuali aperture future.</a:t>
            </a:r>
          </a:p>
          <a:p>
            <a:pPr algn="l">
              <a:lnSpc>
                <a:spcPts val="2481"/>
              </a:lnSpc>
            </a:pPr>
            <a:endParaRPr lang="en-US" sz="1580">
              <a:solidFill>
                <a:srgbClr val="3D464D"/>
              </a:solidFill>
              <a:latin typeface="Open Sans 1"/>
              <a:ea typeface="Open Sans 1"/>
              <a:cs typeface="Open Sans 1"/>
              <a:sym typeface="Open Sans 1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1363570" y="4013923"/>
            <a:ext cx="3704586" cy="3950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173"/>
              </a:lnSpc>
            </a:pPr>
            <a:r>
              <a:rPr lang="en-US" sz="2299">
                <a:solidFill>
                  <a:srgbClr val="5DADE2"/>
                </a:solidFill>
                <a:latin typeface="Poppins"/>
                <a:ea typeface="Poppins"/>
                <a:cs typeface="Poppins"/>
                <a:sym typeface="Poppins"/>
              </a:rPr>
              <a:t>Contatti con </a:t>
            </a:r>
            <a:r>
              <a:rPr lang="en-US" sz="2299" b="1">
                <a:solidFill>
                  <a:srgbClr val="5DADE2"/>
                </a:solidFill>
                <a:latin typeface="Poppins Bold"/>
                <a:ea typeface="Poppins Bold"/>
                <a:cs typeface="Poppins Bold"/>
                <a:sym typeface="Poppins Bold"/>
              </a:rPr>
              <a:t>Azersilah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6747090" y="4042498"/>
            <a:ext cx="3704586" cy="10932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51"/>
              </a:lnSpc>
            </a:pPr>
            <a:r>
              <a:rPr lang="en-US" sz="2299">
                <a:solidFill>
                  <a:srgbClr val="5DADE2"/>
                </a:solidFill>
                <a:latin typeface="Poppins"/>
                <a:ea typeface="Poppins"/>
                <a:cs typeface="Poppins"/>
                <a:sym typeface="Poppins"/>
              </a:rPr>
              <a:t>Focus su </a:t>
            </a:r>
            <a:r>
              <a:rPr lang="en-US" sz="2299" b="1">
                <a:solidFill>
                  <a:srgbClr val="5DADE2"/>
                </a:solidFill>
                <a:latin typeface="Poppins Bold"/>
                <a:ea typeface="Poppins Bold"/>
                <a:cs typeface="Poppins Bold"/>
                <a:sym typeface="Poppins Bold"/>
              </a:rPr>
              <a:t>Sumgayit Technology Park</a:t>
            </a:r>
            <a:r>
              <a:rPr lang="en-US" sz="2299">
                <a:solidFill>
                  <a:srgbClr val="5DADE2"/>
                </a:solidFill>
                <a:latin typeface="Poppins"/>
                <a:ea typeface="Poppins"/>
                <a:cs typeface="Poppins"/>
                <a:sym typeface="Poppins"/>
              </a:rPr>
              <a:t> (STP)</a:t>
            </a:r>
          </a:p>
          <a:p>
            <a:pPr algn="l">
              <a:lnSpc>
                <a:spcPts val="2851"/>
              </a:lnSpc>
            </a:pPr>
            <a:endParaRPr lang="en-US" sz="2299">
              <a:solidFill>
                <a:srgbClr val="5DADE2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6662884" y="4963027"/>
            <a:ext cx="5087954" cy="43152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41193" lvl="1" indent="-170596" algn="l">
              <a:lnSpc>
                <a:spcPts val="2481"/>
              </a:lnSpc>
              <a:buFont typeface="Arial"/>
              <a:buChar char="•"/>
            </a:pPr>
            <a:r>
              <a:rPr lang="en-US" sz="158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L’attenzione è stata quindi orientata verso lo STP – Sumgayit Technology Park, il polo industriale più rilevante del Paese (settori: metallurgia, metalmeccanica, componentist</a:t>
            </a:r>
            <a:r>
              <a:rPr lang="en-US" sz="1580" u="none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ic</a:t>
            </a:r>
            <a:r>
              <a:rPr lang="en-US" sz="158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a, produzioni civili e militari)</a:t>
            </a:r>
          </a:p>
          <a:p>
            <a:pPr algn="l">
              <a:lnSpc>
                <a:spcPts val="1382"/>
              </a:lnSpc>
            </a:pPr>
            <a:endParaRPr lang="en-US" sz="1580">
              <a:solidFill>
                <a:srgbClr val="3D464D"/>
              </a:solidFill>
              <a:latin typeface="Open Sans 1"/>
              <a:ea typeface="Open Sans 1"/>
              <a:cs typeface="Open Sans 1"/>
              <a:sym typeface="Open Sans 1"/>
            </a:endParaRPr>
          </a:p>
          <a:p>
            <a:pPr marL="341193" lvl="1" indent="-170596" algn="l">
              <a:lnSpc>
                <a:spcPts val="2481"/>
              </a:lnSpc>
              <a:buFont typeface="Arial"/>
              <a:buChar char="•"/>
            </a:pPr>
            <a:r>
              <a:rPr lang="en-US" sz="1580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Stiamo completando i contatti preliminari per identificare le aree di potenziale interesse per le tecnologie VICIVISION (controllo qualità, precisione, componentistica)</a:t>
            </a:r>
          </a:p>
          <a:p>
            <a:pPr algn="l">
              <a:lnSpc>
                <a:spcPts val="1382"/>
              </a:lnSpc>
            </a:pPr>
            <a:endParaRPr lang="en-US" sz="1580" b="1">
              <a:solidFill>
                <a:srgbClr val="3D464D"/>
              </a:solidFill>
              <a:latin typeface="Open Sans 1 Bold"/>
              <a:ea typeface="Open Sans 1 Bold"/>
              <a:cs typeface="Open Sans 1 Bold"/>
              <a:sym typeface="Open Sans 1 Bold"/>
            </a:endParaRPr>
          </a:p>
          <a:p>
            <a:pPr marL="341193" lvl="1" indent="-170596" algn="l">
              <a:lnSpc>
                <a:spcPts val="2481"/>
              </a:lnSpc>
              <a:buFont typeface="Arial"/>
              <a:buChar char="•"/>
            </a:pPr>
            <a:r>
              <a:rPr lang="en-US" sz="158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All’esito di tale scambio, sarà proposto </a:t>
            </a:r>
            <a:r>
              <a:rPr lang="en-US" sz="1580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un primo contatto diretto con STP </a:t>
            </a:r>
            <a:r>
              <a:rPr lang="en-US" sz="158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per verificare disponibilità ad un approfondimento.</a:t>
            </a:r>
          </a:p>
          <a:p>
            <a:pPr algn="l">
              <a:lnSpc>
                <a:spcPts val="2481"/>
              </a:lnSpc>
            </a:pPr>
            <a:endParaRPr lang="en-US" sz="1580">
              <a:solidFill>
                <a:srgbClr val="3D464D"/>
              </a:solidFill>
              <a:latin typeface="Open Sans 1"/>
              <a:ea typeface="Open Sans 1"/>
              <a:cs typeface="Open Sans 1"/>
              <a:sym typeface="Open Sans 1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12753378" y="2916120"/>
            <a:ext cx="3704586" cy="3693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51"/>
              </a:lnSpc>
            </a:pPr>
            <a:r>
              <a:rPr lang="en-US" sz="22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Prossimi passi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2510264" y="3738950"/>
            <a:ext cx="3947701" cy="30213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41192" lvl="1" indent="-170596" algn="l">
              <a:lnSpc>
                <a:spcPts val="2481"/>
              </a:lnSpc>
              <a:buFont typeface="Arial"/>
              <a:buChar char="•"/>
            </a:pPr>
            <a:r>
              <a:rPr lang="en-US" sz="158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In caso di riscontro positivo da </a:t>
            </a:r>
            <a:r>
              <a:rPr lang="en-US" sz="1580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STP</a:t>
            </a:r>
            <a:r>
              <a:rPr lang="en-US" sz="158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, verrà organizzata </a:t>
            </a:r>
            <a:r>
              <a:rPr lang="en-US" sz="1580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una call dedicata </a:t>
            </a:r>
            <a:r>
              <a:rPr lang="en-US" sz="158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con i loro responsabili.</a:t>
            </a:r>
          </a:p>
          <a:p>
            <a:pPr algn="l">
              <a:lnSpc>
                <a:spcPts val="1696"/>
              </a:lnSpc>
            </a:pPr>
            <a:endParaRPr lang="en-US" sz="1580">
              <a:solidFill>
                <a:srgbClr val="3D464D"/>
              </a:solidFill>
              <a:latin typeface="Open Sans 1"/>
              <a:ea typeface="Open Sans 1"/>
              <a:cs typeface="Open Sans 1"/>
              <a:sym typeface="Open Sans 1"/>
            </a:endParaRPr>
          </a:p>
          <a:p>
            <a:pPr marL="341192" lvl="1" indent="-170596" algn="l">
              <a:lnSpc>
                <a:spcPts val="2481"/>
              </a:lnSpc>
              <a:buFont typeface="Arial"/>
              <a:buChar char="•"/>
            </a:pPr>
            <a:r>
              <a:rPr lang="en-US" sz="158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Tale incontro potrà consentire di valutare la pianificazione di una </a:t>
            </a:r>
            <a:r>
              <a:rPr lang="en-US" sz="1580" b="1">
                <a:solidFill>
                  <a:srgbClr val="3D464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missione a Baku</a:t>
            </a:r>
            <a:r>
              <a:rPr lang="en-US" sz="1580">
                <a:solidFill>
                  <a:srgbClr val="3D464D"/>
                </a:solidFill>
                <a:latin typeface="Open Sans 1"/>
                <a:ea typeface="Open Sans 1"/>
                <a:cs typeface="Open Sans 1"/>
                <a:sym typeface="Open Sans 1"/>
              </a:rPr>
              <a:t>, finalizzata a presentare direttamente le soluzioni VICIVISION e incontrare i principali interlocutori industriali</a:t>
            </a:r>
          </a:p>
        </p:txBody>
      </p:sp>
      <p:grpSp>
        <p:nvGrpSpPr>
          <p:cNvPr id="21" name="Group 21"/>
          <p:cNvGrpSpPr/>
          <p:nvPr/>
        </p:nvGrpSpPr>
        <p:grpSpPr>
          <a:xfrm>
            <a:off x="11237364" y="698528"/>
            <a:ext cx="6021936" cy="330172"/>
            <a:chOff x="0" y="0"/>
            <a:chExt cx="8029248" cy="440229"/>
          </a:xfrm>
        </p:grpSpPr>
        <p:sp>
          <p:nvSpPr>
            <p:cNvPr id="22" name="Freeform 22"/>
            <p:cNvSpPr/>
            <p:nvPr/>
          </p:nvSpPr>
          <p:spPr>
            <a:xfrm>
              <a:off x="6952513" y="493"/>
              <a:ext cx="1076736" cy="185737"/>
            </a:xfrm>
            <a:custGeom>
              <a:avLst/>
              <a:gdLst/>
              <a:ahLst/>
              <a:cxnLst/>
              <a:rect l="l" t="t" r="r" b="b"/>
              <a:pathLst>
                <a:path w="1076736" h="185737">
                  <a:moveTo>
                    <a:pt x="0" y="0"/>
                  </a:moveTo>
                  <a:lnTo>
                    <a:pt x="1076735" y="0"/>
                  </a:lnTo>
                  <a:lnTo>
                    <a:pt x="1076735" y="185736"/>
                  </a:lnTo>
                  <a:lnTo>
                    <a:pt x="0" y="1857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/>
              </a:stretch>
            </a:blipFill>
          </p:spPr>
          <p:txBody>
            <a:bodyPr/>
            <a:lstStyle/>
            <a:p>
              <a:endParaRPr lang="it-IT"/>
            </a:p>
          </p:txBody>
        </p:sp>
        <p:sp>
          <p:nvSpPr>
            <p:cNvPr id="23" name="TextBox 23"/>
            <p:cNvSpPr txBox="1"/>
            <p:nvPr/>
          </p:nvSpPr>
          <p:spPr>
            <a:xfrm>
              <a:off x="0" y="-38100"/>
              <a:ext cx="6800113" cy="47832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543"/>
                </a:lnSpc>
              </a:pPr>
              <a:r>
                <a:rPr lang="en-US" sz="952" i="1" spc="54">
                  <a:solidFill>
                    <a:srgbClr val="3D464D"/>
                  </a:solidFill>
                  <a:latin typeface="Open Sans 1 Italics"/>
                  <a:ea typeface="Open Sans 1 Italics"/>
                  <a:cs typeface="Open Sans 1 Italics"/>
                  <a:sym typeface="Open Sans 1 Italics"/>
                </a:rPr>
                <a:t>Analisi Paese e Report Attività | Mercato Azerbaijan</a:t>
              </a:r>
            </a:p>
            <a:p>
              <a:pPr algn="r">
                <a:lnSpc>
                  <a:spcPts val="1543"/>
                </a:lnSpc>
              </a:pPr>
              <a:endParaRPr lang="en-US" sz="952" i="1" spc="54">
                <a:solidFill>
                  <a:srgbClr val="3D464D"/>
                </a:solidFill>
                <a:latin typeface="Open Sans 1 Italics"/>
                <a:ea typeface="Open Sans 1 Italics"/>
                <a:cs typeface="Open Sans 1 Italics"/>
                <a:sym typeface="Open Sans 1 Italics"/>
              </a:endParaRPr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779694" y="2080295"/>
            <a:ext cx="18288000" cy="5294531"/>
            <a:chOff x="0" y="0"/>
            <a:chExt cx="6186311" cy="179098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186311" cy="1790989"/>
            </a:xfrm>
            <a:custGeom>
              <a:avLst/>
              <a:gdLst/>
              <a:ahLst/>
              <a:cxnLst/>
              <a:rect l="l" t="t" r="r" b="b"/>
              <a:pathLst>
                <a:path w="6186311" h="1790989">
                  <a:moveTo>
                    <a:pt x="0" y="0"/>
                  </a:moveTo>
                  <a:lnTo>
                    <a:pt x="6186311" y="0"/>
                  </a:lnTo>
                  <a:lnTo>
                    <a:pt x="6186311" y="1790989"/>
                  </a:lnTo>
                  <a:lnTo>
                    <a:pt x="0" y="1790989"/>
                  </a:lnTo>
                  <a:close/>
                </a:path>
              </a:pathLst>
            </a:custGeom>
            <a:solidFill>
              <a:srgbClr val="72C0F4"/>
            </a:solid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5886663" y="3217753"/>
            <a:ext cx="3067848" cy="3019616"/>
            <a:chOff x="0" y="0"/>
            <a:chExt cx="807993" cy="79529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07993" cy="795290"/>
            </a:xfrm>
            <a:custGeom>
              <a:avLst/>
              <a:gdLst/>
              <a:ahLst/>
              <a:cxnLst/>
              <a:rect l="l" t="t" r="r" b="b"/>
              <a:pathLst>
                <a:path w="807993" h="795290">
                  <a:moveTo>
                    <a:pt x="0" y="0"/>
                  </a:moveTo>
                  <a:lnTo>
                    <a:pt x="807993" y="0"/>
                  </a:lnTo>
                  <a:lnTo>
                    <a:pt x="807993" y="795290"/>
                  </a:lnTo>
                  <a:lnTo>
                    <a:pt x="0" y="795290"/>
                  </a:lnTo>
                  <a:close/>
                </a:path>
              </a:pathLst>
            </a:custGeom>
            <a:solidFill>
              <a:srgbClr val="72C0F4"/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0"/>
              <a:ext cx="807993" cy="79529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4"/>
                </a:lnSpc>
              </a:pPr>
              <a:endParaRPr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1494896" y="3200347"/>
            <a:ext cx="6750813" cy="7295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159"/>
              </a:lnSpc>
            </a:pPr>
            <a:r>
              <a:rPr lang="en-US" sz="5211">
                <a:solidFill>
                  <a:srgbClr val="173D66"/>
                </a:solidFill>
                <a:latin typeface="Poppins"/>
                <a:ea typeface="Poppins"/>
                <a:cs typeface="Poppins"/>
                <a:sym typeface="Poppins"/>
              </a:rPr>
              <a:t>In sintesi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886663" y="3777679"/>
            <a:ext cx="3067848" cy="6038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19"/>
              </a:lnSpc>
            </a:pPr>
            <a:r>
              <a:rPr lang="en-US" sz="3999" b="1">
                <a:solidFill>
                  <a:srgbClr val="153F6F"/>
                </a:solidFill>
                <a:latin typeface="Poppins Bold"/>
                <a:ea typeface="Poppins Bold"/>
                <a:cs typeface="Poppins Bold"/>
                <a:sym typeface="Poppins Bold"/>
              </a:rPr>
              <a:t>Azersilah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6134534" y="4547692"/>
            <a:ext cx="2572104" cy="9401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7"/>
              </a:lnSpc>
            </a:pPr>
            <a:r>
              <a:rPr lang="en-US" sz="1900">
                <a:solidFill>
                  <a:srgbClr val="153F6F"/>
                </a:solidFill>
                <a:latin typeface="Open Sans 1"/>
                <a:ea typeface="Open Sans 1"/>
                <a:cs typeface="Open Sans 1"/>
                <a:sym typeface="Open Sans 1"/>
              </a:rPr>
              <a:t>Contatto avviato, nessun interesse immediato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9229830" y="3217753"/>
            <a:ext cx="3067848" cy="3019616"/>
            <a:chOff x="0" y="0"/>
            <a:chExt cx="807993" cy="79529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807993" cy="795290"/>
            </a:xfrm>
            <a:custGeom>
              <a:avLst/>
              <a:gdLst/>
              <a:ahLst/>
              <a:cxnLst/>
              <a:rect l="l" t="t" r="r" b="b"/>
              <a:pathLst>
                <a:path w="807993" h="795290">
                  <a:moveTo>
                    <a:pt x="0" y="0"/>
                  </a:moveTo>
                  <a:lnTo>
                    <a:pt x="807993" y="0"/>
                  </a:lnTo>
                  <a:lnTo>
                    <a:pt x="807993" y="795290"/>
                  </a:lnTo>
                  <a:lnTo>
                    <a:pt x="0" y="795290"/>
                  </a:lnTo>
                  <a:close/>
                </a:path>
              </a:pathLst>
            </a:custGeom>
            <a:solidFill>
              <a:srgbClr val="72C0F4"/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0"/>
              <a:ext cx="807993" cy="79529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4"/>
                </a:lnSpc>
              </a:pPr>
              <a:endParaRPr/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9229830" y="4258009"/>
            <a:ext cx="3067848" cy="12298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855"/>
              </a:lnSpc>
            </a:pPr>
            <a:r>
              <a:rPr lang="en-US" sz="8199" b="1">
                <a:solidFill>
                  <a:srgbClr val="153F6F"/>
                </a:solidFill>
                <a:latin typeface="Poppins Bold"/>
                <a:ea typeface="Poppins Bold"/>
                <a:cs typeface="Poppins Bold"/>
                <a:sym typeface="Poppins Bold"/>
              </a:rPr>
              <a:t>STP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9229830" y="3814064"/>
            <a:ext cx="3067848" cy="2655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44"/>
              </a:lnSpc>
            </a:pPr>
            <a:r>
              <a:rPr lang="en-US" sz="1800">
                <a:solidFill>
                  <a:srgbClr val="153F6F"/>
                </a:solidFill>
                <a:latin typeface="Poppins"/>
                <a:ea typeface="Poppins"/>
                <a:cs typeface="Poppins"/>
                <a:sym typeface="Poppins"/>
              </a:rPr>
              <a:t>FOCUS SPOSTATO SU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12902699" y="3696846"/>
            <a:ext cx="3067848" cy="1085737"/>
            <a:chOff x="0" y="0"/>
            <a:chExt cx="807993" cy="285955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07993" cy="285955"/>
            </a:xfrm>
            <a:custGeom>
              <a:avLst/>
              <a:gdLst/>
              <a:ahLst/>
              <a:cxnLst/>
              <a:rect l="l" t="t" r="r" b="b"/>
              <a:pathLst>
                <a:path w="807993" h="285955">
                  <a:moveTo>
                    <a:pt x="0" y="0"/>
                  </a:moveTo>
                  <a:lnTo>
                    <a:pt x="807993" y="0"/>
                  </a:lnTo>
                  <a:lnTo>
                    <a:pt x="807993" y="285955"/>
                  </a:lnTo>
                  <a:lnTo>
                    <a:pt x="0" y="285955"/>
                  </a:lnTo>
                  <a:close/>
                </a:path>
              </a:pathLst>
            </a:custGeom>
            <a:solidFill>
              <a:srgbClr val="72C0F4"/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0"/>
              <a:ext cx="807993" cy="28595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4"/>
                </a:lnSpc>
              </a:pPr>
              <a:endParaRPr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13171566" y="3901309"/>
            <a:ext cx="2572104" cy="6258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27"/>
              </a:lnSpc>
            </a:pPr>
            <a:r>
              <a:rPr lang="en-US" sz="1900">
                <a:solidFill>
                  <a:srgbClr val="153F6F"/>
                </a:solidFill>
                <a:latin typeface="Open Sans 1"/>
                <a:ea typeface="Open Sans 1"/>
                <a:cs typeface="Open Sans 1"/>
                <a:sym typeface="Open Sans 1"/>
              </a:rPr>
              <a:t>In corso valutazioni per possibile </a:t>
            </a:r>
            <a:r>
              <a:rPr lang="en-US" sz="1900" b="1">
                <a:solidFill>
                  <a:srgbClr val="153F6F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call </a:t>
            </a:r>
          </a:p>
        </p:txBody>
      </p:sp>
      <p:grpSp>
        <p:nvGrpSpPr>
          <p:cNvPr id="19" name="Group 19"/>
          <p:cNvGrpSpPr/>
          <p:nvPr/>
        </p:nvGrpSpPr>
        <p:grpSpPr>
          <a:xfrm>
            <a:off x="12923694" y="5057056"/>
            <a:ext cx="3067848" cy="720046"/>
            <a:chOff x="0" y="0"/>
            <a:chExt cx="807993" cy="189642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807993" cy="189642"/>
            </a:xfrm>
            <a:custGeom>
              <a:avLst/>
              <a:gdLst/>
              <a:ahLst/>
              <a:cxnLst/>
              <a:rect l="l" t="t" r="r" b="b"/>
              <a:pathLst>
                <a:path w="807993" h="189642">
                  <a:moveTo>
                    <a:pt x="0" y="0"/>
                  </a:moveTo>
                  <a:lnTo>
                    <a:pt x="807993" y="0"/>
                  </a:lnTo>
                  <a:lnTo>
                    <a:pt x="807993" y="189642"/>
                  </a:lnTo>
                  <a:lnTo>
                    <a:pt x="0" y="189642"/>
                  </a:lnTo>
                  <a:close/>
                </a:path>
              </a:pathLst>
            </a:custGeom>
            <a:solidFill>
              <a:srgbClr val="72C0F4"/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0"/>
              <a:ext cx="807993" cy="189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4"/>
                </a:lnSpc>
              </a:pPr>
              <a:endParaRPr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13171566" y="5272710"/>
            <a:ext cx="2572104" cy="3115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27"/>
              </a:lnSpc>
            </a:pPr>
            <a:r>
              <a:rPr lang="en-US" sz="1900">
                <a:solidFill>
                  <a:srgbClr val="153F6F"/>
                </a:solidFill>
                <a:latin typeface="Open Sans 1"/>
                <a:ea typeface="Open Sans 1"/>
                <a:cs typeface="Open Sans 1"/>
                <a:sym typeface="Open Sans 1"/>
              </a:rPr>
              <a:t>Eventuale visita a Baku</a:t>
            </a:r>
          </a:p>
        </p:txBody>
      </p:sp>
      <p:sp>
        <p:nvSpPr>
          <p:cNvPr id="23" name="AutoShape 23"/>
          <p:cNvSpPr/>
          <p:nvPr/>
        </p:nvSpPr>
        <p:spPr>
          <a:xfrm flipV="1">
            <a:off x="12300578" y="4239715"/>
            <a:ext cx="602121" cy="92757"/>
          </a:xfrm>
          <a:prstGeom prst="line">
            <a:avLst/>
          </a:prstGeom>
          <a:ln w="38100" cap="flat">
            <a:solidFill>
              <a:srgbClr val="FFFFFF"/>
            </a:solidFill>
            <a:prstDash val="solid"/>
            <a:headEnd type="none" w="sm" len="sm"/>
            <a:tailEnd type="arrow" w="med" len="sm"/>
          </a:ln>
        </p:spPr>
        <p:txBody>
          <a:bodyPr/>
          <a:lstStyle/>
          <a:p>
            <a:endParaRPr lang="it-IT"/>
          </a:p>
        </p:txBody>
      </p:sp>
      <p:sp>
        <p:nvSpPr>
          <p:cNvPr id="24" name="AutoShape 24"/>
          <p:cNvSpPr/>
          <p:nvPr/>
        </p:nvSpPr>
        <p:spPr>
          <a:xfrm>
            <a:off x="12266344" y="5218038"/>
            <a:ext cx="657350" cy="199041"/>
          </a:xfrm>
          <a:prstGeom prst="line">
            <a:avLst/>
          </a:prstGeom>
          <a:ln w="38100" cap="flat">
            <a:solidFill>
              <a:srgbClr val="FFFFFF"/>
            </a:solidFill>
            <a:prstDash val="solid"/>
            <a:headEnd type="none" w="sm" len="sm"/>
            <a:tailEnd type="arrow" w="med" len="sm"/>
          </a:ln>
        </p:spPr>
        <p:txBody>
          <a:bodyPr/>
          <a:lstStyle/>
          <a:p>
            <a:endParaRPr lang="it-IT"/>
          </a:p>
        </p:txBody>
      </p:sp>
      <p:grpSp>
        <p:nvGrpSpPr>
          <p:cNvPr id="25" name="Group 25"/>
          <p:cNvGrpSpPr/>
          <p:nvPr/>
        </p:nvGrpSpPr>
        <p:grpSpPr>
          <a:xfrm>
            <a:off x="11237364" y="698528"/>
            <a:ext cx="6021936" cy="330172"/>
            <a:chOff x="0" y="0"/>
            <a:chExt cx="8029248" cy="440229"/>
          </a:xfrm>
        </p:grpSpPr>
        <p:sp>
          <p:nvSpPr>
            <p:cNvPr id="26" name="Freeform 26"/>
            <p:cNvSpPr/>
            <p:nvPr/>
          </p:nvSpPr>
          <p:spPr>
            <a:xfrm>
              <a:off x="6952513" y="493"/>
              <a:ext cx="1076736" cy="185737"/>
            </a:xfrm>
            <a:custGeom>
              <a:avLst/>
              <a:gdLst/>
              <a:ahLst/>
              <a:cxnLst/>
              <a:rect l="l" t="t" r="r" b="b"/>
              <a:pathLst>
                <a:path w="1076736" h="185737">
                  <a:moveTo>
                    <a:pt x="0" y="0"/>
                  </a:moveTo>
                  <a:lnTo>
                    <a:pt x="1076735" y="0"/>
                  </a:lnTo>
                  <a:lnTo>
                    <a:pt x="1076735" y="185736"/>
                  </a:lnTo>
                  <a:lnTo>
                    <a:pt x="0" y="1857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 lang="it-IT"/>
            </a:p>
          </p:txBody>
        </p:sp>
        <p:sp>
          <p:nvSpPr>
            <p:cNvPr id="27" name="TextBox 27"/>
            <p:cNvSpPr txBox="1"/>
            <p:nvPr/>
          </p:nvSpPr>
          <p:spPr>
            <a:xfrm>
              <a:off x="0" y="-38100"/>
              <a:ext cx="6800113" cy="47832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543"/>
                </a:lnSpc>
              </a:pPr>
              <a:r>
                <a:rPr lang="en-US" sz="952" i="1" spc="54">
                  <a:solidFill>
                    <a:srgbClr val="3D464D"/>
                  </a:solidFill>
                  <a:latin typeface="Open Sans 1 Italics"/>
                  <a:ea typeface="Open Sans 1 Italics"/>
                  <a:cs typeface="Open Sans 1 Italics"/>
                  <a:sym typeface="Open Sans 1 Italics"/>
                </a:rPr>
                <a:t>Analisi Paese e Report Attività | Mercato Azerbaijan</a:t>
              </a:r>
            </a:p>
            <a:p>
              <a:pPr algn="r">
                <a:lnSpc>
                  <a:spcPts val="1543"/>
                </a:lnSpc>
              </a:pPr>
              <a:endParaRPr lang="en-US" sz="952" i="1" spc="54">
                <a:solidFill>
                  <a:srgbClr val="3D464D"/>
                </a:solidFill>
                <a:latin typeface="Open Sans 1 Italics"/>
                <a:ea typeface="Open Sans 1 Italics"/>
                <a:cs typeface="Open Sans 1 Italics"/>
                <a:sym typeface="Open Sans 1 Italics"/>
              </a:endParaRPr>
            </a:p>
          </p:txBody>
        </p:sp>
      </p:grpSp>
      <p:sp>
        <p:nvSpPr>
          <p:cNvPr id="28" name="Freeform 28"/>
          <p:cNvSpPr/>
          <p:nvPr/>
        </p:nvSpPr>
        <p:spPr>
          <a:xfrm>
            <a:off x="17403635" y="9502000"/>
            <a:ext cx="389166" cy="301518"/>
          </a:xfrm>
          <a:custGeom>
            <a:avLst/>
            <a:gdLst/>
            <a:ahLst/>
            <a:cxnLst/>
            <a:rect l="l" t="t" r="r" b="b"/>
            <a:pathLst>
              <a:path w="389166" h="301518">
                <a:moveTo>
                  <a:pt x="0" y="0"/>
                </a:moveTo>
                <a:lnTo>
                  <a:pt x="389166" y="0"/>
                </a:lnTo>
                <a:lnTo>
                  <a:pt x="389166" y="301518"/>
                </a:lnTo>
                <a:lnTo>
                  <a:pt x="0" y="3015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r="-393757"/>
            </a:stretch>
          </a:blipFill>
        </p:spPr>
        <p:txBody>
          <a:bodyPr/>
          <a:lstStyle/>
          <a:p>
            <a:endParaRPr lang="it-IT"/>
          </a:p>
        </p:txBody>
      </p:sp>
      <p:grpSp>
        <p:nvGrpSpPr>
          <p:cNvPr id="29" name="Group 29"/>
          <p:cNvGrpSpPr>
            <a:grpSpLocks noChangeAspect="1"/>
          </p:cNvGrpSpPr>
          <p:nvPr/>
        </p:nvGrpSpPr>
        <p:grpSpPr>
          <a:xfrm rot="-5400000">
            <a:off x="-818091" y="5290112"/>
            <a:ext cx="7130417" cy="7599464"/>
            <a:chOff x="0" y="0"/>
            <a:chExt cx="5848261" cy="6232970"/>
          </a:xfrm>
        </p:grpSpPr>
        <p:sp>
          <p:nvSpPr>
            <p:cNvPr id="30" name="Freeform 30"/>
            <p:cNvSpPr/>
            <p:nvPr/>
          </p:nvSpPr>
          <p:spPr>
            <a:xfrm>
              <a:off x="1008507" y="4221988"/>
              <a:ext cx="3194812" cy="1944497"/>
            </a:xfrm>
            <a:custGeom>
              <a:avLst/>
              <a:gdLst/>
              <a:ahLst/>
              <a:cxnLst/>
              <a:rect l="l" t="t" r="r" b="b"/>
              <a:pathLst>
                <a:path w="3194812" h="1944497">
                  <a:moveTo>
                    <a:pt x="3194177" y="0"/>
                  </a:moveTo>
                  <a:lnTo>
                    <a:pt x="0" y="314833"/>
                  </a:lnTo>
                  <a:lnTo>
                    <a:pt x="1167892" y="1944497"/>
                  </a:lnTo>
                  <a:lnTo>
                    <a:pt x="1174750" y="1944497"/>
                  </a:lnTo>
                  <a:lnTo>
                    <a:pt x="10160" y="319278"/>
                  </a:lnTo>
                  <a:lnTo>
                    <a:pt x="3194812" y="5461"/>
                  </a:lnTo>
                  <a:lnTo>
                    <a:pt x="3194304" y="0"/>
                  </a:lnTo>
                  <a:close/>
                  <a:moveTo>
                    <a:pt x="3159252" y="73787"/>
                  </a:moveTo>
                  <a:lnTo>
                    <a:pt x="2311781" y="1944497"/>
                  </a:lnTo>
                  <a:lnTo>
                    <a:pt x="2317877" y="1944497"/>
                  </a:lnTo>
                  <a:lnTo>
                    <a:pt x="3164332" y="76200"/>
                  </a:lnTo>
                  <a:lnTo>
                    <a:pt x="3159252" y="7391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1" name="Freeform 31"/>
            <p:cNvSpPr/>
            <p:nvPr/>
          </p:nvSpPr>
          <p:spPr>
            <a:xfrm>
              <a:off x="4073652" y="4205732"/>
              <a:ext cx="189992" cy="190119"/>
            </a:xfrm>
            <a:custGeom>
              <a:avLst/>
              <a:gdLst/>
              <a:ahLst/>
              <a:cxnLst/>
              <a:rect l="l" t="t" r="r" b="b"/>
              <a:pathLst>
                <a:path w="189992" h="190119">
                  <a:moveTo>
                    <a:pt x="18923" y="60579"/>
                  </a:moveTo>
                  <a:cubicBezTo>
                    <a:pt x="37973" y="18669"/>
                    <a:pt x="87376" y="0"/>
                    <a:pt x="129413" y="19050"/>
                  </a:cubicBezTo>
                  <a:cubicBezTo>
                    <a:pt x="171450" y="38100"/>
                    <a:pt x="189992" y="87503"/>
                    <a:pt x="170942" y="129540"/>
                  </a:cubicBezTo>
                  <a:cubicBezTo>
                    <a:pt x="151892" y="171577"/>
                    <a:pt x="102489" y="190119"/>
                    <a:pt x="60579" y="171069"/>
                  </a:cubicBezTo>
                  <a:cubicBezTo>
                    <a:pt x="18669" y="152019"/>
                    <a:pt x="0" y="102616"/>
                    <a:pt x="19050" y="60706"/>
                  </a:cubicBezTo>
                  <a:lnTo>
                    <a:pt x="19050" y="60706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2" name="Freeform 32"/>
            <p:cNvSpPr/>
            <p:nvPr/>
          </p:nvSpPr>
          <p:spPr>
            <a:xfrm>
              <a:off x="3781044" y="2269490"/>
              <a:ext cx="1398016" cy="1555369"/>
            </a:xfrm>
            <a:custGeom>
              <a:avLst/>
              <a:gdLst/>
              <a:ahLst/>
              <a:cxnLst/>
              <a:rect l="l" t="t" r="r" b="b"/>
              <a:pathLst>
                <a:path w="1398016" h="1555369">
                  <a:moveTo>
                    <a:pt x="0" y="1555242"/>
                  </a:moveTo>
                  <a:lnTo>
                    <a:pt x="93345" y="0"/>
                  </a:lnTo>
                  <a:lnTo>
                    <a:pt x="98933" y="381"/>
                  </a:lnTo>
                  <a:lnTo>
                    <a:pt x="6223" y="1546098"/>
                  </a:lnTo>
                  <a:lnTo>
                    <a:pt x="1386967" y="855726"/>
                  </a:lnTo>
                  <a:lnTo>
                    <a:pt x="160909" y="46228"/>
                  </a:lnTo>
                  <a:lnTo>
                    <a:pt x="163957" y="41656"/>
                  </a:lnTo>
                  <a:lnTo>
                    <a:pt x="1398016" y="856488"/>
                  </a:lnTo>
                  <a:lnTo>
                    <a:pt x="127" y="1555369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3" name="Freeform 33"/>
            <p:cNvSpPr/>
            <p:nvPr/>
          </p:nvSpPr>
          <p:spPr>
            <a:xfrm>
              <a:off x="3851783" y="2220595"/>
              <a:ext cx="189992" cy="189992"/>
            </a:xfrm>
            <a:custGeom>
              <a:avLst/>
              <a:gdLst/>
              <a:ahLst/>
              <a:cxnLst/>
              <a:rect l="l" t="t" r="r" b="b"/>
              <a:pathLst>
                <a:path w="189992" h="189992">
                  <a:moveTo>
                    <a:pt x="49022" y="164592"/>
                  </a:moveTo>
                  <a:cubicBezTo>
                    <a:pt x="10541" y="139192"/>
                    <a:pt x="0" y="87376"/>
                    <a:pt x="25400" y="49022"/>
                  </a:cubicBezTo>
                  <a:cubicBezTo>
                    <a:pt x="50800" y="10668"/>
                    <a:pt x="102616" y="0"/>
                    <a:pt x="140970" y="25400"/>
                  </a:cubicBezTo>
                  <a:cubicBezTo>
                    <a:pt x="179324" y="50800"/>
                    <a:pt x="189992" y="102616"/>
                    <a:pt x="164592" y="140970"/>
                  </a:cubicBezTo>
                  <a:cubicBezTo>
                    <a:pt x="139192" y="179324"/>
                    <a:pt x="87376" y="189992"/>
                    <a:pt x="49022" y="164592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4" name="Freeform 34"/>
            <p:cNvSpPr/>
            <p:nvPr/>
          </p:nvSpPr>
          <p:spPr>
            <a:xfrm>
              <a:off x="2570861" y="113538"/>
              <a:ext cx="2743835" cy="2963418"/>
            </a:xfrm>
            <a:custGeom>
              <a:avLst/>
              <a:gdLst/>
              <a:ahLst/>
              <a:cxnLst/>
              <a:rect l="l" t="t" r="r" b="b"/>
              <a:pathLst>
                <a:path w="2743835" h="2963418">
                  <a:moveTo>
                    <a:pt x="348234" y="2963418"/>
                  </a:moveTo>
                  <a:lnTo>
                    <a:pt x="347726" y="2958592"/>
                  </a:lnTo>
                  <a:lnTo>
                    <a:pt x="0" y="635"/>
                  </a:lnTo>
                  <a:lnTo>
                    <a:pt x="5461" y="0"/>
                  </a:lnTo>
                  <a:lnTo>
                    <a:pt x="352679" y="2953258"/>
                  </a:lnTo>
                  <a:lnTo>
                    <a:pt x="2732786" y="1178941"/>
                  </a:lnTo>
                  <a:lnTo>
                    <a:pt x="74549" y="34290"/>
                  </a:lnTo>
                  <a:lnTo>
                    <a:pt x="76708" y="29210"/>
                  </a:lnTo>
                  <a:lnTo>
                    <a:pt x="2743835" y="1177671"/>
                  </a:lnTo>
                  <a:lnTo>
                    <a:pt x="348234" y="296341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5" name="Freeform 35"/>
            <p:cNvSpPr/>
            <p:nvPr/>
          </p:nvSpPr>
          <p:spPr>
            <a:xfrm>
              <a:off x="2555494" y="63500"/>
              <a:ext cx="189738" cy="166878"/>
            </a:xfrm>
            <a:custGeom>
              <a:avLst/>
              <a:gdLst/>
              <a:ahLst/>
              <a:cxnLst/>
              <a:rect l="l" t="t" r="r" b="b"/>
              <a:pathLst>
                <a:path w="189738" h="166878">
                  <a:moveTo>
                    <a:pt x="94869" y="0"/>
                  </a:moveTo>
                  <a:cubicBezTo>
                    <a:pt x="62611" y="0"/>
                    <a:pt x="31877" y="18923"/>
                    <a:pt x="18288" y="50419"/>
                  </a:cubicBezTo>
                  <a:cubicBezTo>
                    <a:pt x="0" y="92710"/>
                    <a:pt x="19558" y="141859"/>
                    <a:pt x="61849" y="160020"/>
                  </a:cubicBezTo>
                  <a:cubicBezTo>
                    <a:pt x="72644" y="164719"/>
                    <a:pt x="83820" y="166878"/>
                    <a:pt x="94869" y="166878"/>
                  </a:cubicBezTo>
                  <a:cubicBezTo>
                    <a:pt x="127127" y="166878"/>
                    <a:pt x="157988" y="147955"/>
                    <a:pt x="171450" y="116459"/>
                  </a:cubicBezTo>
                  <a:cubicBezTo>
                    <a:pt x="189738" y="74168"/>
                    <a:pt x="170180" y="25019"/>
                    <a:pt x="127889" y="6858"/>
                  </a:cubicBezTo>
                  <a:cubicBezTo>
                    <a:pt x="117094" y="2159"/>
                    <a:pt x="105918" y="0"/>
                    <a:pt x="94869" y="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6" name="Freeform 36"/>
            <p:cNvSpPr/>
            <p:nvPr/>
          </p:nvSpPr>
          <p:spPr>
            <a:xfrm>
              <a:off x="3002788" y="318135"/>
              <a:ext cx="2756915" cy="2554097"/>
            </a:xfrm>
            <a:custGeom>
              <a:avLst/>
              <a:gdLst/>
              <a:ahLst/>
              <a:cxnLst/>
              <a:rect l="l" t="t" r="r" b="b"/>
              <a:pathLst>
                <a:path w="2756915" h="2554097">
                  <a:moveTo>
                    <a:pt x="2751709" y="2554097"/>
                  </a:moveTo>
                  <a:lnTo>
                    <a:pt x="1667637" y="11049"/>
                  </a:lnTo>
                  <a:lnTo>
                    <a:pt x="10287" y="2217547"/>
                  </a:lnTo>
                  <a:lnTo>
                    <a:pt x="2675890" y="2540762"/>
                  </a:lnTo>
                  <a:lnTo>
                    <a:pt x="2675255" y="2546223"/>
                  </a:lnTo>
                  <a:lnTo>
                    <a:pt x="0" y="2221865"/>
                  </a:lnTo>
                  <a:lnTo>
                    <a:pt x="2921" y="2218055"/>
                  </a:lnTo>
                  <a:lnTo>
                    <a:pt x="1669034" y="0"/>
                  </a:lnTo>
                  <a:lnTo>
                    <a:pt x="1670939" y="4445"/>
                  </a:lnTo>
                  <a:lnTo>
                    <a:pt x="2756916" y="2551938"/>
                  </a:lnTo>
                  <a:lnTo>
                    <a:pt x="2751836" y="255409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7" name="Freeform 37"/>
            <p:cNvSpPr/>
            <p:nvPr/>
          </p:nvSpPr>
          <p:spPr>
            <a:xfrm>
              <a:off x="5585841" y="2772791"/>
              <a:ext cx="176784" cy="176784"/>
            </a:xfrm>
            <a:custGeom>
              <a:avLst/>
              <a:gdLst/>
              <a:ahLst/>
              <a:cxnLst/>
              <a:rect l="l" t="t" r="r" b="b"/>
              <a:pathLst>
                <a:path w="176784" h="176784">
                  <a:moveTo>
                    <a:pt x="98425" y="5588"/>
                  </a:moveTo>
                  <a:cubicBezTo>
                    <a:pt x="144145" y="11176"/>
                    <a:pt x="176784" y="52705"/>
                    <a:pt x="171196" y="98425"/>
                  </a:cubicBezTo>
                  <a:cubicBezTo>
                    <a:pt x="165608" y="144145"/>
                    <a:pt x="124079" y="176784"/>
                    <a:pt x="78359" y="171196"/>
                  </a:cubicBezTo>
                  <a:cubicBezTo>
                    <a:pt x="32639" y="165608"/>
                    <a:pt x="0" y="124079"/>
                    <a:pt x="5588" y="78359"/>
                  </a:cubicBezTo>
                  <a:cubicBezTo>
                    <a:pt x="11176" y="32639"/>
                    <a:pt x="52705" y="0"/>
                    <a:pt x="98425" y="558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8" name="Freeform 38"/>
            <p:cNvSpPr/>
            <p:nvPr/>
          </p:nvSpPr>
          <p:spPr>
            <a:xfrm>
              <a:off x="4693412" y="2992374"/>
              <a:ext cx="1091311" cy="1058037"/>
            </a:xfrm>
            <a:custGeom>
              <a:avLst/>
              <a:gdLst/>
              <a:ahLst/>
              <a:cxnLst/>
              <a:rect l="l" t="t" r="r" b="b"/>
              <a:pathLst>
                <a:path w="1091311" h="1058037">
                  <a:moveTo>
                    <a:pt x="1086104" y="1057783"/>
                  </a:moveTo>
                  <a:lnTo>
                    <a:pt x="742188" y="10795"/>
                  </a:lnTo>
                  <a:lnTo>
                    <a:pt x="10541" y="828548"/>
                  </a:lnTo>
                  <a:lnTo>
                    <a:pt x="1011682" y="1038098"/>
                  </a:lnTo>
                  <a:lnTo>
                    <a:pt x="1010539" y="1043559"/>
                  </a:lnTo>
                  <a:lnTo>
                    <a:pt x="0" y="832104"/>
                  </a:lnTo>
                  <a:lnTo>
                    <a:pt x="3175" y="828548"/>
                  </a:lnTo>
                  <a:lnTo>
                    <a:pt x="744474" y="0"/>
                  </a:lnTo>
                  <a:lnTo>
                    <a:pt x="745998" y="4572"/>
                  </a:lnTo>
                  <a:lnTo>
                    <a:pt x="1091311" y="1056259"/>
                  </a:lnTo>
                  <a:lnTo>
                    <a:pt x="1085977" y="1058037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39" name="Freeform 39"/>
            <p:cNvSpPr/>
            <p:nvPr/>
          </p:nvSpPr>
          <p:spPr>
            <a:xfrm>
              <a:off x="5609336" y="3941064"/>
              <a:ext cx="182245" cy="182245"/>
            </a:xfrm>
            <a:custGeom>
              <a:avLst/>
              <a:gdLst/>
              <a:ahLst/>
              <a:cxnLst/>
              <a:rect l="l" t="t" r="r" b="b"/>
              <a:pathLst>
                <a:path w="182245" h="182245">
                  <a:moveTo>
                    <a:pt x="108204" y="9398"/>
                  </a:moveTo>
                  <a:cubicBezTo>
                    <a:pt x="153289" y="18796"/>
                    <a:pt x="182245" y="62992"/>
                    <a:pt x="172847" y="108204"/>
                  </a:cubicBezTo>
                  <a:cubicBezTo>
                    <a:pt x="163449" y="153416"/>
                    <a:pt x="119253" y="182245"/>
                    <a:pt x="74041" y="172847"/>
                  </a:cubicBezTo>
                  <a:cubicBezTo>
                    <a:pt x="28829" y="163449"/>
                    <a:pt x="0" y="119253"/>
                    <a:pt x="9398" y="74041"/>
                  </a:cubicBezTo>
                  <a:cubicBezTo>
                    <a:pt x="18796" y="28829"/>
                    <a:pt x="62992" y="0"/>
                    <a:pt x="108204" y="9398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0" name="Freeform 40"/>
            <p:cNvSpPr/>
            <p:nvPr/>
          </p:nvSpPr>
          <p:spPr>
            <a:xfrm>
              <a:off x="3533394" y="4597400"/>
              <a:ext cx="2099056" cy="1569085"/>
            </a:xfrm>
            <a:custGeom>
              <a:avLst/>
              <a:gdLst/>
              <a:ahLst/>
              <a:cxnLst/>
              <a:rect l="l" t="t" r="r" b="b"/>
              <a:pathLst>
                <a:path w="2099056" h="1569085">
                  <a:moveTo>
                    <a:pt x="2097532" y="0"/>
                  </a:moveTo>
                  <a:lnTo>
                    <a:pt x="5842" y="496824"/>
                  </a:lnTo>
                  <a:lnTo>
                    <a:pt x="0" y="498221"/>
                  </a:lnTo>
                  <a:lnTo>
                    <a:pt x="1011301" y="1568958"/>
                  </a:lnTo>
                  <a:lnTo>
                    <a:pt x="1020826" y="1568958"/>
                  </a:lnTo>
                  <a:lnTo>
                    <a:pt x="13208" y="502158"/>
                  </a:lnTo>
                  <a:lnTo>
                    <a:pt x="2099056" y="6731"/>
                  </a:lnTo>
                  <a:lnTo>
                    <a:pt x="2097405" y="0"/>
                  </a:lnTo>
                  <a:close/>
                  <a:moveTo>
                    <a:pt x="2066544" y="97536"/>
                  </a:moveTo>
                  <a:lnTo>
                    <a:pt x="1626870" y="1569085"/>
                  </a:lnTo>
                  <a:lnTo>
                    <a:pt x="1634109" y="1569085"/>
                  </a:lnTo>
                  <a:lnTo>
                    <a:pt x="2073148" y="99568"/>
                  </a:lnTo>
                  <a:lnTo>
                    <a:pt x="2066544" y="97663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1" name="Freeform 41"/>
            <p:cNvSpPr/>
            <p:nvPr/>
          </p:nvSpPr>
          <p:spPr>
            <a:xfrm>
              <a:off x="5485130" y="4584192"/>
              <a:ext cx="233426" cy="233426"/>
            </a:xfrm>
            <a:custGeom>
              <a:avLst/>
              <a:gdLst/>
              <a:ahLst/>
              <a:cxnLst/>
              <a:rect l="l" t="t" r="r" b="b"/>
              <a:pathLst>
                <a:path w="233426" h="233426">
                  <a:moveTo>
                    <a:pt x="16510" y="86741"/>
                  </a:moveTo>
                  <a:cubicBezTo>
                    <a:pt x="33020" y="31369"/>
                    <a:pt x="91313" y="0"/>
                    <a:pt x="146685" y="16510"/>
                  </a:cubicBezTo>
                  <a:cubicBezTo>
                    <a:pt x="202057" y="33020"/>
                    <a:pt x="233426" y="91313"/>
                    <a:pt x="216916" y="146685"/>
                  </a:cubicBezTo>
                  <a:cubicBezTo>
                    <a:pt x="200406" y="202057"/>
                    <a:pt x="142113" y="233426"/>
                    <a:pt x="86741" y="216916"/>
                  </a:cubicBezTo>
                  <a:cubicBezTo>
                    <a:pt x="31369" y="200406"/>
                    <a:pt x="0" y="142113"/>
                    <a:pt x="16510" y="86741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2" name="Freeform 42"/>
            <p:cNvSpPr/>
            <p:nvPr/>
          </p:nvSpPr>
          <p:spPr>
            <a:xfrm>
              <a:off x="4127881" y="5267706"/>
              <a:ext cx="1328293" cy="898779"/>
            </a:xfrm>
            <a:custGeom>
              <a:avLst/>
              <a:gdLst/>
              <a:ahLst/>
              <a:cxnLst/>
              <a:rect l="l" t="t" r="r" b="b"/>
              <a:pathLst>
                <a:path w="1328293" h="898779">
                  <a:moveTo>
                    <a:pt x="1249172" y="0"/>
                  </a:moveTo>
                  <a:lnTo>
                    <a:pt x="0" y="875284"/>
                  </a:lnTo>
                  <a:lnTo>
                    <a:pt x="50419" y="898779"/>
                  </a:lnTo>
                  <a:lnTo>
                    <a:pt x="66929" y="898779"/>
                  </a:lnTo>
                  <a:lnTo>
                    <a:pt x="13970" y="874014"/>
                  </a:lnTo>
                  <a:lnTo>
                    <a:pt x="1243457" y="12573"/>
                  </a:lnTo>
                  <a:lnTo>
                    <a:pt x="1321308" y="898652"/>
                  </a:lnTo>
                  <a:lnTo>
                    <a:pt x="1328293" y="898652"/>
                  </a:lnTo>
                  <a:lnTo>
                    <a:pt x="1249426" y="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3" name="Freeform 43"/>
            <p:cNvSpPr/>
            <p:nvPr/>
          </p:nvSpPr>
          <p:spPr>
            <a:xfrm>
              <a:off x="3881374" y="3719957"/>
              <a:ext cx="793496" cy="681990"/>
            </a:xfrm>
            <a:custGeom>
              <a:avLst/>
              <a:gdLst/>
              <a:ahLst/>
              <a:cxnLst/>
              <a:rect l="l" t="t" r="r" b="b"/>
              <a:pathLst>
                <a:path w="793496" h="681990">
                  <a:moveTo>
                    <a:pt x="399796" y="681990"/>
                  </a:moveTo>
                  <a:lnTo>
                    <a:pt x="393700" y="678561"/>
                  </a:lnTo>
                  <a:lnTo>
                    <a:pt x="781431" y="6985"/>
                  </a:lnTo>
                  <a:lnTo>
                    <a:pt x="12065" y="6985"/>
                  </a:lnTo>
                  <a:lnTo>
                    <a:pt x="350139" y="592455"/>
                  </a:lnTo>
                  <a:lnTo>
                    <a:pt x="344043" y="596011"/>
                  </a:lnTo>
                  <a:lnTo>
                    <a:pt x="0" y="0"/>
                  </a:lnTo>
                  <a:lnTo>
                    <a:pt x="793496" y="0"/>
                  </a:lnTo>
                  <a:lnTo>
                    <a:pt x="790448" y="5207"/>
                  </a:lnTo>
                  <a:lnTo>
                    <a:pt x="399669" y="681990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4" name="Freeform 44"/>
            <p:cNvSpPr/>
            <p:nvPr/>
          </p:nvSpPr>
          <p:spPr>
            <a:xfrm>
              <a:off x="4106418" y="4190238"/>
              <a:ext cx="238887" cy="239014"/>
            </a:xfrm>
            <a:custGeom>
              <a:avLst/>
              <a:gdLst/>
              <a:ahLst/>
              <a:cxnLst/>
              <a:rect l="l" t="t" r="r" b="b"/>
              <a:pathLst>
                <a:path w="238887" h="239014">
                  <a:moveTo>
                    <a:pt x="210058" y="67183"/>
                  </a:moveTo>
                  <a:cubicBezTo>
                    <a:pt x="238887" y="117221"/>
                    <a:pt x="221742" y="181102"/>
                    <a:pt x="171831" y="210058"/>
                  </a:cubicBezTo>
                  <a:cubicBezTo>
                    <a:pt x="121920" y="239014"/>
                    <a:pt x="57912" y="221742"/>
                    <a:pt x="28956" y="171831"/>
                  </a:cubicBezTo>
                  <a:cubicBezTo>
                    <a:pt x="0" y="121920"/>
                    <a:pt x="17272" y="57912"/>
                    <a:pt x="67183" y="28956"/>
                  </a:cubicBezTo>
                  <a:cubicBezTo>
                    <a:pt x="117094" y="0"/>
                    <a:pt x="181102" y="17272"/>
                    <a:pt x="210058" y="67183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5" name="Freeform 45"/>
            <p:cNvSpPr/>
            <p:nvPr/>
          </p:nvSpPr>
          <p:spPr>
            <a:xfrm>
              <a:off x="63500" y="3245485"/>
              <a:ext cx="4584319" cy="2921000"/>
            </a:xfrm>
            <a:custGeom>
              <a:avLst/>
              <a:gdLst/>
              <a:ahLst/>
              <a:cxnLst/>
              <a:rect l="l" t="t" r="r" b="b"/>
              <a:pathLst>
                <a:path w="4584319" h="2921000">
                  <a:moveTo>
                    <a:pt x="7112" y="0"/>
                  </a:moveTo>
                  <a:lnTo>
                    <a:pt x="0" y="3429"/>
                  </a:lnTo>
                  <a:lnTo>
                    <a:pt x="1385824" y="2921000"/>
                  </a:lnTo>
                  <a:lnTo>
                    <a:pt x="1394460" y="2921000"/>
                  </a:lnTo>
                  <a:lnTo>
                    <a:pt x="7112" y="0"/>
                  </a:lnTo>
                  <a:close/>
                  <a:moveTo>
                    <a:pt x="116078" y="6858"/>
                  </a:moveTo>
                  <a:lnTo>
                    <a:pt x="115443" y="14732"/>
                  </a:lnTo>
                  <a:lnTo>
                    <a:pt x="4569968" y="372491"/>
                  </a:lnTo>
                  <a:lnTo>
                    <a:pt x="2812415" y="2921000"/>
                  </a:lnTo>
                  <a:lnTo>
                    <a:pt x="2822067" y="2921000"/>
                  </a:lnTo>
                  <a:lnTo>
                    <a:pt x="4580382" y="371221"/>
                  </a:lnTo>
                  <a:lnTo>
                    <a:pt x="4584319" y="365633"/>
                  </a:lnTo>
                  <a:lnTo>
                    <a:pt x="116078" y="6858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6" name="Freeform 46"/>
            <p:cNvSpPr/>
            <p:nvPr/>
          </p:nvSpPr>
          <p:spPr>
            <a:xfrm>
              <a:off x="61849" y="3133217"/>
              <a:ext cx="246888" cy="246888"/>
            </a:xfrm>
            <a:custGeom>
              <a:avLst/>
              <a:gdLst/>
              <a:ahLst/>
              <a:cxnLst/>
              <a:rect l="l" t="t" r="r" b="b"/>
              <a:pathLst>
                <a:path w="246888" h="246888">
                  <a:moveTo>
                    <a:pt x="113919" y="241554"/>
                  </a:moveTo>
                  <a:cubicBezTo>
                    <a:pt x="48641" y="236347"/>
                    <a:pt x="0" y="179197"/>
                    <a:pt x="5334" y="113919"/>
                  </a:cubicBezTo>
                  <a:cubicBezTo>
                    <a:pt x="10668" y="48641"/>
                    <a:pt x="67691" y="0"/>
                    <a:pt x="132969" y="5334"/>
                  </a:cubicBezTo>
                  <a:cubicBezTo>
                    <a:pt x="198247" y="10668"/>
                    <a:pt x="246888" y="67691"/>
                    <a:pt x="241554" y="132969"/>
                  </a:cubicBezTo>
                  <a:cubicBezTo>
                    <a:pt x="236220" y="198247"/>
                    <a:pt x="179197" y="246888"/>
                    <a:pt x="113919" y="241554"/>
                  </a:cubicBezTo>
                  <a:lnTo>
                    <a:pt x="113919" y="241554"/>
                  </a:ln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7" name="Freeform 47"/>
            <p:cNvSpPr/>
            <p:nvPr/>
          </p:nvSpPr>
          <p:spPr>
            <a:xfrm>
              <a:off x="5174615" y="1262126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8" name="Freeform 48"/>
            <p:cNvSpPr/>
            <p:nvPr/>
          </p:nvSpPr>
          <p:spPr>
            <a:xfrm>
              <a:off x="4522851" y="234442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9" name="Freeform 49"/>
            <p:cNvSpPr/>
            <p:nvPr/>
          </p:nvSpPr>
          <p:spPr>
            <a:xfrm>
              <a:off x="4497705" y="3718687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0" name="Freeform 50"/>
            <p:cNvSpPr/>
            <p:nvPr/>
          </p:nvSpPr>
          <p:spPr>
            <a:xfrm>
              <a:off x="963422" y="4470654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1" name="Freeform 51"/>
            <p:cNvSpPr/>
            <p:nvPr/>
          </p:nvSpPr>
          <p:spPr>
            <a:xfrm>
              <a:off x="2868422" y="2991739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52" name="Freeform 52"/>
            <p:cNvSpPr/>
            <p:nvPr/>
          </p:nvSpPr>
          <p:spPr>
            <a:xfrm>
              <a:off x="5074285" y="3066923"/>
              <a:ext cx="193040" cy="149860"/>
            </a:xfrm>
            <a:custGeom>
              <a:avLst/>
              <a:gdLst/>
              <a:ahLst/>
              <a:cxnLst/>
              <a:rect l="l" t="t" r="r" b="b"/>
              <a:pathLst>
                <a:path w="193040" h="149860">
                  <a:moveTo>
                    <a:pt x="96520" y="149860"/>
                  </a:moveTo>
                  <a:cubicBezTo>
                    <a:pt x="192913" y="149860"/>
                    <a:pt x="193040" y="0"/>
                    <a:pt x="96520" y="0"/>
                  </a:cubicBezTo>
                  <a:cubicBezTo>
                    <a:pt x="0" y="0"/>
                    <a:pt x="0" y="149860"/>
                    <a:pt x="96520" y="149860"/>
                  </a:cubicBezTo>
                  <a:close/>
                </a:path>
              </a:pathLst>
            </a:custGeom>
            <a:solidFill>
              <a:srgbClr val="C6D0EF">
                <a:alpha val="42745"/>
              </a:srgbClr>
            </a:solidFill>
          </p:spPr>
          <p:txBody>
            <a:bodyPr/>
            <a:lstStyle/>
            <a:p>
              <a:endParaRPr lang="it-IT"/>
            </a:p>
          </p:txBody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770855" y="0"/>
            <a:ext cx="18288000" cy="10881649"/>
            <a:chOff x="0" y="0"/>
            <a:chExt cx="2709333" cy="161209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709333" cy="1612096"/>
            </a:xfrm>
            <a:custGeom>
              <a:avLst/>
              <a:gdLst/>
              <a:ahLst/>
              <a:cxnLst/>
              <a:rect l="l" t="t" r="r" b="b"/>
              <a:pathLst>
                <a:path w="2709333" h="1612096">
                  <a:moveTo>
                    <a:pt x="0" y="0"/>
                  </a:moveTo>
                  <a:lnTo>
                    <a:pt x="2709333" y="0"/>
                  </a:lnTo>
                  <a:lnTo>
                    <a:pt x="2709333" y="1612096"/>
                  </a:lnTo>
                  <a:lnTo>
                    <a:pt x="0" y="1612096"/>
                  </a:lnTo>
                  <a:close/>
                </a:path>
              </a:pathLst>
            </a:custGeom>
            <a:solidFill>
              <a:srgbClr val="173D66"/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19050"/>
              <a:ext cx="2709333" cy="163114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54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8722514" y="7968386"/>
            <a:ext cx="8536786" cy="1289914"/>
            <a:chOff x="0" y="0"/>
            <a:chExt cx="11382381" cy="1719886"/>
          </a:xfrm>
        </p:grpSpPr>
        <p:sp>
          <p:nvSpPr>
            <p:cNvPr id="6" name="Freeform 6"/>
            <p:cNvSpPr/>
            <p:nvPr/>
          </p:nvSpPr>
          <p:spPr>
            <a:xfrm>
              <a:off x="10235835" y="1034462"/>
              <a:ext cx="316985" cy="316985"/>
            </a:xfrm>
            <a:custGeom>
              <a:avLst/>
              <a:gdLst/>
              <a:ahLst/>
              <a:cxnLst/>
              <a:rect l="l" t="t" r="r" b="b"/>
              <a:pathLst>
                <a:path w="316985" h="316985">
                  <a:moveTo>
                    <a:pt x="0" y="0"/>
                  </a:moveTo>
                  <a:lnTo>
                    <a:pt x="316984" y="0"/>
                  </a:lnTo>
                  <a:lnTo>
                    <a:pt x="316984" y="316985"/>
                  </a:lnTo>
                  <a:lnTo>
                    <a:pt x="0" y="31698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it-IT"/>
            </a:p>
          </p:txBody>
        </p:sp>
        <p:sp>
          <p:nvSpPr>
            <p:cNvPr id="7" name="Freeform 7"/>
            <p:cNvSpPr/>
            <p:nvPr/>
          </p:nvSpPr>
          <p:spPr>
            <a:xfrm>
              <a:off x="10648983" y="1034462"/>
              <a:ext cx="316985" cy="316985"/>
            </a:xfrm>
            <a:custGeom>
              <a:avLst/>
              <a:gdLst/>
              <a:ahLst/>
              <a:cxnLst/>
              <a:rect l="l" t="t" r="r" b="b"/>
              <a:pathLst>
                <a:path w="316985" h="316985">
                  <a:moveTo>
                    <a:pt x="0" y="0"/>
                  </a:moveTo>
                  <a:lnTo>
                    <a:pt x="316985" y="0"/>
                  </a:lnTo>
                  <a:lnTo>
                    <a:pt x="316985" y="316985"/>
                  </a:lnTo>
                  <a:lnTo>
                    <a:pt x="0" y="31698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it-IT"/>
            </a:p>
          </p:txBody>
        </p:sp>
        <p:sp>
          <p:nvSpPr>
            <p:cNvPr id="8" name="Freeform 8"/>
            <p:cNvSpPr/>
            <p:nvPr/>
          </p:nvSpPr>
          <p:spPr>
            <a:xfrm>
              <a:off x="11065397" y="1034462"/>
              <a:ext cx="316985" cy="316985"/>
            </a:xfrm>
            <a:custGeom>
              <a:avLst/>
              <a:gdLst/>
              <a:ahLst/>
              <a:cxnLst/>
              <a:rect l="l" t="t" r="r" b="b"/>
              <a:pathLst>
                <a:path w="316985" h="316985">
                  <a:moveTo>
                    <a:pt x="0" y="0"/>
                  </a:moveTo>
                  <a:lnTo>
                    <a:pt x="316984" y="0"/>
                  </a:lnTo>
                  <a:lnTo>
                    <a:pt x="316984" y="316985"/>
                  </a:lnTo>
                  <a:lnTo>
                    <a:pt x="0" y="31698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it-IT"/>
            </a:p>
          </p:txBody>
        </p:sp>
        <p:sp>
          <p:nvSpPr>
            <p:cNvPr id="9" name="AutoShape 9"/>
            <p:cNvSpPr/>
            <p:nvPr/>
          </p:nvSpPr>
          <p:spPr>
            <a:xfrm>
              <a:off x="3968540" y="0"/>
              <a:ext cx="0" cy="1384590"/>
            </a:xfrm>
            <a:prstGeom prst="line">
              <a:avLst/>
            </a:prstGeom>
            <a:ln w="22095" cap="flat">
              <a:solidFill>
                <a:srgbClr val="FFFFFF">
                  <a:alpha val="50980"/>
                </a:srgbClr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0" name="Freeform 10"/>
            <p:cNvSpPr/>
            <p:nvPr/>
          </p:nvSpPr>
          <p:spPr>
            <a:xfrm>
              <a:off x="0" y="133545"/>
              <a:ext cx="363660" cy="484880"/>
            </a:xfrm>
            <a:custGeom>
              <a:avLst/>
              <a:gdLst/>
              <a:ahLst/>
              <a:cxnLst/>
              <a:rect l="l" t="t" r="r" b="b"/>
              <a:pathLst>
                <a:path w="363660" h="484880">
                  <a:moveTo>
                    <a:pt x="0" y="0"/>
                  </a:moveTo>
                  <a:lnTo>
                    <a:pt x="363660" y="0"/>
                  </a:lnTo>
                  <a:lnTo>
                    <a:pt x="363660" y="484880"/>
                  </a:lnTo>
                  <a:lnTo>
                    <a:pt x="0" y="48488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it-IT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627846" y="124020"/>
              <a:ext cx="3089223" cy="159586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1930"/>
                </a:lnSpc>
              </a:pPr>
              <a:r>
                <a:rPr lang="en-US" sz="1531" spc="147">
                  <a:solidFill>
                    <a:srgbClr val="FFFFFF"/>
                  </a:solidFill>
                  <a:latin typeface="Open Sans 1 Light"/>
                  <a:ea typeface="Open Sans 1 Light"/>
                  <a:cs typeface="Open Sans 1 Light"/>
                  <a:sym typeface="Open Sans 1 Light"/>
                </a:rPr>
                <a:t>Pesaro (PU)</a:t>
              </a:r>
            </a:p>
            <a:p>
              <a:pPr algn="l">
                <a:lnSpc>
                  <a:spcPts val="1930"/>
                </a:lnSpc>
              </a:pPr>
              <a:r>
                <a:rPr lang="en-US" sz="1531" spc="147">
                  <a:solidFill>
                    <a:srgbClr val="FFFFFF"/>
                  </a:solidFill>
                  <a:latin typeface="Open Sans 1 Light"/>
                  <a:ea typeface="Open Sans 1 Light"/>
                  <a:cs typeface="Open Sans 1 Light"/>
                  <a:sym typeface="Open Sans 1 Light"/>
                </a:rPr>
                <a:t>Milano (MI)</a:t>
              </a:r>
            </a:p>
            <a:p>
              <a:pPr algn="l">
                <a:lnSpc>
                  <a:spcPts val="1930"/>
                </a:lnSpc>
              </a:pPr>
              <a:r>
                <a:rPr lang="en-US" sz="1531" spc="147">
                  <a:solidFill>
                    <a:srgbClr val="FFFFFF"/>
                  </a:solidFill>
                  <a:latin typeface="Open Sans 1 Light"/>
                  <a:ea typeface="Open Sans 1 Light"/>
                  <a:cs typeface="Open Sans 1 Light"/>
                  <a:sym typeface="Open Sans 1 Light"/>
                </a:rPr>
                <a:t>Azzano Decimo (PN)</a:t>
              </a:r>
            </a:p>
            <a:p>
              <a:pPr algn="l">
                <a:lnSpc>
                  <a:spcPts val="1930"/>
                </a:lnSpc>
              </a:pPr>
              <a:r>
                <a:rPr lang="en-US" sz="1531" spc="147">
                  <a:solidFill>
                    <a:srgbClr val="FFFFFF"/>
                  </a:solidFill>
                  <a:latin typeface="Open Sans 1 Light"/>
                  <a:ea typeface="Open Sans 1 Light"/>
                  <a:cs typeface="Open Sans 1 Light"/>
                  <a:sym typeface="Open Sans 1 Light"/>
                </a:rPr>
                <a:t>Pollenza (MC)</a:t>
              </a:r>
            </a:p>
            <a:p>
              <a:pPr algn="l">
                <a:lnSpc>
                  <a:spcPts val="1930"/>
                </a:lnSpc>
              </a:pPr>
              <a:endParaRPr lang="en-US" sz="1531" spc="147">
                <a:solidFill>
                  <a:srgbClr val="FFFFFF"/>
                </a:solidFill>
                <a:latin typeface="Open Sans 1 Light"/>
                <a:ea typeface="Open Sans 1 Light"/>
                <a:cs typeface="Open Sans 1 Light"/>
                <a:sym typeface="Open Sans 1 Light"/>
              </a:endParaRPr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4378096" y="253937"/>
              <a:ext cx="5703428" cy="109751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2236"/>
                </a:lnSpc>
              </a:pPr>
              <a:r>
                <a:rPr lang="en-US" sz="1531" b="1" spc="147">
                  <a:solidFill>
                    <a:srgbClr val="FFFFFF"/>
                  </a:solidFill>
                  <a:latin typeface="Open Sans 1 Bold"/>
                  <a:ea typeface="Open Sans 1 Bold"/>
                  <a:cs typeface="Open Sans 1 Bold"/>
                  <a:sym typeface="Open Sans 1 Bold"/>
                </a:rPr>
                <a:t>Phone:</a:t>
              </a:r>
              <a:r>
                <a:rPr lang="en-US" sz="1531" spc="147">
                  <a:solidFill>
                    <a:srgbClr val="FFFFFF"/>
                  </a:solidFill>
                  <a:latin typeface="Open Sans 1 Light"/>
                  <a:ea typeface="Open Sans 1 Light"/>
                  <a:cs typeface="Open Sans 1 Light"/>
                  <a:sym typeface="Open Sans 1 Light"/>
                </a:rPr>
                <a:t> +39 0721 202953</a:t>
              </a:r>
            </a:p>
            <a:p>
              <a:pPr algn="l">
                <a:lnSpc>
                  <a:spcPts val="2236"/>
                </a:lnSpc>
              </a:pPr>
              <a:r>
                <a:rPr lang="en-US" sz="1531" b="1" spc="147">
                  <a:solidFill>
                    <a:srgbClr val="FFFFFF"/>
                  </a:solidFill>
                  <a:latin typeface="Open Sans 1 Bold"/>
                  <a:ea typeface="Open Sans 1 Bold"/>
                  <a:cs typeface="Open Sans 1 Bold"/>
                  <a:sym typeface="Open Sans 1 Bold"/>
                </a:rPr>
                <a:t>Mail:</a:t>
              </a:r>
              <a:r>
                <a:rPr lang="en-US" sz="1531" spc="147">
                  <a:solidFill>
                    <a:srgbClr val="FFFFFF"/>
                  </a:solidFill>
                  <a:latin typeface="Open Sans 1 Light"/>
                  <a:ea typeface="Open Sans 1 Light"/>
                  <a:cs typeface="Open Sans 1 Light"/>
                  <a:sym typeface="Open Sans 1 Light"/>
                </a:rPr>
                <a:t> info@geocomitalia.it</a:t>
              </a:r>
            </a:p>
            <a:p>
              <a:pPr algn="l">
                <a:lnSpc>
                  <a:spcPts val="2236"/>
                </a:lnSpc>
              </a:pPr>
              <a:r>
                <a:rPr lang="en-US" sz="1531" b="1" spc="147">
                  <a:solidFill>
                    <a:srgbClr val="FFFFFF"/>
                  </a:solidFill>
                  <a:latin typeface="Open Sans 1 Bold"/>
                  <a:ea typeface="Open Sans 1 Bold"/>
                  <a:cs typeface="Open Sans 1 Bold"/>
                  <a:sym typeface="Open Sans 1 Bold"/>
                </a:rPr>
                <a:t>Web:</a:t>
              </a:r>
              <a:r>
                <a:rPr lang="en-US" sz="1531" spc="147">
                  <a:solidFill>
                    <a:srgbClr val="FFFFFF"/>
                  </a:solidFill>
                  <a:latin typeface="Open Sans 1 Light"/>
                  <a:ea typeface="Open Sans 1 Light"/>
                  <a:cs typeface="Open Sans 1 Light"/>
                  <a:sym typeface="Open Sans 1 Light"/>
                </a:rPr>
                <a:t> www.geocomitalia.com</a:t>
              </a:r>
            </a:p>
          </p:txBody>
        </p:sp>
      </p:grpSp>
      <p:sp>
        <p:nvSpPr>
          <p:cNvPr id="13" name="Freeform 13"/>
          <p:cNvSpPr/>
          <p:nvPr/>
        </p:nvSpPr>
        <p:spPr>
          <a:xfrm>
            <a:off x="0" y="-176835"/>
            <a:ext cx="6087231" cy="10503236"/>
          </a:xfrm>
          <a:custGeom>
            <a:avLst/>
            <a:gdLst/>
            <a:ahLst/>
            <a:cxnLst/>
            <a:rect l="l" t="t" r="r" b="b"/>
            <a:pathLst>
              <a:path w="6087231" h="10503236">
                <a:moveTo>
                  <a:pt x="0" y="0"/>
                </a:moveTo>
                <a:lnTo>
                  <a:pt x="6087231" y="0"/>
                </a:lnTo>
                <a:lnTo>
                  <a:pt x="6087231" y="10503236"/>
                </a:lnTo>
                <a:lnTo>
                  <a:pt x="0" y="1050323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61144" r="-96568" b="-5471"/>
            </a:stretch>
          </a:blipFill>
        </p:spPr>
        <p:txBody>
          <a:bodyPr/>
          <a:lstStyle/>
          <a:p>
            <a:endParaRPr lang="it-IT"/>
          </a:p>
        </p:txBody>
      </p:sp>
      <p:grpSp>
        <p:nvGrpSpPr>
          <p:cNvPr id="14" name="Group 14"/>
          <p:cNvGrpSpPr>
            <a:grpSpLocks noChangeAspect="1"/>
          </p:cNvGrpSpPr>
          <p:nvPr/>
        </p:nvGrpSpPr>
        <p:grpSpPr>
          <a:xfrm>
            <a:off x="9038475" y="4005244"/>
            <a:ext cx="1435580" cy="1435580"/>
            <a:chOff x="0" y="0"/>
            <a:chExt cx="13884457" cy="13884457"/>
          </a:xfrm>
        </p:grpSpPr>
        <p:sp>
          <p:nvSpPr>
            <p:cNvPr id="15" name="Freeform 15"/>
            <p:cNvSpPr/>
            <p:nvPr/>
          </p:nvSpPr>
          <p:spPr>
            <a:xfrm>
              <a:off x="-342874" y="-11125"/>
              <a:ext cx="14570202" cy="13906705"/>
            </a:xfrm>
            <a:custGeom>
              <a:avLst/>
              <a:gdLst/>
              <a:ahLst/>
              <a:cxnLst/>
              <a:rect l="l" t="t" r="r" b="b"/>
              <a:pathLst>
                <a:path w="14570202" h="13906705">
                  <a:moveTo>
                    <a:pt x="7285101" y="11125"/>
                  </a:moveTo>
                  <a:cubicBezTo>
                    <a:pt x="4797487" y="0"/>
                    <a:pt x="2494061" y="1320743"/>
                    <a:pt x="1247030" y="3473245"/>
                  </a:cubicBezTo>
                  <a:cubicBezTo>
                    <a:pt x="0" y="5625748"/>
                    <a:pt x="0" y="8280957"/>
                    <a:pt x="1247030" y="10433459"/>
                  </a:cubicBezTo>
                  <a:cubicBezTo>
                    <a:pt x="2494061" y="12585962"/>
                    <a:pt x="4797487" y="13906705"/>
                    <a:pt x="7285101" y="13895580"/>
                  </a:cubicBezTo>
                  <a:cubicBezTo>
                    <a:pt x="9772716" y="13906705"/>
                    <a:pt x="12076142" y="12585962"/>
                    <a:pt x="13323172" y="10433459"/>
                  </a:cubicBezTo>
                  <a:cubicBezTo>
                    <a:pt x="14570202" y="8280957"/>
                    <a:pt x="14570202" y="5625748"/>
                    <a:pt x="13323172" y="3473245"/>
                  </a:cubicBezTo>
                  <a:cubicBezTo>
                    <a:pt x="12076142" y="1320743"/>
                    <a:pt x="9772716" y="0"/>
                    <a:pt x="7285101" y="11125"/>
                  </a:cubicBezTo>
                  <a:close/>
                </a:path>
              </a:pathLst>
            </a:custGeom>
            <a:solidFill>
              <a:srgbClr val="5DADE2"/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16" name="Freeform 16"/>
            <p:cNvSpPr/>
            <p:nvPr/>
          </p:nvSpPr>
          <p:spPr>
            <a:xfrm>
              <a:off x="-254486" y="73238"/>
              <a:ext cx="14393428" cy="13737980"/>
            </a:xfrm>
            <a:custGeom>
              <a:avLst/>
              <a:gdLst/>
              <a:ahLst/>
              <a:cxnLst/>
              <a:rect l="l" t="t" r="r" b="b"/>
              <a:pathLst>
                <a:path w="14393428" h="13737980">
                  <a:moveTo>
                    <a:pt x="7196713" y="10990"/>
                  </a:moveTo>
                  <a:cubicBezTo>
                    <a:pt x="4739280" y="0"/>
                    <a:pt x="2463801" y="1304718"/>
                    <a:pt x="1231900" y="3431105"/>
                  </a:cubicBezTo>
                  <a:cubicBezTo>
                    <a:pt x="0" y="5557493"/>
                    <a:pt x="0" y="8180486"/>
                    <a:pt x="1231900" y="10306873"/>
                  </a:cubicBezTo>
                  <a:cubicBezTo>
                    <a:pt x="2463801" y="12433261"/>
                    <a:pt x="4739280" y="13737979"/>
                    <a:pt x="7196713" y="13726989"/>
                  </a:cubicBezTo>
                  <a:cubicBezTo>
                    <a:pt x="9654147" y="13737979"/>
                    <a:pt x="11929626" y="12433261"/>
                    <a:pt x="13161527" y="10306873"/>
                  </a:cubicBezTo>
                  <a:cubicBezTo>
                    <a:pt x="14393428" y="8180486"/>
                    <a:pt x="14393428" y="5557493"/>
                    <a:pt x="13161527" y="3431105"/>
                  </a:cubicBezTo>
                  <a:cubicBezTo>
                    <a:pt x="11929626" y="1304718"/>
                    <a:pt x="9654147" y="0"/>
                    <a:pt x="7196713" y="10990"/>
                  </a:cubicBezTo>
                  <a:close/>
                </a:path>
              </a:pathLst>
            </a:custGeom>
            <a:blipFill>
              <a:blip r:embed="rId7"/>
              <a:stretch>
                <a:fillRect l="223" r="223"/>
              </a:stretch>
            </a:blip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10949539" y="4089628"/>
            <a:ext cx="4340744" cy="1561250"/>
            <a:chOff x="0" y="0"/>
            <a:chExt cx="5787658" cy="2081666"/>
          </a:xfrm>
        </p:grpSpPr>
        <p:sp>
          <p:nvSpPr>
            <p:cNvPr id="18" name="TextBox 18"/>
            <p:cNvSpPr txBox="1"/>
            <p:nvPr/>
          </p:nvSpPr>
          <p:spPr>
            <a:xfrm>
              <a:off x="0" y="19050"/>
              <a:ext cx="5787658" cy="43003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2236"/>
                </a:lnSpc>
              </a:pPr>
              <a:r>
                <a:rPr lang="en-US" sz="2261" b="1" spc="217">
                  <a:solidFill>
                    <a:srgbClr val="FFFFFF"/>
                  </a:solidFill>
                  <a:latin typeface="Poppins Semi-Bold"/>
                  <a:ea typeface="Poppins Semi-Bold"/>
                  <a:cs typeface="Poppins Semi-Bold"/>
                  <a:sym typeface="Poppins Semi-Bold"/>
                </a:rPr>
                <a:t>GLORIA RADOVANI</a:t>
              </a:r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538103"/>
              <a:ext cx="5368984" cy="154356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277"/>
                </a:lnSpc>
              </a:pPr>
              <a:r>
                <a:rPr lang="en-US" sz="2061" spc="197">
                  <a:solidFill>
                    <a:srgbClr val="FFFFFF"/>
                  </a:solidFill>
                  <a:latin typeface="Lato"/>
                  <a:ea typeface="Lato"/>
                  <a:cs typeface="Lato"/>
                  <a:sym typeface="Lato"/>
                </a:rPr>
                <a:t>radovani@geocomitalia.it</a:t>
              </a:r>
            </a:p>
            <a:p>
              <a:pPr algn="l">
                <a:lnSpc>
                  <a:spcPts val="3627"/>
                </a:lnSpc>
              </a:pPr>
              <a:r>
                <a:rPr lang="en-US" sz="2061" spc="197">
                  <a:solidFill>
                    <a:srgbClr val="FFFFFF"/>
                  </a:solidFill>
                  <a:latin typeface="Lato"/>
                  <a:ea typeface="Lato"/>
                  <a:cs typeface="Lato"/>
                  <a:sym typeface="Lato"/>
                </a:rPr>
                <a:t>+39 392 482 1124</a:t>
              </a:r>
            </a:p>
            <a:p>
              <a:pPr algn="l">
                <a:lnSpc>
                  <a:spcPts val="2038"/>
                </a:lnSpc>
              </a:pPr>
              <a:endParaRPr lang="en-US" sz="2061" spc="197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endParaRPr>
            </a:p>
          </p:txBody>
        </p:sp>
      </p:grpSp>
      <p:sp>
        <p:nvSpPr>
          <p:cNvPr id="20" name="Freeform 20"/>
          <p:cNvSpPr/>
          <p:nvPr/>
        </p:nvSpPr>
        <p:spPr>
          <a:xfrm>
            <a:off x="14816631" y="1028700"/>
            <a:ext cx="2283790" cy="359697"/>
          </a:xfrm>
          <a:custGeom>
            <a:avLst/>
            <a:gdLst/>
            <a:ahLst/>
            <a:cxnLst/>
            <a:rect l="l" t="t" r="r" b="b"/>
            <a:pathLst>
              <a:path w="2283790" h="359697">
                <a:moveTo>
                  <a:pt x="0" y="0"/>
                </a:moveTo>
                <a:lnTo>
                  <a:pt x="2283789" y="0"/>
                </a:lnTo>
                <a:lnTo>
                  <a:pt x="2283789" y="359697"/>
                </a:lnTo>
                <a:lnTo>
                  <a:pt x="0" y="35969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363" r="-363"/>
            </a:stretch>
          </a:blipFill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1591</Words>
  <Application>Microsoft Office PowerPoint</Application>
  <PresentationFormat>Personalizzato</PresentationFormat>
  <Paragraphs>227</Paragraphs>
  <Slides>19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15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19</vt:i4>
      </vt:variant>
    </vt:vector>
  </HeadingPairs>
  <TitlesOfParts>
    <vt:vector size="35" baseType="lpstr">
      <vt:lpstr>Open Sans 2 Italics</vt:lpstr>
      <vt:lpstr>Open Sans 2</vt:lpstr>
      <vt:lpstr>Open Sans 1 Light</vt:lpstr>
      <vt:lpstr>GoodTime Grotesk</vt:lpstr>
      <vt:lpstr>Poppins Bold</vt:lpstr>
      <vt:lpstr>Poppins</vt:lpstr>
      <vt:lpstr>Open Sans 1 Italics</vt:lpstr>
      <vt:lpstr>Open Sans 1 Bold</vt:lpstr>
      <vt:lpstr>Lato</vt:lpstr>
      <vt:lpstr>Open Sans 1 Medium</vt:lpstr>
      <vt:lpstr>Poppins Semi-Bold</vt:lpstr>
      <vt:lpstr>Open Sans 2 Bold</vt:lpstr>
      <vt:lpstr>Arial</vt:lpstr>
      <vt:lpstr>Open Sans 1</vt:lpstr>
      <vt:lpstr>Calibri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Vici Vision Report Attività Azerbaijan</dc:title>
  <dc:creator>Arcuri Angelo</dc:creator>
  <cp:lastModifiedBy>Arcuri Angelo</cp:lastModifiedBy>
  <cp:revision>1</cp:revision>
  <dcterms:created xsi:type="dcterms:W3CDTF">2006-08-16T00:00:00Z</dcterms:created>
  <dcterms:modified xsi:type="dcterms:W3CDTF">2026-05-14T10:30:17Z</dcterms:modified>
  <dc:identifier>DAGzI9R2ujQ</dc:identifier>
</cp:coreProperties>
</file>