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87" r:id="rId6"/>
    <p:sldId id="259" r:id="rId7"/>
    <p:sldId id="288" r:id="rId8"/>
    <p:sldId id="290" r:id="rId9"/>
    <p:sldId id="264" r:id="rId10"/>
    <p:sldId id="272" r:id="rId11"/>
    <p:sldId id="260" r:id="rId12"/>
    <p:sldId id="289" r:id="rId13"/>
    <p:sldId id="265" r:id="rId14"/>
    <p:sldId id="268" r:id="rId15"/>
    <p:sldId id="270" r:id="rId16"/>
    <p:sldId id="291" r:id="rId17"/>
    <p:sldId id="271" r:id="rId18"/>
    <p:sldId id="263" r:id="rId19"/>
    <p:sldId id="261" r:id="rId20"/>
    <p:sldId id="274" r:id="rId21"/>
    <p:sldId id="292" r:id="rId22"/>
    <p:sldId id="275" r:id="rId23"/>
    <p:sldId id="276" r:id="rId24"/>
    <p:sldId id="293" r:id="rId25"/>
    <p:sldId id="294" r:id="rId26"/>
    <p:sldId id="297" r:id="rId27"/>
    <p:sldId id="279" r:id="rId28"/>
    <p:sldId id="280" r:id="rId29"/>
    <p:sldId id="282" r:id="rId30"/>
    <p:sldId id="283" r:id="rId31"/>
    <p:sldId id="296" r:id="rId32"/>
    <p:sldId id="298" r:id="rId33"/>
    <p:sldId id="299" r:id="rId34"/>
    <p:sldId id="301" r:id="rId35"/>
    <p:sldId id="308" r:id="rId36"/>
    <p:sldId id="303" r:id="rId37"/>
    <p:sldId id="305" r:id="rId38"/>
    <p:sldId id="302" r:id="rId39"/>
    <p:sldId id="307" r:id="rId40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59" autoAdjust="0"/>
  </p:normalViewPr>
  <p:slideViewPr>
    <p:cSldViewPr snapToGrid="0" snapToObjects="1">
      <p:cViewPr varScale="1">
        <p:scale>
          <a:sx n="78" d="100"/>
          <a:sy n="78" d="100"/>
        </p:scale>
        <p:origin x="-1776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6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Desktop:Ra%2018%20grafici%205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Desktop:Ra%2018%20grafici%205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Desktop:Ra%2018%20grafici%205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filippofasulo:Library:Containers:com.apple.mail:Data:Library:Mail%20Downloads:052F1FD9-1489-4739-87E8-E50103A06663:Ra%2018%20grafici%20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'76 consumi pil cfr'!$B$5</c:f>
              <c:strCache>
                <c:ptCount val="1"/>
                <c:pt idx="0">
                  <c:v>Usa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cfr'!$B$6:$B$28</c:f>
              <c:numCache>
                <c:formatCode>#,##0.000</c:formatCode>
                <c:ptCount val="23"/>
                <c:pt idx="0">
                  <c:v>65.03312866</c:v>
                </c:pt>
                <c:pt idx="1">
                  <c:v>65.03629972</c:v>
                </c:pt>
                <c:pt idx="2">
                  <c:v>64.59557774999998</c:v>
                </c:pt>
                <c:pt idx="3">
                  <c:v>64.94580142</c:v>
                </c:pt>
                <c:pt idx="4">
                  <c:v>65.28586559</c:v>
                </c:pt>
                <c:pt idx="5">
                  <c:v>66.04318868</c:v>
                </c:pt>
                <c:pt idx="6">
                  <c:v>66.87273296999986</c:v>
                </c:pt>
                <c:pt idx="7">
                  <c:v>67.26525696</c:v>
                </c:pt>
                <c:pt idx="8">
                  <c:v>67.46374451</c:v>
                </c:pt>
                <c:pt idx="9">
                  <c:v>67.29178371</c:v>
                </c:pt>
                <c:pt idx="10">
                  <c:v>67.16279231999982</c:v>
                </c:pt>
                <c:pt idx="11">
                  <c:v>67.14829104</c:v>
                </c:pt>
                <c:pt idx="12">
                  <c:v>67.34874169999998</c:v>
                </c:pt>
                <c:pt idx="13">
                  <c:v>68.03405382</c:v>
                </c:pt>
                <c:pt idx="14">
                  <c:v>68.29285141</c:v>
                </c:pt>
                <c:pt idx="15">
                  <c:v>68.17653958</c:v>
                </c:pt>
                <c:pt idx="16">
                  <c:v>68.88355441</c:v>
                </c:pt>
                <c:pt idx="17">
                  <c:v>68.40267763999998</c:v>
                </c:pt>
                <c:pt idx="18">
                  <c:v>68.06555689</c:v>
                </c:pt>
                <c:pt idx="19">
                  <c:v>68.07399109999993</c:v>
                </c:pt>
                <c:pt idx="20">
                  <c:v>68.05613178</c:v>
                </c:pt>
                <c:pt idx="21">
                  <c:v>68.83788134</c:v>
                </c:pt>
                <c:pt idx="22">
                  <c:v>69.08727145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9D2-437F-8F70-A7C3610FF0FF}"/>
            </c:ext>
          </c:extLst>
        </c:ser>
        <c:ser>
          <c:idx val="1"/>
          <c:order val="1"/>
          <c:tx>
            <c:strRef>
              <c:f>'76 consumi pil cfr'!$C$5</c:f>
              <c:strCache>
                <c:ptCount val="1"/>
                <c:pt idx="0">
                  <c:v>Cina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cfr'!$C$6:$C$28</c:f>
              <c:numCache>
                <c:formatCode>#,##0.000</c:formatCode>
                <c:ptCount val="23"/>
                <c:pt idx="0">
                  <c:v>45.61795429</c:v>
                </c:pt>
                <c:pt idx="1">
                  <c:v>46.68402494</c:v>
                </c:pt>
                <c:pt idx="2">
                  <c:v>45.76872532</c:v>
                </c:pt>
                <c:pt idx="3">
                  <c:v>45.41287584</c:v>
                </c:pt>
                <c:pt idx="4">
                  <c:v>46.14969623</c:v>
                </c:pt>
                <c:pt idx="5">
                  <c:v>46.71829006</c:v>
                </c:pt>
                <c:pt idx="6">
                  <c:v>45.58084586</c:v>
                </c:pt>
                <c:pt idx="7">
                  <c:v>45.03671806</c:v>
                </c:pt>
                <c:pt idx="8">
                  <c:v>42.90492105999999</c:v>
                </c:pt>
                <c:pt idx="9">
                  <c:v>40.91562451999999</c:v>
                </c:pt>
                <c:pt idx="10">
                  <c:v>39.76544876</c:v>
                </c:pt>
                <c:pt idx="11">
                  <c:v>38.02739382</c:v>
                </c:pt>
                <c:pt idx="12">
                  <c:v>36.72931379</c:v>
                </c:pt>
                <c:pt idx="13">
                  <c:v>36.0504324</c:v>
                </c:pt>
                <c:pt idx="14">
                  <c:v>36.20089377</c:v>
                </c:pt>
                <c:pt idx="15">
                  <c:v>35.56236246</c:v>
                </c:pt>
                <c:pt idx="16">
                  <c:v>36.32063144</c:v>
                </c:pt>
                <c:pt idx="17">
                  <c:v>36.69886512</c:v>
                </c:pt>
                <c:pt idx="18">
                  <c:v>36.81342951999999</c:v>
                </c:pt>
                <c:pt idx="19">
                  <c:v>37.47629679</c:v>
                </c:pt>
                <c:pt idx="20">
                  <c:v>38.04555937</c:v>
                </c:pt>
                <c:pt idx="21">
                  <c:v>39.35492267999999</c:v>
                </c:pt>
                <c:pt idx="22">
                  <c:v>39.10034895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09D2-437F-8F70-A7C3610FF0FF}"/>
            </c:ext>
          </c:extLst>
        </c:ser>
        <c:ser>
          <c:idx val="2"/>
          <c:order val="2"/>
          <c:tx>
            <c:strRef>
              <c:f>'76 consumi pil cfr'!$D$5</c:f>
              <c:strCache>
                <c:ptCount val="1"/>
                <c:pt idx="0">
                  <c:v>UE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>
                <c:manualLayout>
                  <c:x val="-0.0032599837000815"/>
                  <c:y val="-0.02717826081538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cfr'!$D$6:$D$28</c:f>
              <c:numCache>
                <c:formatCode>#,##0.000</c:formatCode>
                <c:ptCount val="23"/>
                <c:pt idx="0">
                  <c:v>57.34676847999999</c:v>
                </c:pt>
                <c:pt idx="1">
                  <c:v>57.68236672</c:v>
                </c:pt>
                <c:pt idx="2">
                  <c:v>57.86589511</c:v>
                </c:pt>
                <c:pt idx="3">
                  <c:v>57.89808258</c:v>
                </c:pt>
                <c:pt idx="4">
                  <c:v>58.11773979</c:v>
                </c:pt>
                <c:pt idx="5">
                  <c:v>58.22090837</c:v>
                </c:pt>
                <c:pt idx="6">
                  <c:v>58.17374333</c:v>
                </c:pt>
                <c:pt idx="7">
                  <c:v>57.92394347</c:v>
                </c:pt>
                <c:pt idx="8">
                  <c:v>57.82980124</c:v>
                </c:pt>
                <c:pt idx="9">
                  <c:v>57.64298672</c:v>
                </c:pt>
                <c:pt idx="10">
                  <c:v>57.73002098</c:v>
                </c:pt>
                <c:pt idx="11">
                  <c:v>57.20703342</c:v>
                </c:pt>
                <c:pt idx="12">
                  <c:v>56.6023002</c:v>
                </c:pt>
                <c:pt idx="13">
                  <c:v>56.78288372</c:v>
                </c:pt>
                <c:pt idx="14">
                  <c:v>57.57558251</c:v>
                </c:pt>
                <c:pt idx="15">
                  <c:v>57.31954274</c:v>
                </c:pt>
                <c:pt idx="16">
                  <c:v>57.09009349</c:v>
                </c:pt>
                <c:pt idx="17">
                  <c:v>57.43353578</c:v>
                </c:pt>
                <c:pt idx="18">
                  <c:v>57.13113415</c:v>
                </c:pt>
                <c:pt idx="19">
                  <c:v>56.73630096</c:v>
                </c:pt>
                <c:pt idx="20">
                  <c:v>56.279163</c:v>
                </c:pt>
                <c:pt idx="21">
                  <c:v>56.05595879</c:v>
                </c:pt>
                <c:pt idx="22">
                  <c:v>55.76637804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09D2-437F-8F70-A7C3610FF0FF}"/>
            </c:ext>
          </c:extLst>
        </c:ser>
        <c:ser>
          <c:idx val="3"/>
          <c:order val="3"/>
          <c:tx>
            <c:strRef>
              <c:f>'76 consumi pil cfr'!$E$5</c:f>
              <c:strCache>
                <c:ptCount val="1"/>
                <c:pt idx="0">
                  <c:v>Germania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cfr'!$E$6:$E$28</c:f>
              <c:numCache>
                <c:formatCode>#,##0.000</c:formatCode>
                <c:ptCount val="23"/>
                <c:pt idx="0">
                  <c:v>56.64454837</c:v>
                </c:pt>
                <c:pt idx="1">
                  <c:v>57.0394327</c:v>
                </c:pt>
                <c:pt idx="2">
                  <c:v>56.99967973</c:v>
                </c:pt>
                <c:pt idx="3">
                  <c:v>56.54410052</c:v>
                </c:pt>
                <c:pt idx="4">
                  <c:v>56.8955581</c:v>
                </c:pt>
                <c:pt idx="5">
                  <c:v>57.14332288</c:v>
                </c:pt>
                <c:pt idx="6">
                  <c:v>57.35931371</c:v>
                </c:pt>
                <c:pt idx="7">
                  <c:v>56.87587415</c:v>
                </c:pt>
                <c:pt idx="8">
                  <c:v>57.69485784</c:v>
                </c:pt>
                <c:pt idx="9">
                  <c:v>57.38740960999995</c:v>
                </c:pt>
                <c:pt idx="10">
                  <c:v>57.74149666</c:v>
                </c:pt>
                <c:pt idx="11">
                  <c:v>56.94503291</c:v>
                </c:pt>
                <c:pt idx="12">
                  <c:v>55.10438757999999</c:v>
                </c:pt>
                <c:pt idx="13">
                  <c:v>55.30358272</c:v>
                </c:pt>
                <c:pt idx="14">
                  <c:v>57.43415384</c:v>
                </c:pt>
                <c:pt idx="15">
                  <c:v>56.05582816</c:v>
                </c:pt>
                <c:pt idx="16">
                  <c:v>55.32617864</c:v>
                </c:pt>
                <c:pt idx="17">
                  <c:v>55.76084198</c:v>
                </c:pt>
                <c:pt idx="18">
                  <c:v>55.32085032</c:v>
                </c:pt>
                <c:pt idx="19">
                  <c:v>54.32914915</c:v>
                </c:pt>
                <c:pt idx="20">
                  <c:v>53.56953001</c:v>
                </c:pt>
                <c:pt idx="21">
                  <c:v>53.25595967</c:v>
                </c:pt>
                <c:pt idx="22">
                  <c:v>53.16585717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7-09D2-437F-8F70-A7C3610FF0FF}"/>
            </c:ext>
          </c:extLst>
        </c:ser>
        <c:ser>
          <c:idx val="4"/>
          <c:order val="4"/>
          <c:tx>
            <c:strRef>
              <c:f>'76 consumi pil cfr'!$F$5</c:f>
              <c:strCache>
                <c:ptCount val="1"/>
                <c:pt idx="0">
                  <c:v>Italia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cfr'!$F$6:$F$28</c:f>
              <c:numCache>
                <c:formatCode>#,##0.000</c:formatCode>
                <c:ptCount val="23"/>
                <c:pt idx="0">
                  <c:v>59.02628826</c:v>
                </c:pt>
                <c:pt idx="1">
                  <c:v>58.59990616</c:v>
                </c:pt>
                <c:pt idx="2">
                  <c:v>59.20382923</c:v>
                </c:pt>
                <c:pt idx="3">
                  <c:v>59.81215859</c:v>
                </c:pt>
                <c:pt idx="4">
                  <c:v>60.54264463</c:v>
                </c:pt>
                <c:pt idx="5">
                  <c:v>60.55883227</c:v>
                </c:pt>
                <c:pt idx="6">
                  <c:v>59.66156798</c:v>
                </c:pt>
                <c:pt idx="7">
                  <c:v>59.27791188</c:v>
                </c:pt>
                <c:pt idx="8">
                  <c:v>59.50324928</c:v>
                </c:pt>
                <c:pt idx="9">
                  <c:v>59.09055509</c:v>
                </c:pt>
                <c:pt idx="10">
                  <c:v>59.43189534</c:v>
                </c:pt>
                <c:pt idx="11">
                  <c:v>59.51079948</c:v>
                </c:pt>
                <c:pt idx="12">
                  <c:v>59.2348784</c:v>
                </c:pt>
                <c:pt idx="13">
                  <c:v>59.57725842</c:v>
                </c:pt>
                <c:pt idx="14">
                  <c:v>60.63660873</c:v>
                </c:pt>
                <c:pt idx="15">
                  <c:v>61.01109713</c:v>
                </c:pt>
                <c:pt idx="16">
                  <c:v>61.50961388</c:v>
                </c:pt>
                <c:pt idx="17">
                  <c:v>61.59712994</c:v>
                </c:pt>
                <c:pt idx="18">
                  <c:v>61.12928907</c:v>
                </c:pt>
                <c:pt idx="19">
                  <c:v>60.79532503</c:v>
                </c:pt>
                <c:pt idx="20">
                  <c:v>60.90271806</c:v>
                </c:pt>
                <c:pt idx="21">
                  <c:v>60.82344244</c:v>
                </c:pt>
                <c:pt idx="22">
                  <c:v>61.07068709999999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9-09D2-437F-8F70-A7C3610FF0FF}"/>
            </c:ext>
          </c:extLst>
        </c:ser>
        <c:ser>
          <c:idx val="5"/>
          <c:order val="5"/>
          <c:tx>
            <c:strRef>
              <c:f>'76 consumi pil cfr'!$G$5</c:f>
              <c:strCache>
                <c:ptCount val="1"/>
                <c:pt idx="0">
                  <c:v>Regno Unito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dLbls>
            <c:dLbl>
              <c:idx val="2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cfr'!$G$6:$G$28</c:f>
              <c:numCache>
                <c:formatCode>#,##0.000</c:formatCode>
                <c:ptCount val="23"/>
                <c:pt idx="0">
                  <c:v>64.31911011</c:v>
                </c:pt>
                <c:pt idx="1">
                  <c:v>64.65041544</c:v>
                </c:pt>
                <c:pt idx="2">
                  <c:v>65.73397296</c:v>
                </c:pt>
                <c:pt idx="3">
                  <c:v>66.36087142</c:v>
                </c:pt>
                <c:pt idx="4">
                  <c:v>67.18379985999989</c:v>
                </c:pt>
                <c:pt idx="5">
                  <c:v>66.90095131</c:v>
                </c:pt>
                <c:pt idx="6">
                  <c:v>67.28547674999993</c:v>
                </c:pt>
                <c:pt idx="7">
                  <c:v>67.09103114</c:v>
                </c:pt>
                <c:pt idx="8">
                  <c:v>66.40342102</c:v>
                </c:pt>
                <c:pt idx="9">
                  <c:v>66.34905514</c:v>
                </c:pt>
                <c:pt idx="10">
                  <c:v>65.92904141</c:v>
                </c:pt>
                <c:pt idx="11">
                  <c:v>65.27525992</c:v>
                </c:pt>
                <c:pt idx="12">
                  <c:v>65.02790315</c:v>
                </c:pt>
                <c:pt idx="13">
                  <c:v>65.74338284999995</c:v>
                </c:pt>
                <c:pt idx="14">
                  <c:v>66.13365099</c:v>
                </c:pt>
                <c:pt idx="15">
                  <c:v>65.56776255</c:v>
                </c:pt>
                <c:pt idx="16">
                  <c:v>65.26070571</c:v>
                </c:pt>
                <c:pt idx="17">
                  <c:v>65.70796184</c:v>
                </c:pt>
                <c:pt idx="18">
                  <c:v>65.79899963</c:v>
                </c:pt>
                <c:pt idx="19">
                  <c:v>65.35130550999995</c:v>
                </c:pt>
                <c:pt idx="20">
                  <c:v>65.57196688</c:v>
                </c:pt>
                <c:pt idx="21">
                  <c:v>65.82650430999998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B-09D2-437F-8F70-A7C3610FF0FF}"/>
            </c:ext>
          </c:extLst>
        </c:ser>
        <c:ser>
          <c:idx val="6"/>
          <c:order val="6"/>
          <c:tx>
            <c:strRef>
              <c:f>'76 consumi pil cfr'!$H$5</c:f>
              <c:strCache>
                <c:ptCount val="1"/>
                <c:pt idx="0">
                  <c:v>Francia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21"/>
              <c:layout>
                <c:manualLayout>
                  <c:x val="-0.010866612333605"/>
                  <c:y val="0.0143112701252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cfr'!$H$6:$H$28</c:f>
              <c:numCache>
                <c:formatCode>#,##0.000</c:formatCode>
                <c:ptCount val="23"/>
                <c:pt idx="0">
                  <c:v>55.15933908</c:v>
                </c:pt>
                <c:pt idx="1">
                  <c:v>55.57868349</c:v>
                </c:pt>
                <c:pt idx="2">
                  <c:v>54.6218277</c:v>
                </c:pt>
                <c:pt idx="3">
                  <c:v>54.48732777999999</c:v>
                </c:pt>
                <c:pt idx="4">
                  <c:v>54.17308163</c:v>
                </c:pt>
                <c:pt idx="5">
                  <c:v>54.44255788</c:v>
                </c:pt>
                <c:pt idx="6">
                  <c:v>54.73620191</c:v>
                </c:pt>
                <c:pt idx="7">
                  <c:v>54.6033797</c:v>
                </c:pt>
                <c:pt idx="8">
                  <c:v>54.88971956</c:v>
                </c:pt>
                <c:pt idx="9">
                  <c:v>54.74054032</c:v>
                </c:pt>
                <c:pt idx="10">
                  <c:v>55.16790847</c:v>
                </c:pt>
                <c:pt idx="11">
                  <c:v>55.08058679</c:v>
                </c:pt>
                <c:pt idx="12">
                  <c:v>54.91209422</c:v>
                </c:pt>
                <c:pt idx="13">
                  <c:v>55.25416376</c:v>
                </c:pt>
                <c:pt idx="14">
                  <c:v>56.19373115</c:v>
                </c:pt>
                <c:pt idx="15">
                  <c:v>56.14349098</c:v>
                </c:pt>
                <c:pt idx="16">
                  <c:v>55.74408387</c:v>
                </c:pt>
                <c:pt idx="17">
                  <c:v>55.66691536</c:v>
                </c:pt>
                <c:pt idx="18">
                  <c:v>55.57686845</c:v>
                </c:pt>
                <c:pt idx="19">
                  <c:v>55.22937369</c:v>
                </c:pt>
                <c:pt idx="20">
                  <c:v>54.98442970999999</c:v>
                </c:pt>
                <c:pt idx="21">
                  <c:v>55.31457207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D-09D2-437F-8F70-A7C3610FF0FF}"/>
            </c:ext>
          </c:extLst>
        </c:ser>
        <c:ser>
          <c:idx val="7"/>
          <c:order val="7"/>
          <c:tx>
            <c:strRef>
              <c:f>'76 consumi pil cfr'!$I$5</c:f>
              <c:strCache>
                <c:ptCount val="1"/>
                <c:pt idx="0">
                  <c:v>Hong Kong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cfr'!$I$6:$I$28</c:f>
              <c:numCache>
                <c:formatCode>#,##0.000</c:formatCode>
                <c:ptCount val="23"/>
                <c:pt idx="0">
                  <c:v>62.16338429</c:v>
                </c:pt>
                <c:pt idx="1">
                  <c:v>61.5400619</c:v>
                </c:pt>
                <c:pt idx="2">
                  <c:v>61.11327575</c:v>
                </c:pt>
                <c:pt idx="3">
                  <c:v>61.43528577</c:v>
                </c:pt>
                <c:pt idx="4">
                  <c:v>60.24366498</c:v>
                </c:pt>
                <c:pt idx="5">
                  <c:v>58.64092812</c:v>
                </c:pt>
                <c:pt idx="6">
                  <c:v>59.61463643</c:v>
                </c:pt>
                <c:pt idx="7">
                  <c:v>58.02645565</c:v>
                </c:pt>
                <c:pt idx="8">
                  <c:v>57.52994623</c:v>
                </c:pt>
                <c:pt idx="9">
                  <c:v>58.57804668</c:v>
                </c:pt>
                <c:pt idx="10">
                  <c:v>57.47748959999995</c:v>
                </c:pt>
                <c:pt idx="11">
                  <c:v>57.78364466999999</c:v>
                </c:pt>
                <c:pt idx="12">
                  <c:v>59.51018806</c:v>
                </c:pt>
                <c:pt idx="13">
                  <c:v>60.11653383</c:v>
                </c:pt>
                <c:pt idx="14">
                  <c:v>61.088929</c:v>
                </c:pt>
                <c:pt idx="15">
                  <c:v>61.37557619</c:v>
                </c:pt>
                <c:pt idx="16">
                  <c:v>63.29523426</c:v>
                </c:pt>
                <c:pt idx="17">
                  <c:v>64.55232764</c:v>
                </c:pt>
                <c:pt idx="18">
                  <c:v>66.08308918</c:v>
                </c:pt>
                <c:pt idx="19">
                  <c:v>66.49401218</c:v>
                </c:pt>
                <c:pt idx="20">
                  <c:v>66.42639724999998</c:v>
                </c:pt>
                <c:pt idx="21">
                  <c:v>66.22969499</c:v>
                </c:pt>
                <c:pt idx="22">
                  <c:v>66.99013046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F-09D2-437F-8F70-A7C3610FF0FF}"/>
            </c:ext>
          </c:extLst>
        </c:ser>
        <c:ser>
          <c:idx val="8"/>
          <c:order val="8"/>
          <c:tx>
            <c:strRef>
              <c:f>'76 consumi pil cfr'!$J$5</c:f>
              <c:strCache>
                <c:ptCount val="1"/>
                <c:pt idx="0">
                  <c:v>India</c:v>
                </c:pt>
              </c:strCache>
            </c:strRef>
          </c:tx>
          <c:spPr>
            <a:ln w="28575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cfr'!$J$6:$J$28</c:f>
              <c:numCache>
                <c:formatCode>#,##0.000</c:formatCode>
                <c:ptCount val="23"/>
                <c:pt idx="0">
                  <c:v>65.7191955</c:v>
                </c:pt>
                <c:pt idx="1">
                  <c:v>64.56336850999998</c:v>
                </c:pt>
                <c:pt idx="2">
                  <c:v>65.42970463</c:v>
                </c:pt>
                <c:pt idx="3">
                  <c:v>64.77760326</c:v>
                </c:pt>
                <c:pt idx="4">
                  <c:v>64.67310827999989</c:v>
                </c:pt>
                <c:pt idx="5">
                  <c:v>64.87658033999988</c:v>
                </c:pt>
                <c:pt idx="6">
                  <c:v>64.60241058</c:v>
                </c:pt>
                <c:pt idx="7">
                  <c:v>65.01581210000001</c:v>
                </c:pt>
                <c:pt idx="8">
                  <c:v>63.88346731999999</c:v>
                </c:pt>
                <c:pt idx="9">
                  <c:v>62.33690797</c:v>
                </c:pt>
                <c:pt idx="10">
                  <c:v>59.14199742</c:v>
                </c:pt>
                <c:pt idx="11">
                  <c:v>58.28559565</c:v>
                </c:pt>
                <c:pt idx="12">
                  <c:v>57.66790654</c:v>
                </c:pt>
                <c:pt idx="13">
                  <c:v>56.96161983</c:v>
                </c:pt>
                <c:pt idx="14">
                  <c:v>57.71310097</c:v>
                </c:pt>
                <c:pt idx="15">
                  <c:v>57.23471369</c:v>
                </c:pt>
                <c:pt idx="16">
                  <c:v>56.01565496</c:v>
                </c:pt>
                <c:pt idx="17">
                  <c:v>56.20721858</c:v>
                </c:pt>
                <c:pt idx="18">
                  <c:v>56.46095379</c:v>
                </c:pt>
                <c:pt idx="19">
                  <c:v>57.64576609</c:v>
                </c:pt>
                <c:pt idx="20">
                  <c:v>58.1277171</c:v>
                </c:pt>
                <c:pt idx="21">
                  <c:v>58.78543704</c:v>
                </c:pt>
                <c:pt idx="22">
                  <c:v>59.03417784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1-09D2-437F-8F70-A7C3610FF0FF}"/>
            </c:ext>
          </c:extLst>
        </c:ser>
        <c:ser>
          <c:idx val="9"/>
          <c:order val="9"/>
          <c:tx>
            <c:strRef>
              <c:f>'76 consumi pil cfr'!$K$5</c:f>
              <c:strCache>
                <c:ptCount val="1"/>
                <c:pt idx="0">
                  <c:v>Giappone</c:v>
                </c:pt>
              </c:strCache>
            </c:strRef>
          </c:tx>
          <c:spPr>
            <a:ln w="28575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>
                <c:manualLayout>
                  <c:x val="-1.59375139777659E-16"/>
                  <c:y val="0.007993606122170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cfr'!$K$6:$K$28</c:f>
              <c:numCache>
                <c:formatCode>#,##0.000</c:formatCode>
                <c:ptCount val="23"/>
                <c:pt idx="0">
                  <c:v>53.49125739</c:v>
                </c:pt>
                <c:pt idx="1">
                  <c:v>53.25295275</c:v>
                </c:pt>
                <c:pt idx="2">
                  <c:v>53.39249358</c:v>
                </c:pt>
                <c:pt idx="3">
                  <c:v>53.70373282</c:v>
                </c:pt>
                <c:pt idx="4">
                  <c:v>54.80469806999999</c:v>
                </c:pt>
                <c:pt idx="5">
                  <c:v>54.4115123</c:v>
                </c:pt>
                <c:pt idx="6">
                  <c:v>55.24471085</c:v>
                </c:pt>
                <c:pt idx="7">
                  <c:v>55.86655225</c:v>
                </c:pt>
                <c:pt idx="8">
                  <c:v>55.71395227</c:v>
                </c:pt>
                <c:pt idx="9">
                  <c:v>55.52675859</c:v>
                </c:pt>
                <c:pt idx="10">
                  <c:v>55.62391821</c:v>
                </c:pt>
                <c:pt idx="11">
                  <c:v>55.88444573</c:v>
                </c:pt>
                <c:pt idx="12">
                  <c:v>55.67821516</c:v>
                </c:pt>
                <c:pt idx="13">
                  <c:v>56.64367331</c:v>
                </c:pt>
                <c:pt idx="14">
                  <c:v>58.49072831</c:v>
                </c:pt>
                <c:pt idx="15">
                  <c:v>57.75040426</c:v>
                </c:pt>
                <c:pt idx="16">
                  <c:v>58.25192279</c:v>
                </c:pt>
                <c:pt idx="17">
                  <c:v>58.63975713</c:v>
                </c:pt>
                <c:pt idx="18">
                  <c:v>58.96005291</c:v>
                </c:pt>
                <c:pt idx="19">
                  <c:v>58.39603328</c:v>
                </c:pt>
                <c:pt idx="20">
                  <c:v>56.62004512</c:v>
                </c:pt>
                <c:pt idx="21">
                  <c:v>55.68966379</c:v>
                </c:pt>
                <c:pt idx="22">
                  <c:v>55.54062793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3-09D2-437F-8F70-A7C3610FF0FF}"/>
            </c:ext>
          </c:extLst>
        </c:ser>
        <c:ser>
          <c:idx val="10"/>
          <c:order val="10"/>
          <c:tx>
            <c:strRef>
              <c:f>'76 consumi pil cfr'!$L$5</c:f>
              <c:strCache>
                <c:ptCount val="1"/>
                <c:pt idx="0">
                  <c:v>Corea del Sud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cfr'!$L$6:$L$28</c:f>
              <c:numCache>
                <c:formatCode>#,##0.000</c:formatCode>
                <c:ptCount val="23"/>
                <c:pt idx="0">
                  <c:v>51.26502849</c:v>
                </c:pt>
                <c:pt idx="1">
                  <c:v>52.51232072</c:v>
                </c:pt>
                <c:pt idx="2">
                  <c:v>52.7133268</c:v>
                </c:pt>
                <c:pt idx="3">
                  <c:v>49.83673253</c:v>
                </c:pt>
                <c:pt idx="4">
                  <c:v>51.96294573</c:v>
                </c:pt>
                <c:pt idx="5">
                  <c:v>53.75473524</c:v>
                </c:pt>
                <c:pt idx="6">
                  <c:v>54.75473974</c:v>
                </c:pt>
                <c:pt idx="7">
                  <c:v>55.53680223</c:v>
                </c:pt>
                <c:pt idx="8">
                  <c:v>53.62636517</c:v>
                </c:pt>
                <c:pt idx="9">
                  <c:v>51.36579885</c:v>
                </c:pt>
                <c:pt idx="10">
                  <c:v>52.20389318</c:v>
                </c:pt>
                <c:pt idx="11">
                  <c:v>52.78241002</c:v>
                </c:pt>
                <c:pt idx="12">
                  <c:v>52.37719765999999</c:v>
                </c:pt>
                <c:pt idx="13">
                  <c:v>52.42711537</c:v>
                </c:pt>
                <c:pt idx="14">
                  <c:v>51.65221595</c:v>
                </c:pt>
                <c:pt idx="15">
                  <c:v>50.32076775</c:v>
                </c:pt>
                <c:pt idx="16">
                  <c:v>50.96054495</c:v>
                </c:pt>
                <c:pt idx="17">
                  <c:v>51.37105217</c:v>
                </c:pt>
                <c:pt idx="18">
                  <c:v>50.91484431999999</c:v>
                </c:pt>
                <c:pt idx="19">
                  <c:v>50.34729976999999</c:v>
                </c:pt>
                <c:pt idx="20">
                  <c:v>49.30806313</c:v>
                </c:pt>
                <c:pt idx="21">
                  <c:v>48.65000067</c:v>
                </c:pt>
                <c:pt idx="22">
                  <c:v>48.0949735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5-09D2-437F-8F70-A7C3610FF0FF}"/>
            </c:ext>
          </c:extLst>
        </c:ser>
        <c:ser>
          <c:idx val="11"/>
          <c:order val="11"/>
          <c:tx>
            <c:strRef>
              <c:f>'76 consumi pil cfr'!$M$5</c:f>
              <c:strCache>
                <c:ptCount val="1"/>
                <c:pt idx="0">
                  <c:v>Russia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2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09D2-437F-8F70-A7C3610FF0F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'76 consumi pil cfr'!$A$6:$A$28</c:f>
              <c:numCache>
                <c:formatCode>\ [$]yyyy</c:formatCode>
                <c:ptCount val="23"/>
                <c:pt idx="0">
                  <c:v>35034.0</c:v>
                </c:pt>
                <c:pt idx="1">
                  <c:v>35400.0</c:v>
                </c:pt>
                <c:pt idx="2">
                  <c:v>35765.0</c:v>
                </c:pt>
                <c:pt idx="3">
                  <c:v>36130.0</c:v>
                </c:pt>
                <c:pt idx="4">
                  <c:v>36495.0</c:v>
                </c:pt>
                <c:pt idx="5">
                  <c:v>36861.0</c:v>
                </c:pt>
                <c:pt idx="6">
                  <c:v>37226.0</c:v>
                </c:pt>
                <c:pt idx="7">
                  <c:v>37591.0</c:v>
                </c:pt>
                <c:pt idx="8">
                  <c:v>37956.0</c:v>
                </c:pt>
                <c:pt idx="9">
                  <c:v>38322.0</c:v>
                </c:pt>
                <c:pt idx="10">
                  <c:v>38687.0</c:v>
                </c:pt>
                <c:pt idx="11">
                  <c:v>39052.0</c:v>
                </c:pt>
                <c:pt idx="12">
                  <c:v>39417.0</c:v>
                </c:pt>
                <c:pt idx="13">
                  <c:v>39783.0</c:v>
                </c:pt>
                <c:pt idx="14">
                  <c:v>40148.0</c:v>
                </c:pt>
                <c:pt idx="15">
                  <c:v>40513.0</c:v>
                </c:pt>
                <c:pt idx="16">
                  <c:v>40878.0</c:v>
                </c:pt>
                <c:pt idx="17">
                  <c:v>41244.0</c:v>
                </c:pt>
                <c:pt idx="18">
                  <c:v>41609.0</c:v>
                </c:pt>
                <c:pt idx="19">
                  <c:v>41974.0</c:v>
                </c:pt>
                <c:pt idx="20">
                  <c:v>42339.0</c:v>
                </c:pt>
                <c:pt idx="21">
                  <c:v>42705.0</c:v>
                </c:pt>
                <c:pt idx="22">
                  <c:v>43070.0</c:v>
                </c:pt>
              </c:numCache>
            </c:numRef>
          </c:cat>
          <c:val>
            <c:numRef>
              <c:f>'76 consumi pil cfr'!$M$6:$M$28</c:f>
              <c:numCache>
                <c:formatCode>#,##0.000</c:formatCode>
                <c:ptCount val="23"/>
                <c:pt idx="0">
                  <c:v>52.08880227</c:v>
                </c:pt>
                <c:pt idx="1">
                  <c:v>52.02146601</c:v>
                </c:pt>
                <c:pt idx="2">
                  <c:v>54.75314128</c:v>
                </c:pt>
                <c:pt idx="3">
                  <c:v>57.4683139</c:v>
                </c:pt>
                <c:pt idx="4">
                  <c:v>53.54291332</c:v>
                </c:pt>
                <c:pt idx="5">
                  <c:v>46.18756507</c:v>
                </c:pt>
                <c:pt idx="6">
                  <c:v>49.38625262</c:v>
                </c:pt>
                <c:pt idx="7">
                  <c:v>51.16712769</c:v>
                </c:pt>
                <c:pt idx="8">
                  <c:v>50.66763741</c:v>
                </c:pt>
                <c:pt idx="9">
                  <c:v>50.43756231</c:v>
                </c:pt>
                <c:pt idx="10">
                  <c:v>49.94177288</c:v>
                </c:pt>
                <c:pt idx="11">
                  <c:v>48.77661618</c:v>
                </c:pt>
                <c:pt idx="12">
                  <c:v>48.77838498</c:v>
                </c:pt>
                <c:pt idx="13">
                  <c:v>48.89811213</c:v>
                </c:pt>
                <c:pt idx="14">
                  <c:v>54.6364846</c:v>
                </c:pt>
                <c:pt idx="15">
                  <c:v>51.48790998</c:v>
                </c:pt>
                <c:pt idx="16">
                  <c:v>50.03903244</c:v>
                </c:pt>
                <c:pt idx="17">
                  <c:v>50.96511292</c:v>
                </c:pt>
                <c:pt idx="18">
                  <c:v>52.94726876999999</c:v>
                </c:pt>
                <c:pt idx="19">
                  <c:v>53.41399294</c:v>
                </c:pt>
                <c:pt idx="20">
                  <c:v>52.3468882</c:v>
                </c:pt>
                <c:pt idx="21">
                  <c:v>52.66149382</c:v>
                </c:pt>
                <c:pt idx="22">
                  <c:v>52.45094123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7-09D2-437F-8F70-A7C3610FF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5176760"/>
        <c:axId val="-2120354040"/>
      </c:lineChart>
      <c:dateAx>
        <c:axId val="2145176760"/>
        <c:scaling>
          <c:orientation val="minMax"/>
        </c:scaling>
        <c:delete val="0"/>
        <c:axPos val="b"/>
        <c:numFmt formatCode="\ [$]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-2120354040"/>
        <c:crosses val="autoZero"/>
        <c:auto val="1"/>
        <c:lblOffset val="100"/>
        <c:baseTimeUnit val="years"/>
      </c:dateAx>
      <c:valAx>
        <c:axId val="-2120354040"/>
        <c:scaling>
          <c:orientation val="minMax"/>
          <c:max val="70.0"/>
          <c:min val="34.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145176760"/>
        <c:crosses val="autoZero"/>
        <c:crossBetween val="between"/>
        <c:majorUnit val="2.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96020639512157"/>
          <c:y val="0.014335038774596"/>
          <c:w val="0.102892751972183"/>
          <c:h val="0.6224646746375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932852143482"/>
          <c:y val="0.0319626023078476"/>
          <c:w val="0.863511592300962"/>
          <c:h val="0.762378356551585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'7 demografia'!$A$3</c:f>
              <c:strCache>
                <c:ptCount val="1"/>
                <c:pt idx="0">
                  <c:v>0-14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'7 demografia'!$B$2:$E$2</c:f>
              <c:numCache>
                <c:formatCode>General</c:formatCode>
                <c:ptCount val="4"/>
                <c:pt idx="0">
                  <c:v>2005.0</c:v>
                </c:pt>
                <c:pt idx="1">
                  <c:v>2016.0</c:v>
                </c:pt>
                <c:pt idx="2">
                  <c:v>2050.0</c:v>
                </c:pt>
                <c:pt idx="3">
                  <c:v>2100.0</c:v>
                </c:pt>
              </c:numCache>
            </c:numRef>
          </c:cat>
          <c:val>
            <c:numRef>
              <c:f>'7 demografia'!$B$3:$E$3</c:f>
              <c:numCache>
                <c:formatCode>General</c:formatCode>
                <c:ptCount val="4"/>
                <c:pt idx="0">
                  <c:v>21.9</c:v>
                </c:pt>
                <c:pt idx="1">
                  <c:v>16.7</c:v>
                </c:pt>
                <c:pt idx="2">
                  <c:v>13.5</c:v>
                </c:pt>
                <c:pt idx="3">
                  <c:v>13.4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E5B-4949-AD79-BB1858983A64}"/>
            </c:ext>
          </c:extLst>
        </c:ser>
        <c:ser>
          <c:idx val="1"/>
          <c:order val="1"/>
          <c:tx>
            <c:strRef>
              <c:f>'7 demografia'!$A$4</c:f>
              <c:strCache>
                <c:ptCount val="1"/>
                <c:pt idx="0">
                  <c:v>15-59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'7 demografia'!$B$2:$E$2</c:f>
              <c:numCache>
                <c:formatCode>General</c:formatCode>
                <c:ptCount val="4"/>
                <c:pt idx="0">
                  <c:v>2005.0</c:v>
                </c:pt>
                <c:pt idx="1">
                  <c:v>2016.0</c:v>
                </c:pt>
                <c:pt idx="2">
                  <c:v>2050.0</c:v>
                </c:pt>
                <c:pt idx="3">
                  <c:v>2100.0</c:v>
                </c:pt>
              </c:numCache>
            </c:numRef>
          </c:cat>
          <c:val>
            <c:numRef>
              <c:f>'7 demografia'!$B$4:$E$4</c:f>
              <c:numCache>
                <c:formatCode>General</c:formatCode>
                <c:ptCount val="4"/>
                <c:pt idx="0">
                  <c:v>67.2</c:v>
                </c:pt>
                <c:pt idx="1">
                  <c:v>66.6</c:v>
                </c:pt>
                <c:pt idx="2">
                  <c:v>50.0</c:v>
                </c:pt>
                <c:pt idx="3">
                  <c:v>46.9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E5B-4949-AD79-BB1858983A64}"/>
            </c:ext>
          </c:extLst>
        </c:ser>
        <c:ser>
          <c:idx val="2"/>
          <c:order val="2"/>
          <c:tx>
            <c:strRef>
              <c:f>'7 demografia'!$A$5</c:f>
              <c:strCache>
                <c:ptCount val="1"/>
                <c:pt idx="0">
                  <c:v>60-80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'7 demografia'!$B$2:$E$2</c:f>
              <c:numCache>
                <c:formatCode>General</c:formatCode>
                <c:ptCount val="4"/>
                <c:pt idx="0">
                  <c:v>2005.0</c:v>
                </c:pt>
                <c:pt idx="1">
                  <c:v>2016.0</c:v>
                </c:pt>
                <c:pt idx="2">
                  <c:v>2050.0</c:v>
                </c:pt>
                <c:pt idx="3">
                  <c:v>2100.0</c:v>
                </c:pt>
              </c:numCache>
            </c:numRef>
          </c:cat>
          <c:val>
            <c:numRef>
              <c:f>'7 demografia'!$B$5:$E$5</c:f>
              <c:numCache>
                <c:formatCode>General</c:formatCode>
                <c:ptCount val="4"/>
                <c:pt idx="0">
                  <c:v>9.7</c:v>
                </c:pt>
                <c:pt idx="1">
                  <c:v>14.7</c:v>
                </c:pt>
                <c:pt idx="2">
                  <c:v>27.6</c:v>
                </c:pt>
                <c:pt idx="3">
                  <c:v>23.1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E5B-4949-AD79-BB1858983A64}"/>
            </c:ext>
          </c:extLst>
        </c:ser>
        <c:ser>
          <c:idx val="3"/>
          <c:order val="3"/>
          <c:tx>
            <c:strRef>
              <c:f>'7 demografia'!$A$6</c:f>
              <c:strCache>
                <c:ptCount val="1"/>
                <c:pt idx="0">
                  <c:v>80+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'7 demografia'!$B$2:$E$2</c:f>
              <c:numCache>
                <c:formatCode>General</c:formatCode>
                <c:ptCount val="4"/>
                <c:pt idx="0">
                  <c:v>2005.0</c:v>
                </c:pt>
                <c:pt idx="1">
                  <c:v>2016.0</c:v>
                </c:pt>
                <c:pt idx="2">
                  <c:v>2050.0</c:v>
                </c:pt>
                <c:pt idx="3">
                  <c:v>2100.0</c:v>
                </c:pt>
              </c:numCache>
            </c:numRef>
          </c:cat>
          <c:val>
            <c:numRef>
              <c:f>'7 demografia'!$B$6:$E$6</c:f>
              <c:numCache>
                <c:formatCode>General</c:formatCode>
                <c:ptCount val="4"/>
                <c:pt idx="0">
                  <c:v>1.2</c:v>
                </c:pt>
                <c:pt idx="1">
                  <c:v>1.7</c:v>
                </c:pt>
                <c:pt idx="2">
                  <c:v>8.9</c:v>
                </c:pt>
                <c:pt idx="3">
                  <c:v>16.5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AE5B-4949-AD79-BB1858983A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29103976"/>
        <c:axId val="2029100248"/>
      </c:barChart>
      <c:catAx>
        <c:axId val="2029103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29100248"/>
        <c:crosses val="autoZero"/>
        <c:auto val="1"/>
        <c:lblAlgn val="ctr"/>
        <c:lblOffset val="100"/>
        <c:noMultiLvlLbl val="0"/>
      </c:catAx>
      <c:valAx>
        <c:axId val="202910024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02910397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'84-86 cons exp pc sett-citta'!$M$8</c:f>
              <c:strCache>
                <c:ptCount val="1"/>
                <c:pt idx="0">
                  <c:v>Cibo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sett-citta'!$N$8:$O$8</c:f>
              <c:numCache>
                <c:formatCode>#,##0.000</c:formatCode>
                <c:ptCount val="2"/>
                <c:pt idx="0" formatCode="General">
                  <c:v>37.67</c:v>
                </c:pt>
                <c:pt idx="1">
                  <c:v>28.64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F74-4BFE-A200-93DB90DDA744}"/>
            </c:ext>
          </c:extLst>
        </c:ser>
        <c:ser>
          <c:idx val="1"/>
          <c:order val="1"/>
          <c:tx>
            <c:strRef>
              <c:f>'84-86 cons exp pc sett-citta'!$M$9</c:f>
              <c:strCache>
                <c:ptCount val="1"/>
                <c:pt idx="0">
                  <c:v>Abbigliamento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sett-citta'!$N$9:$O$9</c:f>
              <c:numCache>
                <c:formatCode>#,##0.000</c:formatCode>
                <c:ptCount val="2"/>
                <c:pt idx="0" formatCode="General">
                  <c:v>9.79</c:v>
                </c:pt>
                <c:pt idx="1">
                  <c:v>7.189999999999999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F74-4BFE-A200-93DB90DDA744}"/>
            </c:ext>
          </c:extLst>
        </c:ser>
        <c:ser>
          <c:idx val="2"/>
          <c:order val="2"/>
          <c:tx>
            <c:strRef>
              <c:f>'84-86 cons exp pc sett-citta'!$M$10</c:f>
              <c:strCache>
                <c:ptCount val="1"/>
                <c:pt idx="0">
                  <c:v>Residenza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sett-citta'!$N$10:$O$10</c:f>
              <c:numCache>
                <c:formatCode>#,##0.000</c:formatCode>
                <c:ptCount val="2"/>
                <c:pt idx="0" formatCode="General">
                  <c:v>10.35</c:v>
                </c:pt>
                <c:pt idx="1">
                  <c:v>22.76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F74-4BFE-A200-93DB90DDA744}"/>
            </c:ext>
          </c:extLst>
        </c:ser>
        <c:ser>
          <c:idx val="3"/>
          <c:order val="3"/>
          <c:tx>
            <c:strRef>
              <c:f>'84-86 cons exp pc sett-citta'!$M$11</c:f>
              <c:strCache>
                <c:ptCount val="1"/>
                <c:pt idx="0">
                  <c:v>Servizi per le famiglie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sett-citta'!$N$11:$O$11</c:f>
              <c:numCache>
                <c:formatCode>#,##0.000</c:formatCode>
                <c:ptCount val="2"/>
                <c:pt idx="0" formatCode="General">
                  <c:v>6.44</c:v>
                </c:pt>
                <c:pt idx="1">
                  <c:v>6.24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F74-4BFE-A200-93DB90DDA744}"/>
            </c:ext>
          </c:extLst>
        </c:ser>
        <c:ser>
          <c:idx val="4"/>
          <c:order val="4"/>
          <c:tx>
            <c:strRef>
              <c:f>'84-86 cons exp pc sett-citta'!$M$12</c:f>
              <c:strCache>
                <c:ptCount val="1"/>
                <c:pt idx="0">
                  <c:v>Trasporti e telecomunicazioni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1"/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sett-citta'!$N$12:$O$12</c:f>
              <c:numCache>
                <c:formatCode>#,##0.000</c:formatCode>
                <c:ptCount val="2"/>
                <c:pt idx="0" formatCode="General">
                  <c:v>10.38</c:v>
                </c:pt>
                <c:pt idx="1">
                  <c:v>13.59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F74-4BFE-A200-93DB90DDA744}"/>
            </c:ext>
          </c:extLst>
        </c:ser>
        <c:ser>
          <c:idx val="5"/>
          <c:order val="5"/>
          <c:tx>
            <c:strRef>
              <c:f>'84-86 cons exp pc sett-citta'!$M$13</c:f>
              <c:strCache>
                <c:ptCount val="1"/>
                <c:pt idx="0">
                  <c:v>Medicine e servizi medici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sett-citta'!$N$13:$O$13</c:f>
              <c:numCache>
                <c:formatCode>#,##0.000</c:formatCode>
                <c:ptCount val="2"/>
                <c:pt idx="0" formatCode="General">
                  <c:v>7.13</c:v>
                </c:pt>
                <c:pt idx="1">
                  <c:v>11.65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F74-4BFE-A200-93DB90DDA744}"/>
            </c:ext>
          </c:extLst>
        </c:ser>
        <c:ser>
          <c:idx val="6"/>
          <c:order val="6"/>
          <c:tx>
            <c:strRef>
              <c:f>'84-86 cons exp pc sett-citta'!$M$14</c:f>
              <c:strCache>
                <c:ptCount val="1"/>
                <c:pt idx="0">
                  <c:v>Tempo libero, istruzione e cultura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sett-citta'!$N$14:$O$14</c:f>
              <c:numCache>
                <c:formatCode>#,##0.000</c:formatCode>
                <c:ptCount val="2"/>
                <c:pt idx="0" formatCode="General">
                  <c:v>14.96</c:v>
                </c:pt>
                <c:pt idx="1">
                  <c:v>7.27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F74-4BFE-A200-93DB90DDA744}"/>
            </c:ext>
          </c:extLst>
        </c:ser>
        <c:ser>
          <c:idx val="7"/>
          <c:order val="7"/>
          <c:tx>
            <c:strRef>
              <c:f>'84-86 cons exp pc sett-citta'!$M$15</c:f>
              <c:strCache>
                <c:ptCount val="1"/>
                <c:pt idx="0">
                  <c:v>Altro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'84-86 cons exp pc sett-citta'!$N$7:$O$7</c:f>
              <c:strCache>
                <c:ptCount val="2"/>
                <c:pt idx="0">
                  <c:v>SUDDIVISIONE 2002</c:v>
                </c:pt>
                <c:pt idx="1">
                  <c:v>SUDDIVISIONE 2017</c:v>
                </c:pt>
              </c:strCache>
            </c:strRef>
          </c:cat>
          <c:val>
            <c:numRef>
              <c:f>'84-86 cons exp pc sett-citta'!$N$15:$O$15</c:f>
              <c:numCache>
                <c:formatCode>#,##0.000</c:formatCode>
                <c:ptCount val="2"/>
                <c:pt idx="0" formatCode="General">
                  <c:v>3.24</c:v>
                </c:pt>
                <c:pt idx="1">
                  <c:v>2.66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7F74-4BFE-A200-93DB90DDA7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95759176"/>
        <c:axId val="-2134807720"/>
      </c:barChart>
      <c:catAx>
        <c:axId val="2095759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-2134807720"/>
        <c:crosses val="autoZero"/>
        <c:auto val="1"/>
        <c:lblAlgn val="ctr"/>
        <c:lblOffset val="100"/>
        <c:noMultiLvlLbl val="0"/>
      </c:catAx>
      <c:valAx>
        <c:axId val="-2134807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095759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'120 IDE VS ODI'!$U$17</c:f>
              <c:strCache>
                <c:ptCount val="1"/>
                <c:pt idx="0">
                  <c:v>China's OFDI</c:v>
                </c:pt>
              </c:strCache>
            </c:strRef>
          </c:tx>
          <c:marker>
            <c:symbol val="none"/>
          </c:marker>
          <c:dLbls>
            <c:dLbl>
              <c:idx val="8"/>
              <c:layout>
                <c:manualLayout>
                  <c:x val="-0.0723562152133581"/>
                  <c:y val="-0.07407407407407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0.00556586270871985"/>
                  <c:y val="0.07870370370370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'120 IDE VS ODI'!$T$18:$T$27</c:f>
              <c:numCache>
                <c:formatCode>General</c:formatCode>
                <c:ptCount val="10"/>
                <c:pt idx="0">
                  <c:v>2008.0</c:v>
                </c:pt>
                <c:pt idx="1">
                  <c:v>2009.0</c:v>
                </c:pt>
                <c:pt idx="2">
                  <c:v>2010.0</c:v>
                </c:pt>
                <c:pt idx="3">
                  <c:v>2011.0</c:v>
                </c:pt>
                <c:pt idx="4">
                  <c:v>2012.0</c:v>
                </c:pt>
                <c:pt idx="5">
                  <c:v>2013.0</c:v>
                </c:pt>
                <c:pt idx="6">
                  <c:v>2014.0</c:v>
                </c:pt>
                <c:pt idx="7">
                  <c:v>2015.0</c:v>
                </c:pt>
                <c:pt idx="8">
                  <c:v>2016.0</c:v>
                </c:pt>
                <c:pt idx="9">
                  <c:v>2017.0</c:v>
                </c:pt>
              </c:numCache>
            </c:numRef>
          </c:cat>
          <c:val>
            <c:numRef>
              <c:f>'120 IDE VS ODI'!$U$18:$U$27</c:f>
              <c:numCache>
                <c:formatCode>#,##0.000</c:formatCode>
                <c:ptCount val="10"/>
                <c:pt idx="0">
                  <c:v>55907.17</c:v>
                </c:pt>
                <c:pt idx="1">
                  <c:v>56528.99</c:v>
                </c:pt>
                <c:pt idx="2">
                  <c:v>68811.31</c:v>
                </c:pt>
                <c:pt idx="3">
                  <c:v>74654.04</c:v>
                </c:pt>
                <c:pt idx="4">
                  <c:v>87803.53</c:v>
                </c:pt>
                <c:pt idx="5">
                  <c:v>107843.71</c:v>
                </c:pt>
                <c:pt idx="6">
                  <c:v>123119.86</c:v>
                </c:pt>
                <c:pt idx="7">
                  <c:v>145667.15</c:v>
                </c:pt>
                <c:pt idx="8" formatCode="#,##0.00">
                  <c:v>196149.43</c:v>
                </c:pt>
                <c:pt idx="9">
                  <c:v>124630.0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'120 IDE VS ODI'!$V$17</c:f>
              <c:strCache>
                <c:ptCount val="1"/>
                <c:pt idx="0">
                  <c:v>Fdi to China</c:v>
                </c:pt>
              </c:strCache>
            </c:strRef>
          </c:tx>
          <c:marker>
            <c:symbol val="none"/>
          </c:marker>
          <c:dLbls>
            <c:dLbl>
              <c:idx val="8"/>
              <c:layout>
                <c:manualLayout>
                  <c:x val="-0.0463821892393321"/>
                  <c:y val="0.07870370370370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'120 IDE VS ODI'!$T$18:$T$27</c:f>
              <c:numCache>
                <c:formatCode>General</c:formatCode>
                <c:ptCount val="10"/>
                <c:pt idx="0">
                  <c:v>2008.0</c:v>
                </c:pt>
                <c:pt idx="1">
                  <c:v>2009.0</c:v>
                </c:pt>
                <c:pt idx="2">
                  <c:v>2010.0</c:v>
                </c:pt>
                <c:pt idx="3">
                  <c:v>2011.0</c:v>
                </c:pt>
                <c:pt idx="4">
                  <c:v>2012.0</c:v>
                </c:pt>
                <c:pt idx="5">
                  <c:v>2013.0</c:v>
                </c:pt>
                <c:pt idx="6">
                  <c:v>2014.0</c:v>
                </c:pt>
                <c:pt idx="7">
                  <c:v>2015.0</c:v>
                </c:pt>
                <c:pt idx="8">
                  <c:v>2016.0</c:v>
                </c:pt>
                <c:pt idx="9">
                  <c:v>2017.0</c:v>
                </c:pt>
              </c:numCache>
            </c:numRef>
          </c:cat>
          <c:val>
            <c:numRef>
              <c:f>'120 IDE VS ODI'!$V$18:$V$27</c:f>
              <c:numCache>
                <c:formatCode>#,##0.000</c:formatCode>
                <c:ptCount val="10"/>
                <c:pt idx="0">
                  <c:v>108312.44</c:v>
                </c:pt>
                <c:pt idx="1">
                  <c:v>94065.0</c:v>
                </c:pt>
                <c:pt idx="2">
                  <c:v>114734.0</c:v>
                </c:pt>
                <c:pt idx="3">
                  <c:v>123985.0</c:v>
                </c:pt>
                <c:pt idx="4">
                  <c:v>121073.0</c:v>
                </c:pt>
                <c:pt idx="5">
                  <c:v>123911.0</c:v>
                </c:pt>
                <c:pt idx="6">
                  <c:v>128502.0</c:v>
                </c:pt>
                <c:pt idx="7">
                  <c:v>135577.0</c:v>
                </c:pt>
                <c:pt idx="8" formatCode="#,##0.00">
                  <c:v>133711.0</c:v>
                </c:pt>
                <c:pt idx="9">
                  <c:v>136300.0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34596216"/>
        <c:axId val="-2134593240"/>
      </c:lineChart>
      <c:catAx>
        <c:axId val="-2134596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34593240"/>
        <c:crosses val="autoZero"/>
        <c:auto val="1"/>
        <c:lblAlgn val="ctr"/>
        <c:lblOffset val="100"/>
        <c:noMultiLvlLbl val="0"/>
      </c:catAx>
      <c:valAx>
        <c:axId val="-2134593240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crossAx val="-21345962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8958555505237"/>
          <c:y val="0.0968383639545057"/>
          <c:w val="0.154343856368603"/>
          <c:h val="0.185952901720618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it-IT"/>
              <a:t>Non financial OFDI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'120 IDE VS ODI'!$C$30</c:f>
              <c:strCache>
                <c:ptCount val="1"/>
                <c:pt idx="0">
                  <c:v>Investimenti cinesi non finanziari 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'120 IDE VS ODI'!$D$29:$E$29</c:f>
              <c:numCache>
                <c:formatCode>General</c:formatCode>
                <c:ptCount val="2"/>
                <c:pt idx="0">
                  <c:v>2016.0</c:v>
                </c:pt>
                <c:pt idx="1">
                  <c:v>2017.0</c:v>
                </c:pt>
              </c:numCache>
            </c:numRef>
          </c:cat>
          <c:val>
            <c:numRef>
              <c:f>'120 IDE VS ODI'!$D$30:$E$30</c:f>
              <c:numCache>
                <c:formatCode>General</c:formatCode>
                <c:ptCount val="2"/>
                <c:pt idx="0">
                  <c:v>181.23</c:v>
                </c:pt>
                <c:pt idx="1">
                  <c:v>124.63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37918344"/>
        <c:axId val="-2137877512"/>
      </c:barChart>
      <c:catAx>
        <c:axId val="-2137918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37877512"/>
        <c:crosses val="autoZero"/>
        <c:auto val="1"/>
        <c:lblAlgn val="ctr"/>
        <c:lblOffset val="100"/>
        <c:noMultiLvlLbl val="0"/>
      </c:catAx>
      <c:valAx>
        <c:axId val="-21378775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379183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0173506127202"/>
          <c:y val="0.0367329021837531"/>
          <c:w val="0.823743273610473"/>
          <c:h val="0.74031627006109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'122-124 ODI x continenti'!$D$18</c:f>
              <c:strCache>
                <c:ptCount val="1"/>
                <c:pt idx="0">
                  <c:v>Asia</c:v>
                </c:pt>
              </c:strCache>
            </c:strRef>
          </c:tx>
          <c:invertIfNegative val="0"/>
          <c:dLbls>
            <c:dLbl>
              <c:idx val="13"/>
              <c:layout>
                <c:manualLayout>
                  <c:x val="0.0449596066034422"/>
                  <c:y val="-9.22588978311199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'122-124 ODI x continenti'!$C$19:$C$32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continenti'!$D$19:$D$32</c:f>
              <c:numCache>
                <c:formatCode>#,##0.000</c:formatCode>
                <c:ptCount val="14"/>
                <c:pt idx="0">
                  <c:v>1505.03</c:v>
                </c:pt>
                <c:pt idx="1">
                  <c:v>3013.99</c:v>
                </c:pt>
                <c:pt idx="2">
                  <c:v>4484.17</c:v>
                </c:pt>
                <c:pt idx="3">
                  <c:v>7663.25</c:v>
                </c:pt>
                <c:pt idx="4">
                  <c:v>16593.15</c:v>
                </c:pt>
                <c:pt idx="5">
                  <c:v>43547.5</c:v>
                </c:pt>
                <c:pt idx="6">
                  <c:v>40407.59</c:v>
                </c:pt>
                <c:pt idx="7">
                  <c:v>44890.46</c:v>
                </c:pt>
                <c:pt idx="8">
                  <c:v>45494.45</c:v>
                </c:pt>
                <c:pt idx="9">
                  <c:v>64784.94</c:v>
                </c:pt>
                <c:pt idx="10">
                  <c:v>75604.26</c:v>
                </c:pt>
                <c:pt idx="11" formatCode="#,##0.00">
                  <c:v>84988.03</c:v>
                </c:pt>
                <c:pt idx="12" formatCode="General">
                  <c:v>108370.87</c:v>
                </c:pt>
                <c:pt idx="13">
                  <c:v>130267.69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6A5-4B8D-8223-D93ACB955BB6}"/>
            </c:ext>
          </c:extLst>
        </c:ser>
        <c:ser>
          <c:idx val="1"/>
          <c:order val="1"/>
          <c:tx>
            <c:strRef>
              <c:f>'122-124 ODI x continenti'!$E$18</c:f>
              <c:strCache>
                <c:ptCount val="1"/>
                <c:pt idx="0">
                  <c:v>Africa</c:v>
                </c:pt>
              </c:strCache>
            </c:strRef>
          </c:tx>
          <c:invertIfNegative val="0"/>
          <c:dLbls>
            <c:dLbl>
              <c:idx val="13"/>
              <c:layout>
                <c:manualLayout>
                  <c:x val="0.0351246926589391"/>
                  <c:y val="0.04025889321328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'122-124 ODI x continenti'!$C$19:$C$32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continenti'!$E$19:$E$32</c:f>
              <c:numCache>
                <c:formatCode>#,##0.000</c:formatCode>
                <c:ptCount val="14"/>
                <c:pt idx="0">
                  <c:v>74.81</c:v>
                </c:pt>
                <c:pt idx="1">
                  <c:v>317.4299999999996</c:v>
                </c:pt>
                <c:pt idx="2">
                  <c:v>391.68</c:v>
                </c:pt>
                <c:pt idx="3">
                  <c:v>519.8599999999993</c:v>
                </c:pt>
                <c:pt idx="4">
                  <c:v>1574.31</c:v>
                </c:pt>
                <c:pt idx="5">
                  <c:v>5490.55</c:v>
                </c:pt>
                <c:pt idx="6">
                  <c:v>1438.87</c:v>
                </c:pt>
                <c:pt idx="7">
                  <c:v>2111.99</c:v>
                </c:pt>
                <c:pt idx="8">
                  <c:v>3173.14</c:v>
                </c:pt>
                <c:pt idx="9">
                  <c:v>2516.66</c:v>
                </c:pt>
                <c:pt idx="10">
                  <c:v>3370.64</c:v>
                </c:pt>
                <c:pt idx="11" formatCode="#,##0.00">
                  <c:v>3201.92</c:v>
                </c:pt>
                <c:pt idx="12" formatCode="General">
                  <c:v>2977.92</c:v>
                </c:pt>
                <c:pt idx="13">
                  <c:v>2398.73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6A5-4B8D-8223-D93ACB955BB6}"/>
            </c:ext>
          </c:extLst>
        </c:ser>
        <c:ser>
          <c:idx val="2"/>
          <c:order val="2"/>
          <c:tx>
            <c:strRef>
              <c:f>'122-124 ODI x continenti'!$F$18</c:f>
              <c:strCache>
                <c:ptCount val="1"/>
                <c:pt idx="0">
                  <c:v>Europa</c:v>
                </c:pt>
              </c:strCache>
            </c:strRef>
          </c:tx>
          <c:invertIfNegative val="0"/>
          <c:dLbls>
            <c:dLbl>
              <c:idx val="13"/>
              <c:layout>
                <c:manualLayout>
                  <c:x val="0.0463645943097997"/>
                  <c:y val="-0.005032361651660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'122-124 ODI x continenti'!$C$19:$C$32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continenti'!$F$19:$F$32</c:f>
              <c:numCache>
                <c:formatCode>#,##0.000</c:formatCode>
                <c:ptCount val="14"/>
                <c:pt idx="0">
                  <c:v>145.03</c:v>
                </c:pt>
                <c:pt idx="1">
                  <c:v>157.21</c:v>
                </c:pt>
                <c:pt idx="2">
                  <c:v>395.49</c:v>
                </c:pt>
                <c:pt idx="3">
                  <c:v>597.71</c:v>
                </c:pt>
                <c:pt idx="4">
                  <c:v>1540.43</c:v>
                </c:pt>
                <c:pt idx="5">
                  <c:v>875.79</c:v>
                </c:pt>
                <c:pt idx="6">
                  <c:v>3352.72</c:v>
                </c:pt>
                <c:pt idx="7">
                  <c:v>6760.19</c:v>
                </c:pt>
                <c:pt idx="8">
                  <c:v>8251.08</c:v>
                </c:pt>
                <c:pt idx="9">
                  <c:v>7035.09</c:v>
                </c:pt>
                <c:pt idx="10">
                  <c:v>5948.53</c:v>
                </c:pt>
                <c:pt idx="11" formatCode="#,##0.00">
                  <c:v>10837.91</c:v>
                </c:pt>
                <c:pt idx="12" formatCode="General">
                  <c:v>7118.43</c:v>
                </c:pt>
                <c:pt idx="13">
                  <c:v>10693.23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96A5-4B8D-8223-D93ACB955BB6}"/>
            </c:ext>
          </c:extLst>
        </c:ser>
        <c:ser>
          <c:idx val="3"/>
          <c:order val="3"/>
          <c:tx>
            <c:strRef>
              <c:f>'122-124 ODI x continenti'!$G$18</c:f>
              <c:strCache>
                <c:ptCount val="1"/>
                <c:pt idx="0">
                  <c:v>America Latina</c:v>
                </c:pt>
              </c:strCache>
            </c:strRef>
          </c:tx>
          <c:invertIfNegative val="0"/>
          <c:dLbls>
            <c:dLbl>
              <c:idx val="13"/>
              <c:layout>
                <c:manualLayout>
                  <c:x val="0.0463645943097997"/>
                  <c:y val="0.01006472330332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'122-124 ODI x continenti'!$C$19:$C$32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continenti'!$G$19:$G$32</c:f>
              <c:numCache>
                <c:formatCode>#,##0.000</c:formatCode>
                <c:ptCount val="14"/>
                <c:pt idx="0">
                  <c:v>1038.15</c:v>
                </c:pt>
                <c:pt idx="1">
                  <c:v>1762.72</c:v>
                </c:pt>
                <c:pt idx="2">
                  <c:v>6466.16</c:v>
                </c:pt>
                <c:pt idx="3">
                  <c:v>8468.74</c:v>
                </c:pt>
                <c:pt idx="4">
                  <c:v>4902.41</c:v>
                </c:pt>
                <c:pt idx="5">
                  <c:v>3677.25</c:v>
                </c:pt>
                <c:pt idx="6">
                  <c:v>7327.9</c:v>
                </c:pt>
                <c:pt idx="7">
                  <c:v>10538.27</c:v>
                </c:pt>
                <c:pt idx="8">
                  <c:v>11935.82</c:v>
                </c:pt>
                <c:pt idx="9">
                  <c:v>6169.74</c:v>
                </c:pt>
                <c:pt idx="10">
                  <c:v>14358.95</c:v>
                </c:pt>
                <c:pt idx="11" formatCode="#,##0.00">
                  <c:v>10547.39</c:v>
                </c:pt>
                <c:pt idx="12" formatCode="General">
                  <c:v>12610.36</c:v>
                </c:pt>
                <c:pt idx="13">
                  <c:v>27227.05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96A5-4B8D-8223-D93ACB955BB6}"/>
            </c:ext>
          </c:extLst>
        </c:ser>
        <c:ser>
          <c:idx val="4"/>
          <c:order val="4"/>
          <c:tx>
            <c:strRef>
              <c:f>'122-124 ODI x continenti'!$H$18</c:f>
              <c:strCache>
                <c:ptCount val="1"/>
                <c:pt idx="0">
                  <c:v>Nord America</c:v>
                </c:pt>
              </c:strCache>
            </c:strRef>
          </c:tx>
          <c:invertIfNegative val="0"/>
          <c:dLbls>
            <c:dLbl>
              <c:idx val="13"/>
              <c:layout>
                <c:manualLayout>
                  <c:x val="-0.0632244467860905"/>
                  <c:y val="0.04025889321328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'122-124 ODI x continenti'!$C$19:$C$32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continenti'!$H$19:$H$32</c:f>
              <c:numCache>
                <c:formatCode>#,##0.000</c:formatCode>
                <c:ptCount val="14"/>
                <c:pt idx="0">
                  <c:v>57.75</c:v>
                </c:pt>
                <c:pt idx="1">
                  <c:v>126.49</c:v>
                </c:pt>
                <c:pt idx="2">
                  <c:v>320.84</c:v>
                </c:pt>
                <c:pt idx="3">
                  <c:v>258.05</c:v>
                </c:pt>
                <c:pt idx="4">
                  <c:v>1125.71</c:v>
                </c:pt>
                <c:pt idx="5">
                  <c:v>364.21</c:v>
                </c:pt>
                <c:pt idx="6">
                  <c:v>1521.93</c:v>
                </c:pt>
                <c:pt idx="7">
                  <c:v>2621.44</c:v>
                </c:pt>
                <c:pt idx="8">
                  <c:v>2481.32</c:v>
                </c:pt>
                <c:pt idx="9">
                  <c:v>4882.0</c:v>
                </c:pt>
                <c:pt idx="10">
                  <c:v>4901.01</c:v>
                </c:pt>
                <c:pt idx="11" formatCode="#,##0.00">
                  <c:v>9207.66</c:v>
                </c:pt>
                <c:pt idx="12" formatCode="General">
                  <c:v>10718.48</c:v>
                </c:pt>
                <c:pt idx="13">
                  <c:v>20350.96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96A5-4B8D-8223-D93ACB955BB6}"/>
            </c:ext>
          </c:extLst>
        </c:ser>
        <c:ser>
          <c:idx val="5"/>
          <c:order val="5"/>
          <c:tx>
            <c:strRef>
              <c:f>'122-124 ODI x continenti'!$I$18</c:f>
              <c:strCache>
                <c:ptCount val="1"/>
                <c:pt idx="0">
                  <c:v>Oceania</c:v>
                </c:pt>
              </c:strCache>
            </c:strRef>
          </c:tx>
          <c:invertIfNegative val="0"/>
          <c:dLbls>
            <c:dLbl>
              <c:idx val="13"/>
              <c:layout>
                <c:manualLayout>
                  <c:x val="0.0"/>
                  <c:y val="-0.020129446606642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'122-124 ODI x continenti'!$C$19:$C$32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continenti'!$I$19:$I$32</c:f>
              <c:numCache>
                <c:formatCode>#,##0.000</c:formatCode>
                <c:ptCount val="14"/>
                <c:pt idx="0">
                  <c:v>33.88</c:v>
                </c:pt>
                <c:pt idx="1">
                  <c:v>120.15</c:v>
                </c:pt>
                <c:pt idx="2">
                  <c:v>202.83</c:v>
                </c:pt>
                <c:pt idx="3">
                  <c:v>126.36</c:v>
                </c:pt>
                <c:pt idx="4">
                  <c:v>770.08</c:v>
                </c:pt>
                <c:pt idx="5">
                  <c:v>1951.87</c:v>
                </c:pt>
                <c:pt idx="6">
                  <c:v>2479.98</c:v>
                </c:pt>
                <c:pt idx="7">
                  <c:v>1888.96</c:v>
                </c:pt>
                <c:pt idx="8">
                  <c:v>3318.23</c:v>
                </c:pt>
                <c:pt idx="9">
                  <c:v>2415.1</c:v>
                </c:pt>
                <c:pt idx="10">
                  <c:v>3660.32</c:v>
                </c:pt>
                <c:pt idx="11" formatCode="#,##0.00">
                  <c:v>4336.95</c:v>
                </c:pt>
                <c:pt idx="12" formatCode="General">
                  <c:v>3871.09</c:v>
                </c:pt>
                <c:pt idx="13">
                  <c:v>5211.77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96A5-4B8D-8223-D93ACB955B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38018936"/>
        <c:axId val="-2138042584"/>
      </c:barChart>
      <c:catAx>
        <c:axId val="-2138018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38042584"/>
        <c:crosses val="autoZero"/>
        <c:auto val="1"/>
        <c:lblAlgn val="ctr"/>
        <c:lblOffset val="100"/>
        <c:noMultiLvlLbl val="0"/>
      </c:catAx>
      <c:valAx>
        <c:axId val="-2138042584"/>
        <c:scaling>
          <c:orientation val="minMax"/>
          <c:max val="200000.0"/>
        </c:scaling>
        <c:delete val="0"/>
        <c:axPos val="l"/>
        <c:numFmt formatCode="#,##0" sourceLinked="0"/>
        <c:majorTickMark val="out"/>
        <c:minorTickMark val="none"/>
        <c:tickLblPos val="nextTo"/>
        <c:crossAx val="-2138018936"/>
        <c:crosses val="autoZero"/>
        <c:crossBetween val="between"/>
        <c:majorUnit val="10000.0"/>
      </c:valAx>
    </c:plotArea>
    <c:legend>
      <c:legendPos val="b"/>
      <c:layout>
        <c:manualLayout>
          <c:xMode val="edge"/>
          <c:yMode val="edge"/>
          <c:x val="0.200742873421117"/>
          <c:y val="0.858676623610256"/>
          <c:w val="0.539504658861794"/>
          <c:h val="0.101064483176458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'122-124 ODI x continenti'!$L$18</c:f>
              <c:strCache>
                <c:ptCount val="1"/>
                <c:pt idx="0">
                  <c:v>Asia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'122-124 ODI x continenti'!$K$19:$K$32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continenti'!$L$19:$L$32</c:f>
              <c:numCache>
                <c:formatCode>0.00</c:formatCode>
                <c:ptCount val="14"/>
                <c:pt idx="0">
                  <c:v>52.72204998861506</c:v>
                </c:pt>
                <c:pt idx="1">
                  <c:v>54.8198523460392</c:v>
                </c:pt>
                <c:pt idx="2">
                  <c:v>36.57212158382927</c:v>
                </c:pt>
                <c:pt idx="3">
                  <c:v>43.4573156243319</c:v>
                </c:pt>
                <c:pt idx="4">
                  <c:v>62.60127389592354</c:v>
                </c:pt>
                <c:pt idx="5">
                  <c:v>77.89251360782526</c:v>
                </c:pt>
                <c:pt idx="6">
                  <c:v>71.4811816025724</c:v>
                </c:pt>
                <c:pt idx="7">
                  <c:v>65.23703734168109</c:v>
                </c:pt>
                <c:pt idx="8">
                  <c:v>60.94037241654973</c:v>
                </c:pt>
                <c:pt idx="9">
                  <c:v>73.78398112239897</c:v>
                </c:pt>
                <c:pt idx="10">
                  <c:v>70.10539604025107</c:v>
                </c:pt>
                <c:pt idx="11">
                  <c:v>69.02869285263948</c:v>
                </c:pt>
                <c:pt idx="12">
                  <c:v>74.39623140838547</c:v>
                </c:pt>
                <c:pt idx="13">
                  <c:v>66.41247440790423</c:v>
                </c:pt>
              </c:numCache>
            </c:numRef>
          </c:val>
        </c:ser>
        <c:ser>
          <c:idx val="1"/>
          <c:order val="1"/>
          <c:tx>
            <c:strRef>
              <c:f>'122-124 ODI x continenti'!$M$18</c:f>
              <c:strCache>
                <c:ptCount val="1"/>
                <c:pt idx="0">
                  <c:v>Africa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'122-124 ODI x continenti'!$K$19:$K$32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continenti'!$M$19:$M$32</c:f>
              <c:numCache>
                <c:formatCode>0.00</c:formatCode>
                <c:ptCount val="14"/>
                <c:pt idx="0">
                  <c:v>2.620636505350918</c:v>
                </c:pt>
                <c:pt idx="1">
                  <c:v>5.773564520852167</c:v>
                </c:pt>
                <c:pt idx="2">
                  <c:v>3.194474915526006</c:v>
                </c:pt>
                <c:pt idx="3">
                  <c:v>2.948059909368112</c:v>
                </c:pt>
                <c:pt idx="4">
                  <c:v>5.939427505150701</c:v>
                </c:pt>
                <c:pt idx="5">
                  <c:v>9.820833356437107</c:v>
                </c:pt>
                <c:pt idx="6">
                  <c:v>2.545366545554767</c:v>
                </c:pt>
                <c:pt idx="7">
                  <c:v>3.069248354667277</c:v>
                </c:pt>
                <c:pt idx="8">
                  <c:v>4.250459854550404</c:v>
                </c:pt>
                <c:pt idx="9">
                  <c:v>2.866240115858661</c:v>
                </c:pt>
                <c:pt idx="10">
                  <c:v>3.12548594628282</c:v>
                </c:pt>
                <c:pt idx="11">
                  <c:v>2.600652729787054</c:v>
                </c:pt>
                <c:pt idx="12">
                  <c:v>2.044331889516613</c:v>
                </c:pt>
                <c:pt idx="13">
                  <c:v>1.222909493032939</c:v>
                </c:pt>
              </c:numCache>
            </c:numRef>
          </c:val>
        </c:ser>
        <c:ser>
          <c:idx val="2"/>
          <c:order val="2"/>
          <c:tx>
            <c:strRef>
              <c:f>'122-124 ODI x continenti'!$N$18</c:f>
              <c:strCache>
                <c:ptCount val="1"/>
                <c:pt idx="0">
                  <c:v>Europa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'122-124 ODI x continenti'!$K$19:$K$32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continenti'!$N$19:$N$32</c:f>
              <c:numCache>
                <c:formatCode>0.00</c:formatCode>
                <c:ptCount val="14"/>
                <c:pt idx="0">
                  <c:v>5.080482721174226</c:v>
                </c:pt>
                <c:pt idx="1">
                  <c:v>2.85940862024121</c:v>
                </c:pt>
                <c:pt idx="2">
                  <c:v>3.225548622195109</c:v>
                </c:pt>
                <c:pt idx="3">
                  <c:v>3.389537353188194</c:v>
                </c:pt>
                <c:pt idx="4">
                  <c:v>5.811607822956907</c:v>
                </c:pt>
                <c:pt idx="5">
                  <c:v>1.56650748016757</c:v>
                </c:pt>
                <c:pt idx="6">
                  <c:v>5.930974531828707</c:v>
                </c:pt>
                <c:pt idx="7">
                  <c:v>9.824242555475254</c:v>
                </c:pt>
                <c:pt idx="8">
                  <c:v>11.05242261503865</c:v>
                </c:pt>
                <c:pt idx="9">
                  <c:v>8.012308844530498</c:v>
                </c:pt>
                <c:pt idx="10">
                  <c:v>5.515880342024584</c:v>
                </c:pt>
                <c:pt idx="11">
                  <c:v>8.80273093228014</c:v>
                </c:pt>
                <c:pt idx="12">
                  <c:v>4.886777835634182</c:v>
                </c:pt>
                <c:pt idx="13">
                  <c:v>5.451573323460588</c:v>
                </c:pt>
              </c:numCache>
            </c:numRef>
          </c:val>
        </c:ser>
        <c:ser>
          <c:idx val="3"/>
          <c:order val="3"/>
          <c:tx>
            <c:strRef>
              <c:f>'122-124 ODI x continenti'!$O$18</c:f>
              <c:strCache>
                <c:ptCount val="1"/>
                <c:pt idx="0">
                  <c:v>America Latina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1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'122-124 ODI x continenti'!$K$19:$K$32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continenti'!$O$19:$O$32</c:f>
              <c:numCache>
                <c:formatCode>0.00</c:formatCode>
                <c:ptCount val="14"/>
                <c:pt idx="0">
                  <c:v>36.36698019021597</c:v>
                </c:pt>
                <c:pt idx="1">
                  <c:v>32.06117144629219</c:v>
                </c:pt>
                <c:pt idx="2">
                  <c:v>52.73689215629503</c:v>
                </c:pt>
                <c:pt idx="3">
                  <c:v>48.0251469181359</c:v>
                </c:pt>
                <c:pt idx="4">
                  <c:v>18.49540992277618</c:v>
                </c:pt>
                <c:pt idx="5">
                  <c:v>6.57742110716747</c:v>
                </c:pt>
                <c:pt idx="6">
                  <c:v>12.96308318970496</c:v>
                </c:pt>
                <c:pt idx="7">
                  <c:v>15.31473532475984</c:v>
                </c:pt>
                <c:pt idx="8">
                  <c:v>15.98817692920571</c:v>
                </c:pt>
                <c:pt idx="9">
                  <c:v>7.026756213559977</c:v>
                </c:pt>
                <c:pt idx="10">
                  <c:v>13.31459201468496</c:v>
                </c:pt>
                <c:pt idx="11">
                  <c:v>8.566765751682954</c:v>
                </c:pt>
                <c:pt idx="12">
                  <c:v>8.65696898717383</c:v>
                </c:pt>
                <c:pt idx="13">
                  <c:v>13.8807693705763</c:v>
                </c:pt>
              </c:numCache>
            </c:numRef>
          </c:val>
        </c:ser>
        <c:ser>
          <c:idx val="4"/>
          <c:order val="4"/>
          <c:tx>
            <c:strRef>
              <c:f>'122-124 ODI x continenti'!$P$18</c:f>
              <c:strCache>
                <c:ptCount val="1"/>
                <c:pt idx="0">
                  <c:v>Nord America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1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'122-124 ODI x continenti'!$K$19:$K$32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continenti'!$P$19:$P$32</c:f>
              <c:numCache>
                <c:formatCode>0.00</c:formatCode>
                <c:ptCount val="14"/>
                <c:pt idx="0">
                  <c:v>2.023015080657874</c:v>
                </c:pt>
                <c:pt idx="1">
                  <c:v>2.300658968095614</c:v>
                </c:pt>
                <c:pt idx="2">
                  <c:v>2.616716023022272</c:v>
                </c:pt>
                <c:pt idx="3">
                  <c:v>1.463368713908439</c:v>
                </c:pt>
                <c:pt idx="4">
                  <c:v>4.24698625862962</c:v>
                </c:pt>
                <c:pt idx="5">
                  <c:v>0.651454902832678</c:v>
                </c:pt>
                <c:pt idx="6">
                  <c:v>2.692300003944878</c:v>
                </c:pt>
                <c:pt idx="7">
                  <c:v>3.809606298731996</c:v>
                </c:pt>
                <c:pt idx="8">
                  <c:v>3.323758499874884</c:v>
                </c:pt>
                <c:pt idx="9">
                  <c:v>5.5601409191635</c:v>
                </c:pt>
                <c:pt idx="10">
                  <c:v>4.544548773405515</c:v>
                </c:pt>
                <c:pt idx="11">
                  <c:v>7.47861474176465</c:v>
                </c:pt>
                <c:pt idx="12">
                  <c:v>7.358199841213341</c:v>
                </c:pt>
                <c:pt idx="13">
                  <c:v>10.37523280082945</c:v>
                </c:pt>
              </c:numCache>
            </c:numRef>
          </c:val>
        </c:ser>
        <c:ser>
          <c:idx val="5"/>
          <c:order val="5"/>
          <c:tx>
            <c:strRef>
              <c:f>'122-124 ODI x continenti'!$Q$18</c:f>
              <c:strCache>
                <c:ptCount val="1"/>
                <c:pt idx="0">
                  <c:v>Oceania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1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'122-124 ODI x continenti'!$K$19:$K$32</c:f>
              <c:numCache>
                <c:formatCode>General</c:formatCode>
                <c:ptCount val="14"/>
                <c:pt idx="0">
                  <c:v>2003.0</c:v>
                </c:pt>
                <c:pt idx="1">
                  <c:v>2004.0</c:v>
                </c:pt>
                <c:pt idx="2">
                  <c:v>2005.0</c:v>
                </c:pt>
                <c:pt idx="3">
                  <c:v>2006.0</c:v>
                </c:pt>
                <c:pt idx="4">
                  <c:v>2007.0</c:v>
                </c:pt>
                <c:pt idx="5">
                  <c:v>2008.0</c:v>
                </c:pt>
                <c:pt idx="6">
                  <c:v>2009.0</c:v>
                </c:pt>
                <c:pt idx="7">
                  <c:v>2010.0</c:v>
                </c:pt>
                <c:pt idx="8">
                  <c:v>2011.0</c:v>
                </c:pt>
                <c:pt idx="9">
                  <c:v>2012.0</c:v>
                </c:pt>
                <c:pt idx="10">
                  <c:v>2013.0</c:v>
                </c:pt>
                <c:pt idx="11">
                  <c:v>2014.0</c:v>
                </c:pt>
                <c:pt idx="12">
                  <c:v>2015.0</c:v>
                </c:pt>
                <c:pt idx="13">
                  <c:v>2016.0</c:v>
                </c:pt>
              </c:numCache>
            </c:numRef>
          </c:cat>
          <c:val>
            <c:numRef>
              <c:f>'122-124 ODI x continenti'!$Q$19:$Q$32</c:f>
              <c:numCache>
                <c:formatCode>0.00</c:formatCode>
                <c:ptCount val="14"/>
                <c:pt idx="0">
                  <c:v>1.186835513985953</c:v>
                </c:pt>
                <c:pt idx="1">
                  <c:v>2.185344098479627</c:v>
                </c:pt>
                <c:pt idx="2">
                  <c:v>1.654246699132301</c:v>
                </c:pt>
                <c:pt idx="3">
                  <c:v>0.716571481067508</c:v>
                </c:pt>
                <c:pt idx="4">
                  <c:v>2.905294594562985</c:v>
                </c:pt>
                <c:pt idx="5">
                  <c:v>3.491269545569915</c:v>
                </c:pt>
                <c:pt idx="6">
                  <c:v>4.387094126394261</c:v>
                </c:pt>
                <c:pt idx="7">
                  <c:v>2.745130124684445</c:v>
                </c:pt>
                <c:pt idx="8">
                  <c:v>4.44480968478063</c:v>
                </c:pt>
                <c:pt idx="9">
                  <c:v>2.750572784488277</c:v>
                </c:pt>
                <c:pt idx="10">
                  <c:v>3.394096883350916</c:v>
                </c:pt>
                <c:pt idx="11">
                  <c:v>3.522542991845507</c:v>
                </c:pt>
                <c:pt idx="12">
                  <c:v>2.657490038076532</c:v>
                </c:pt>
                <c:pt idx="13">
                  <c:v>2.657040604196505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46321208"/>
        <c:axId val="2146324696"/>
      </c:barChart>
      <c:catAx>
        <c:axId val="2146321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146324696"/>
        <c:crosses val="autoZero"/>
        <c:auto val="1"/>
        <c:lblAlgn val="ctr"/>
        <c:lblOffset val="100"/>
        <c:noMultiLvlLbl val="0"/>
      </c:catAx>
      <c:valAx>
        <c:axId val="2146324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146321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'281 inv cinesi in ita'!$A$2</c:f>
              <c:strCache>
                <c:ptCount val="1"/>
                <c:pt idx="0">
                  <c:v>Totale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9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'281 inv cinesi in ita'!$B$1:$AC$1</c:f>
              <c:numCache>
                <c:formatCode>0</c:formatCode>
                <c:ptCount val="20"/>
                <c:pt idx="0">
                  <c:v>1990.0</c:v>
                </c:pt>
                <c:pt idx="1">
                  <c:v>1995.0</c:v>
                </c:pt>
                <c:pt idx="2">
                  <c:v>2000.0</c:v>
                </c:pt>
                <c:pt idx="3">
                  <c:v>2001.0</c:v>
                </c:pt>
                <c:pt idx="4">
                  <c:v>2002.0</c:v>
                </c:pt>
                <c:pt idx="5">
                  <c:v>2003.0</c:v>
                </c:pt>
                <c:pt idx="6">
                  <c:v>2004.0</c:v>
                </c:pt>
                <c:pt idx="7">
                  <c:v>2005.0</c:v>
                </c:pt>
                <c:pt idx="8">
                  <c:v>2006.0</c:v>
                </c:pt>
                <c:pt idx="9">
                  <c:v>2007.0</c:v>
                </c:pt>
                <c:pt idx="10">
                  <c:v>2008.0</c:v>
                </c:pt>
                <c:pt idx="11">
                  <c:v>2009.0</c:v>
                </c:pt>
                <c:pt idx="12">
                  <c:v>2010.0</c:v>
                </c:pt>
                <c:pt idx="13">
                  <c:v>2011.0</c:v>
                </c:pt>
                <c:pt idx="14">
                  <c:v>2012.0</c:v>
                </c:pt>
                <c:pt idx="15">
                  <c:v>2013.0</c:v>
                </c:pt>
                <c:pt idx="16">
                  <c:v>2014.0</c:v>
                </c:pt>
                <c:pt idx="17">
                  <c:v>2015.0</c:v>
                </c:pt>
                <c:pt idx="18" formatCode="General">
                  <c:v>2016.0</c:v>
                </c:pt>
                <c:pt idx="19" formatCode="General">
                  <c:v>2017.0</c:v>
                </c:pt>
              </c:numCache>
            </c:numRef>
          </c:cat>
          <c:val>
            <c:numRef>
              <c:f>'281 inv cinesi in ita'!$B$2:$AC$2</c:f>
              <c:numCache>
                <c:formatCode>#,##0</c:formatCode>
                <c:ptCount val="20"/>
                <c:pt idx="0">
                  <c:v>7.0</c:v>
                </c:pt>
                <c:pt idx="1">
                  <c:v>14.0</c:v>
                </c:pt>
                <c:pt idx="2">
                  <c:v>27.0</c:v>
                </c:pt>
                <c:pt idx="3">
                  <c:v>32.0</c:v>
                </c:pt>
                <c:pt idx="4">
                  <c:v>43.0</c:v>
                </c:pt>
                <c:pt idx="5">
                  <c:v>47.0</c:v>
                </c:pt>
                <c:pt idx="6">
                  <c:v>62.0</c:v>
                </c:pt>
                <c:pt idx="7">
                  <c:v>74.0</c:v>
                </c:pt>
                <c:pt idx="8">
                  <c:v>81.0</c:v>
                </c:pt>
                <c:pt idx="9">
                  <c:v>111.0</c:v>
                </c:pt>
                <c:pt idx="10">
                  <c:v>157.0</c:v>
                </c:pt>
                <c:pt idx="11">
                  <c:v>180.0</c:v>
                </c:pt>
                <c:pt idx="12">
                  <c:v>274.0</c:v>
                </c:pt>
                <c:pt idx="13">
                  <c:v>348.0</c:v>
                </c:pt>
                <c:pt idx="14">
                  <c:v>399.0</c:v>
                </c:pt>
                <c:pt idx="15">
                  <c:v>416.0</c:v>
                </c:pt>
                <c:pt idx="16">
                  <c:v>444.0</c:v>
                </c:pt>
                <c:pt idx="17">
                  <c:v>506.0</c:v>
                </c:pt>
                <c:pt idx="18" formatCode="General">
                  <c:v>591.0</c:v>
                </c:pt>
                <c:pt idx="19" formatCode="General">
                  <c:v>641.0</c:v>
                </c:pt>
              </c:numCache>
            </c:numRef>
          </c:val>
        </c:ser>
        <c:ser>
          <c:idx val="2"/>
          <c:order val="2"/>
          <c:tx>
            <c:strRef>
              <c:f>'281 inv cinesi in ita'!$A$4</c:f>
              <c:strCache>
                <c:ptCount val="1"/>
                <c:pt idx="0">
                  <c:v>Cina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9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'281 inv cinesi in ita'!$B$1:$AC$1</c:f>
              <c:numCache>
                <c:formatCode>0</c:formatCode>
                <c:ptCount val="20"/>
                <c:pt idx="0">
                  <c:v>1990.0</c:v>
                </c:pt>
                <c:pt idx="1">
                  <c:v>1995.0</c:v>
                </c:pt>
                <c:pt idx="2">
                  <c:v>2000.0</c:v>
                </c:pt>
                <c:pt idx="3">
                  <c:v>2001.0</c:v>
                </c:pt>
                <c:pt idx="4">
                  <c:v>2002.0</c:v>
                </c:pt>
                <c:pt idx="5">
                  <c:v>2003.0</c:v>
                </c:pt>
                <c:pt idx="6">
                  <c:v>2004.0</c:v>
                </c:pt>
                <c:pt idx="7">
                  <c:v>2005.0</c:v>
                </c:pt>
                <c:pt idx="8">
                  <c:v>2006.0</c:v>
                </c:pt>
                <c:pt idx="9">
                  <c:v>2007.0</c:v>
                </c:pt>
                <c:pt idx="10">
                  <c:v>2008.0</c:v>
                </c:pt>
                <c:pt idx="11">
                  <c:v>2009.0</c:v>
                </c:pt>
                <c:pt idx="12">
                  <c:v>2010.0</c:v>
                </c:pt>
                <c:pt idx="13">
                  <c:v>2011.0</c:v>
                </c:pt>
                <c:pt idx="14">
                  <c:v>2012.0</c:v>
                </c:pt>
                <c:pt idx="15">
                  <c:v>2013.0</c:v>
                </c:pt>
                <c:pt idx="16">
                  <c:v>2014.0</c:v>
                </c:pt>
                <c:pt idx="17">
                  <c:v>2015.0</c:v>
                </c:pt>
                <c:pt idx="18" formatCode="General">
                  <c:v>2016.0</c:v>
                </c:pt>
                <c:pt idx="19" formatCode="General">
                  <c:v>2017.0</c:v>
                </c:pt>
              </c:numCache>
            </c:numRef>
          </c:cat>
          <c:val>
            <c:numRef>
              <c:f>'281 inv cinesi in ita'!$B$4:$AC$4</c:f>
              <c:numCache>
                <c:formatCode>#,##0</c:formatCode>
                <c:ptCount val="20"/>
                <c:pt idx="0">
                  <c:v>4.0</c:v>
                </c:pt>
                <c:pt idx="1">
                  <c:v>7.0</c:v>
                </c:pt>
                <c:pt idx="2">
                  <c:v>16.0</c:v>
                </c:pt>
                <c:pt idx="3">
                  <c:v>18.0</c:v>
                </c:pt>
                <c:pt idx="4">
                  <c:v>21.0</c:v>
                </c:pt>
                <c:pt idx="5">
                  <c:v>24.0</c:v>
                </c:pt>
                <c:pt idx="6">
                  <c:v>33.0</c:v>
                </c:pt>
                <c:pt idx="7">
                  <c:v>41.0</c:v>
                </c:pt>
                <c:pt idx="8" formatCode="General">
                  <c:v>48.0</c:v>
                </c:pt>
                <c:pt idx="9" formatCode="General">
                  <c:v>71.0</c:v>
                </c:pt>
                <c:pt idx="10" formatCode="General">
                  <c:v>108.0</c:v>
                </c:pt>
                <c:pt idx="11" formatCode="General">
                  <c:v>129.0</c:v>
                </c:pt>
                <c:pt idx="12" formatCode="General">
                  <c:v>193.0</c:v>
                </c:pt>
                <c:pt idx="13" formatCode="General">
                  <c:v>261.0</c:v>
                </c:pt>
                <c:pt idx="14" formatCode="General">
                  <c:v>303.0</c:v>
                </c:pt>
                <c:pt idx="15" formatCode="General">
                  <c:v>314.0</c:v>
                </c:pt>
                <c:pt idx="16" formatCode="General">
                  <c:v>345.0</c:v>
                </c:pt>
                <c:pt idx="17" formatCode="General">
                  <c:v>398.0</c:v>
                </c:pt>
                <c:pt idx="18" formatCode="General">
                  <c:v>470.0</c:v>
                </c:pt>
                <c:pt idx="19" formatCode="General">
                  <c:v>514.0</c:v>
                </c:pt>
              </c:numCache>
            </c:numRef>
          </c:val>
        </c:ser>
        <c:ser>
          <c:idx val="4"/>
          <c:order val="4"/>
          <c:tx>
            <c:strRef>
              <c:f>'281 inv cinesi in ita'!$A$6</c:f>
              <c:strCache>
                <c:ptCount val="1"/>
                <c:pt idx="0">
                  <c:v>Hong Kong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19"/>
              <c:layout>
                <c:manualLayout>
                  <c:x val="-0.00392850127676292"/>
                  <c:y val="0.1202321724709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'281 inv cinesi in ita'!$B$1:$AC$1</c:f>
              <c:numCache>
                <c:formatCode>0</c:formatCode>
                <c:ptCount val="20"/>
                <c:pt idx="0">
                  <c:v>1990.0</c:v>
                </c:pt>
                <c:pt idx="1">
                  <c:v>1995.0</c:v>
                </c:pt>
                <c:pt idx="2">
                  <c:v>2000.0</c:v>
                </c:pt>
                <c:pt idx="3">
                  <c:v>2001.0</c:v>
                </c:pt>
                <c:pt idx="4">
                  <c:v>2002.0</c:v>
                </c:pt>
                <c:pt idx="5">
                  <c:v>2003.0</c:v>
                </c:pt>
                <c:pt idx="6">
                  <c:v>2004.0</c:v>
                </c:pt>
                <c:pt idx="7">
                  <c:v>2005.0</c:v>
                </c:pt>
                <c:pt idx="8">
                  <c:v>2006.0</c:v>
                </c:pt>
                <c:pt idx="9">
                  <c:v>2007.0</c:v>
                </c:pt>
                <c:pt idx="10">
                  <c:v>2008.0</c:v>
                </c:pt>
                <c:pt idx="11">
                  <c:v>2009.0</c:v>
                </c:pt>
                <c:pt idx="12">
                  <c:v>2010.0</c:v>
                </c:pt>
                <c:pt idx="13">
                  <c:v>2011.0</c:v>
                </c:pt>
                <c:pt idx="14">
                  <c:v>2012.0</c:v>
                </c:pt>
                <c:pt idx="15">
                  <c:v>2013.0</c:v>
                </c:pt>
                <c:pt idx="16">
                  <c:v>2014.0</c:v>
                </c:pt>
                <c:pt idx="17">
                  <c:v>2015.0</c:v>
                </c:pt>
                <c:pt idx="18" formatCode="General">
                  <c:v>2016.0</c:v>
                </c:pt>
                <c:pt idx="19" formatCode="General">
                  <c:v>2017.0</c:v>
                </c:pt>
              </c:numCache>
            </c:numRef>
          </c:cat>
          <c:val>
            <c:numRef>
              <c:f>'281 inv cinesi in ita'!$B$6:$AC$6</c:f>
              <c:numCache>
                <c:formatCode>#,##0</c:formatCode>
                <c:ptCount val="20"/>
                <c:pt idx="0">
                  <c:v>3.0</c:v>
                </c:pt>
                <c:pt idx="1">
                  <c:v>7.0</c:v>
                </c:pt>
                <c:pt idx="2">
                  <c:v>11.0</c:v>
                </c:pt>
                <c:pt idx="3">
                  <c:v>14.0</c:v>
                </c:pt>
                <c:pt idx="4">
                  <c:v>22.0</c:v>
                </c:pt>
                <c:pt idx="5">
                  <c:v>23.0</c:v>
                </c:pt>
                <c:pt idx="6">
                  <c:v>29.0</c:v>
                </c:pt>
                <c:pt idx="7">
                  <c:v>33.0</c:v>
                </c:pt>
                <c:pt idx="8">
                  <c:v>33.0</c:v>
                </c:pt>
                <c:pt idx="9">
                  <c:v>40.0</c:v>
                </c:pt>
                <c:pt idx="10">
                  <c:v>49.0</c:v>
                </c:pt>
                <c:pt idx="11">
                  <c:v>51.0</c:v>
                </c:pt>
                <c:pt idx="12">
                  <c:v>81.0</c:v>
                </c:pt>
                <c:pt idx="13">
                  <c:v>87.0</c:v>
                </c:pt>
                <c:pt idx="14">
                  <c:v>96.0</c:v>
                </c:pt>
                <c:pt idx="15">
                  <c:v>102.0</c:v>
                </c:pt>
                <c:pt idx="16">
                  <c:v>99.0</c:v>
                </c:pt>
                <c:pt idx="17">
                  <c:v>108.0</c:v>
                </c:pt>
                <c:pt idx="18">
                  <c:v>121.0</c:v>
                </c:pt>
                <c:pt idx="19">
                  <c:v>127.0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37732008"/>
        <c:axId val="-2137291400"/>
      </c:barChart>
      <c:lineChart>
        <c:grouping val="standard"/>
        <c:varyColors val="0"/>
        <c:ser>
          <c:idx val="1"/>
          <c:order val="1"/>
          <c:tx>
            <c:strRef>
              <c:f>'281 inv cinesi in ita'!$A$3</c:f>
              <c:strCache>
                <c:ptCount val="1"/>
                <c:pt idx="0">
                  <c:v>Crescita annuale % totale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19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'281 inv cinesi in ita'!$B$1:$AC$1</c:f>
              <c:numCache>
                <c:formatCode>0</c:formatCode>
                <c:ptCount val="20"/>
                <c:pt idx="0">
                  <c:v>1990.0</c:v>
                </c:pt>
                <c:pt idx="1">
                  <c:v>1995.0</c:v>
                </c:pt>
                <c:pt idx="2">
                  <c:v>2000.0</c:v>
                </c:pt>
                <c:pt idx="3">
                  <c:v>2001.0</c:v>
                </c:pt>
                <c:pt idx="4">
                  <c:v>2002.0</c:v>
                </c:pt>
                <c:pt idx="5">
                  <c:v>2003.0</c:v>
                </c:pt>
                <c:pt idx="6">
                  <c:v>2004.0</c:v>
                </c:pt>
                <c:pt idx="7">
                  <c:v>2005.0</c:v>
                </c:pt>
                <c:pt idx="8">
                  <c:v>2006.0</c:v>
                </c:pt>
                <c:pt idx="9">
                  <c:v>2007.0</c:v>
                </c:pt>
                <c:pt idx="10">
                  <c:v>2008.0</c:v>
                </c:pt>
                <c:pt idx="11">
                  <c:v>2009.0</c:v>
                </c:pt>
                <c:pt idx="12">
                  <c:v>2010.0</c:v>
                </c:pt>
                <c:pt idx="13">
                  <c:v>2011.0</c:v>
                </c:pt>
                <c:pt idx="14">
                  <c:v>2012.0</c:v>
                </c:pt>
                <c:pt idx="15">
                  <c:v>2013.0</c:v>
                </c:pt>
                <c:pt idx="16">
                  <c:v>2014.0</c:v>
                </c:pt>
                <c:pt idx="17">
                  <c:v>2015.0</c:v>
                </c:pt>
                <c:pt idx="18" formatCode="General">
                  <c:v>2016.0</c:v>
                </c:pt>
                <c:pt idx="19" formatCode="General">
                  <c:v>2017.0</c:v>
                </c:pt>
              </c:numCache>
            </c:numRef>
          </c:cat>
          <c:val>
            <c:numRef>
              <c:f>'281 inv cinesi in ita'!$B$3:$AC$3</c:f>
              <c:numCache>
                <c:formatCode>General</c:formatCode>
                <c:ptCount val="20"/>
                <c:pt idx="3" formatCode="#,##0.00">
                  <c:v>18.51851851851852</c:v>
                </c:pt>
                <c:pt idx="4" formatCode="#,##0.00">
                  <c:v>34.375</c:v>
                </c:pt>
                <c:pt idx="5" formatCode="#,##0.00">
                  <c:v>9.30232558139535</c:v>
                </c:pt>
                <c:pt idx="6" formatCode="#,##0.00">
                  <c:v>31.91489361702128</c:v>
                </c:pt>
                <c:pt idx="7" formatCode="#,##0.00">
                  <c:v>19.35483870967742</c:v>
                </c:pt>
                <c:pt idx="8" formatCode="#,##0.00">
                  <c:v>9.45945945945946</c:v>
                </c:pt>
                <c:pt idx="9" formatCode="#,##0.00">
                  <c:v>37.03703703703704</c:v>
                </c:pt>
                <c:pt idx="10" formatCode="#,##0.00">
                  <c:v>41.44144144144134</c:v>
                </c:pt>
                <c:pt idx="11" formatCode="#,##0.00">
                  <c:v>14.64968152866242</c:v>
                </c:pt>
                <c:pt idx="12" formatCode="#,##0.00">
                  <c:v>52.22222222222222</c:v>
                </c:pt>
                <c:pt idx="13" formatCode="#,##0.00">
                  <c:v>27.00729927007298</c:v>
                </c:pt>
                <c:pt idx="14" formatCode="#,##0.00">
                  <c:v>14.6551724137931</c:v>
                </c:pt>
                <c:pt idx="15" formatCode="#,##0.00">
                  <c:v>4.260651629072682</c:v>
                </c:pt>
                <c:pt idx="16" formatCode="#,##0.00">
                  <c:v>6.73076923076923</c:v>
                </c:pt>
                <c:pt idx="17" formatCode="#,##0.00">
                  <c:v>13.96396396396396</c:v>
                </c:pt>
                <c:pt idx="18" formatCode="#,##0.00">
                  <c:v>16.79841897233202</c:v>
                </c:pt>
                <c:pt idx="19" formatCode="#,##0.00">
                  <c:v>8.460236886632825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'281 inv cinesi in ita'!$A$5</c:f>
              <c:strCache>
                <c:ptCount val="1"/>
                <c:pt idx="0">
                  <c:v>Crescita annuale % Cina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dLbls>
            <c:dLbl>
              <c:idx val="19"/>
              <c:layout>
                <c:manualLayout>
                  <c:x val="-0.0132500473215977"/>
                  <c:y val="-0.06033182503770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'281 inv cinesi in ita'!$B$1:$AC$1</c:f>
              <c:numCache>
                <c:formatCode>0</c:formatCode>
                <c:ptCount val="20"/>
                <c:pt idx="0">
                  <c:v>1990.0</c:v>
                </c:pt>
                <c:pt idx="1">
                  <c:v>1995.0</c:v>
                </c:pt>
                <c:pt idx="2">
                  <c:v>2000.0</c:v>
                </c:pt>
                <c:pt idx="3">
                  <c:v>2001.0</c:v>
                </c:pt>
                <c:pt idx="4">
                  <c:v>2002.0</c:v>
                </c:pt>
                <c:pt idx="5">
                  <c:v>2003.0</c:v>
                </c:pt>
                <c:pt idx="6">
                  <c:v>2004.0</c:v>
                </c:pt>
                <c:pt idx="7">
                  <c:v>2005.0</c:v>
                </c:pt>
                <c:pt idx="8">
                  <c:v>2006.0</c:v>
                </c:pt>
                <c:pt idx="9">
                  <c:v>2007.0</c:v>
                </c:pt>
                <c:pt idx="10">
                  <c:v>2008.0</c:v>
                </c:pt>
                <c:pt idx="11">
                  <c:v>2009.0</c:v>
                </c:pt>
                <c:pt idx="12">
                  <c:v>2010.0</c:v>
                </c:pt>
                <c:pt idx="13">
                  <c:v>2011.0</c:v>
                </c:pt>
                <c:pt idx="14">
                  <c:v>2012.0</c:v>
                </c:pt>
                <c:pt idx="15">
                  <c:v>2013.0</c:v>
                </c:pt>
                <c:pt idx="16">
                  <c:v>2014.0</c:v>
                </c:pt>
                <c:pt idx="17">
                  <c:v>2015.0</c:v>
                </c:pt>
                <c:pt idx="18" formatCode="General">
                  <c:v>2016.0</c:v>
                </c:pt>
                <c:pt idx="19" formatCode="General">
                  <c:v>2017.0</c:v>
                </c:pt>
              </c:numCache>
            </c:numRef>
          </c:cat>
          <c:val>
            <c:numRef>
              <c:f>'281 inv cinesi in ita'!$B$5:$AC$5</c:f>
              <c:numCache>
                <c:formatCode>General</c:formatCode>
                <c:ptCount val="20"/>
                <c:pt idx="3" formatCode="#,##0.00">
                  <c:v>12.5</c:v>
                </c:pt>
                <c:pt idx="4" formatCode="#,##0.00">
                  <c:v>16.66666666666667</c:v>
                </c:pt>
                <c:pt idx="5" formatCode="#,##0.00">
                  <c:v>14.2857142857143</c:v>
                </c:pt>
                <c:pt idx="6" formatCode="#,##0.00">
                  <c:v>37.5</c:v>
                </c:pt>
                <c:pt idx="7" formatCode="#,##0.00">
                  <c:v>24.24242424242418</c:v>
                </c:pt>
                <c:pt idx="8" formatCode="#,##0.00">
                  <c:v>17.07317073170732</c:v>
                </c:pt>
                <c:pt idx="9" formatCode="#,##0.00">
                  <c:v>47.91666666666654</c:v>
                </c:pt>
                <c:pt idx="10" formatCode="#,##0.00">
                  <c:v>52.11267605633802</c:v>
                </c:pt>
                <c:pt idx="11" formatCode="#,##0.00">
                  <c:v>19.44444444444444</c:v>
                </c:pt>
                <c:pt idx="12" formatCode="#,##0.00">
                  <c:v>49.6124031007752</c:v>
                </c:pt>
                <c:pt idx="13" formatCode="#,##0.00">
                  <c:v>35.23316062176166</c:v>
                </c:pt>
                <c:pt idx="14" formatCode="#,##0.00">
                  <c:v>16.0919540229885</c:v>
                </c:pt>
                <c:pt idx="15" formatCode="#,##0.00">
                  <c:v>3.63036303630363</c:v>
                </c:pt>
                <c:pt idx="16" formatCode="#,##0.00">
                  <c:v>9.872611464968151</c:v>
                </c:pt>
                <c:pt idx="17" formatCode="#,##0.00">
                  <c:v>15.36231884057971</c:v>
                </c:pt>
                <c:pt idx="18" formatCode="#,##0.00">
                  <c:v>18.09045226130653</c:v>
                </c:pt>
                <c:pt idx="19" formatCode="#,##0.00">
                  <c:v>9.361702127659575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'281 inv cinesi in ita'!$A$7</c:f>
              <c:strCache>
                <c:ptCount val="1"/>
                <c:pt idx="0">
                  <c:v>Crescita annuale % Hong Kong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'281 inv cinesi in ita'!$B$1:$AC$1</c:f>
              <c:numCache>
                <c:formatCode>0</c:formatCode>
                <c:ptCount val="20"/>
                <c:pt idx="0">
                  <c:v>1990.0</c:v>
                </c:pt>
                <c:pt idx="1">
                  <c:v>1995.0</c:v>
                </c:pt>
                <c:pt idx="2">
                  <c:v>2000.0</c:v>
                </c:pt>
                <c:pt idx="3">
                  <c:v>2001.0</c:v>
                </c:pt>
                <c:pt idx="4">
                  <c:v>2002.0</c:v>
                </c:pt>
                <c:pt idx="5">
                  <c:v>2003.0</c:v>
                </c:pt>
                <c:pt idx="6">
                  <c:v>2004.0</c:v>
                </c:pt>
                <c:pt idx="7">
                  <c:v>2005.0</c:v>
                </c:pt>
                <c:pt idx="8">
                  <c:v>2006.0</c:v>
                </c:pt>
                <c:pt idx="9">
                  <c:v>2007.0</c:v>
                </c:pt>
                <c:pt idx="10">
                  <c:v>2008.0</c:v>
                </c:pt>
                <c:pt idx="11">
                  <c:v>2009.0</c:v>
                </c:pt>
                <c:pt idx="12">
                  <c:v>2010.0</c:v>
                </c:pt>
                <c:pt idx="13">
                  <c:v>2011.0</c:v>
                </c:pt>
                <c:pt idx="14">
                  <c:v>2012.0</c:v>
                </c:pt>
                <c:pt idx="15">
                  <c:v>2013.0</c:v>
                </c:pt>
                <c:pt idx="16">
                  <c:v>2014.0</c:v>
                </c:pt>
                <c:pt idx="17">
                  <c:v>2015.0</c:v>
                </c:pt>
                <c:pt idx="18" formatCode="General">
                  <c:v>2016.0</c:v>
                </c:pt>
                <c:pt idx="19" formatCode="General">
                  <c:v>2017.0</c:v>
                </c:pt>
              </c:numCache>
            </c:numRef>
          </c:cat>
          <c:val>
            <c:numRef>
              <c:f>'281 inv cinesi in ita'!$B$7:$AC$7</c:f>
              <c:numCache>
                <c:formatCode>General</c:formatCode>
                <c:ptCount val="20"/>
                <c:pt idx="3" formatCode="0.00">
                  <c:v>27.27272727272721</c:v>
                </c:pt>
                <c:pt idx="4" formatCode="0.00">
                  <c:v>57.14285714285714</c:v>
                </c:pt>
                <c:pt idx="5" formatCode="0.00">
                  <c:v>4.545454545454546</c:v>
                </c:pt>
                <c:pt idx="6" formatCode="0.00">
                  <c:v>26.08695652173913</c:v>
                </c:pt>
                <c:pt idx="7" formatCode="0.00">
                  <c:v>13.79310344827586</c:v>
                </c:pt>
                <c:pt idx="8" formatCode="0.00">
                  <c:v>0.0</c:v>
                </c:pt>
                <c:pt idx="9" formatCode="0.00">
                  <c:v>21.21212121212118</c:v>
                </c:pt>
                <c:pt idx="10" formatCode="0.00">
                  <c:v>22.5</c:v>
                </c:pt>
                <c:pt idx="11" formatCode="0.00">
                  <c:v>4.08163265306123</c:v>
                </c:pt>
                <c:pt idx="12" formatCode="0.00">
                  <c:v>58.8235294117647</c:v>
                </c:pt>
                <c:pt idx="13" formatCode="0.00">
                  <c:v>7.407407407407407</c:v>
                </c:pt>
                <c:pt idx="14" formatCode="0.00">
                  <c:v>10.3448275862069</c:v>
                </c:pt>
                <c:pt idx="15" formatCode="0.00">
                  <c:v>6.25</c:v>
                </c:pt>
                <c:pt idx="16" formatCode="0.00">
                  <c:v>-2.941176470588235</c:v>
                </c:pt>
                <c:pt idx="17" formatCode="0.00">
                  <c:v>9.09090909090909</c:v>
                </c:pt>
                <c:pt idx="18" formatCode="0.00">
                  <c:v>12.03703703703704</c:v>
                </c:pt>
                <c:pt idx="19" formatCode="0.00">
                  <c:v>4.958677685950413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5004440"/>
        <c:axId val="-2131113976"/>
      </c:lineChart>
      <c:catAx>
        <c:axId val="-2137732008"/>
        <c:scaling>
          <c:orientation val="minMax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-2137291400"/>
        <c:crosses val="autoZero"/>
        <c:auto val="1"/>
        <c:lblAlgn val="ctr"/>
        <c:lblOffset val="100"/>
        <c:noMultiLvlLbl val="0"/>
      </c:catAx>
      <c:valAx>
        <c:axId val="-2137291400"/>
        <c:scaling>
          <c:orientation val="minMax"/>
          <c:max val="650.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-2137732008"/>
        <c:crosses val="autoZero"/>
        <c:crossBetween val="between"/>
        <c:majorUnit val="50.0"/>
      </c:valAx>
      <c:valAx>
        <c:axId val="-2131113976"/>
        <c:scaling>
          <c:orientation val="minMax"/>
          <c:max val="60.0"/>
        </c:scaling>
        <c:delete val="0"/>
        <c:axPos val="r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145004440"/>
        <c:crosses val="max"/>
        <c:crossBetween val="between"/>
        <c:majorUnit val="5.0"/>
      </c:valAx>
      <c:catAx>
        <c:axId val="2145004440"/>
        <c:scaling>
          <c:orientation val="minMax"/>
        </c:scaling>
        <c:delete val="1"/>
        <c:axPos val="b"/>
        <c:numFmt formatCode="0" sourceLinked="1"/>
        <c:majorTickMark val="none"/>
        <c:minorTickMark val="none"/>
        <c:tickLblPos val="nextTo"/>
        <c:crossAx val="-213111397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it-IT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'282-283 inv cinesi settori-dip'!$B$30</c:f>
              <c:strCache>
                <c:ptCount val="1"/>
                <c:pt idx="0">
                  <c:v>Industria manifatturiera</c:v>
                </c:pt>
              </c:strCache>
            </c:strRef>
          </c:tx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settori-dip'!$C$29:$H$29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'282-283 inv cinesi settori-dip'!$C$30:$H$30</c:f>
              <c:numCache>
                <c:formatCode>General</c:formatCode>
                <c:ptCount val="6"/>
                <c:pt idx="0">
                  <c:v>18.37455830388692</c:v>
                </c:pt>
                <c:pt idx="1">
                  <c:v>19.79522184300341</c:v>
                </c:pt>
                <c:pt idx="2">
                  <c:v>21.90476190476191</c:v>
                </c:pt>
                <c:pt idx="3">
                  <c:v>21.66666666666667</c:v>
                </c:pt>
                <c:pt idx="4">
                  <c:v>21.10552763819096</c:v>
                </c:pt>
                <c:pt idx="5">
                  <c:v>24.31906614785992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656-4CE6-A45D-313F258A8AA8}"/>
            </c:ext>
          </c:extLst>
        </c:ser>
        <c:ser>
          <c:idx val="1"/>
          <c:order val="1"/>
          <c:tx>
            <c:strRef>
              <c:f>'282-283 inv cinesi settori-dip'!$B$31</c:f>
              <c:strCache>
                <c:ptCount val="1"/>
                <c:pt idx="0">
                  <c:v>Costruzioni e utilities</c:v>
                </c:pt>
              </c:strCache>
            </c:strRef>
          </c:tx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settori-dip'!$C$29:$H$29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'282-283 inv cinesi settori-dip'!$C$31:$H$31</c:f>
              <c:numCache>
                <c:formatCode>General</c:formatCode>
                <c:ptCount val="6"/>
                <c:pt idx="0">
                  <c:v>34.98233215547703</c:v>
                </c:pt>
                <c:pt idx="1">
                  <c:v>33.44709897610922</c:v>
                </c:pt>
                <c:pt idx="2">
                  <c:v>31.11111111111111</c:v>
                </c:pt>
                <c:pt idx="3">
                  <c:v>26.94444444444444</c:v>
                </c:pt>
                <c:pt idx="4">
                  <c:v>23.36683417085427</c:v>
                </c:pt>
                <c:pt idx="5">
                  <c:v>22.56809338521401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656-4CE6-A45D-313F258A8AA8}"/>
            </c:ext>
          </c:extLst>
        </c:ser>
        <c:ser>
          <c:idx val="2"/>
          <c:order val="2"/>
          <c:tx>
            <c:strRef>
              <c:f>'282-283 inv cinesi settori-dip'!$B$32</c:f>
              <c:strCache>
                <c:ptCount val="1"/>
                <c:pt idx="0">
                  <c:v>Commercio</c:v>
                </c:pt>
              </c:strCache>
            </c:strRef>
          </c:tx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settori-dip'!$C$29:$H$29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'282-283 inv cinesi settori-dip'!$C$32:$H$32</c:f>
              <c:numCache>
                <c:formatCode>General</c:formatCode>
                <c:ptCount val="6"/>
                <c:pt idx="0">
                  <c:v>24.73498233215548</c:v>
                </c:pt>
                <c:pt idx="1">
                  <c:v>25.93856655290102</c:v>
                </c:pt>
                <c:pt idx="2">
                  <c:v>26.66666666666667</c:v>
                </c:pt>
                <c:pt idx="3">
                  <c:v>23.05555555555556</c:v>
                </c:pt>
                <c:pt idx="4">
                  <c:v>23.36683417085427</c:v>
                </c:pt>
                <c:pt idx="5">
                  <c:v>21.20622568093382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656-4CE6-A45D-313F258A8AA8}"/>
            </c:ext>
          </c:extLst>
        </c:ser>
        <c:ser>
          <c:idx val="3"/>
          <c:order val="3"/>
          <c:tx>
            <c:strRef>
              <c:f>'282-283 inv cinesi settori-dip'!$B$33</c:f>
              <c:strCache>
                <c:ptCount val="1"/>
                <c:pt idx="0">
                  <c:v>Servizi</c:v>
                </c:pt>
              </c:strCache>
            </c:strRef>
          </c:tx>
          <c:invertIfNegative val="0"/>
          <c:dLbls>
            <c:numFmt formatCode="#,##0.00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settori-dip'!$C$29:$H$29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'282-283 inv cinesi settori-dip'!$C$33:$H$33</c:f>
              <c:numCache>
                <c:formatCode>General</c:formatCode>
                <c:ptCount val="6"/>
                <c:pt idx="0">
                  <c:v>21.90812720848056</c:v>
                </c:pt>
                <c:pt idx="1">
                  <c:v>20.81911262798635</c:v>
                </c:pt>
                <c:pt idx="2">
                  <c:v>20.31746031746032</c:v>
                </c:pt>
                <c:pt idx="3">
                  <c:v>28.33333333333328</c:v>
                </c:pt>
                <c:pt idx="4">
                  <c:v>32.1608040201005</c:v>
                </c:pt>
                <c:pt idx="5">
                  <c:v>31.90661478599222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A656-4CE6-A45D-313F258A8A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37693720"/>
        <c:axId val="-2133516520"/>
      </c:barChart>
      <c:catAx>
        <c:axId val="-21376937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33516520"/>
        <c:crosses val="autoZero"/>
        <c:auto val="1"/>
        <c:lblAlgn val="ctr"/>
        <c:lblOffset val="100"/>
        <c:noMultiLvlLbl val="0"/>
      </c:catAx>
      <c:valAx>
        <c:axId val="-213351652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-213769372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7651074926458"/>
          <c:y val="0.0729876345419396"/>
          <c:w val="0.856120873107024"/>
          <c:h val="0.479664035840421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'282-283 inv cinesi settori-dip'!$N$31</c:f>
              <c:strCache>
                <c:ptCount val="1"/>
                <c:pt idx="0">
                  <c:v>Dipendenti Industria manifatturiera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settori-dip'!$O$30:$T$30</c:f>
              <c:numCache>
                <c:formatCode>0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 formatCode="General">
                  <c:v>2017.0</c:v>
                </c:pt>
              </c:numCache>
            </c:numRef>
          </c:cat>
          <c:val>
            <c:numRef>
              <c:f>'282-283 inv cinesi settori-dip'!$O$31:$T$31</c:f>
              <c:numCache>
                <c:formatCode>0</c:formatCode>
                <c:ptCount val="6"/>
                <c:pt idx="0">
                  <c:v>61.76238145416227</c:v>
                </c:pt>
                <c:pt idx="1">
                  <c:v>68.21641878440098</c:v>
                </c:pt>
                <c:pt idx="2">
                  <c:v>76.61253255707052</c:v>
                </c:pt>
                <c:pt idx="3">
                  <c:v>77.03255357434974</c:v>
                </c:pt>
                <c:pt idx="4">
                  <c:v>73.2663597041998</c:v>
                </c:pt>
                <c:pt idx="5">
                  <c:v>72.0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FD-43A4-A194-3F561603D613}"/>
            </c:ext>
          </c:extLst>
        </c:ser>
        <c:ser>
          <c:idx val="1"/>
          <c:order val="1"/>
          <c:tx>
            <c:strRef>
              <c:f>'282-283 inv cinesi settori-dip'!$N$32</c:f>
              <c:strCache>
                <c:ptCount val="1"/>
                <c:pt idx="0">
                  <c:v>Dipendenti Energia elettrica, gas e acqua; costruzioni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settori-dip'!$O$30:$T$30</c:f>
              <c:numCache>
                <c:formatCode>0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 formatCode="General">
                  <c:v>2017.0</c:v>
                </c:pt>
              </c:numCache>
            </c:numRef>
          </c:cat>
          <c:val>
            <c:numRef>
              <c:f>'282-283 inv cinesi settori-dip'!$O$32:$T$32</c:f>
              <c:numCache>
                <c:formatCode>0</c:formatCode>
                <c:ptCount val="6"/>
                <c:pt idx="0">
                  <c:v>5.729715489989463</c:v>
                </c:pt>
                <c:pt idx="1">
                  <c:v>1.311628996369598</c:v>
                </c:pt>
                <c:pt idx="2">
                  <c:v>1.8538379040907</c:v>
                </c:pt>
                <c:pt idx="3">
                  <c:v>2.11025682970718</c:v>
                </c:pt>
                <c:pt idx="4">
                  <c:v>1.799916282963583</c:v>
                </c:pt>
                <c:pt idx="5">
                  <c:v>2.0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3FD-43A4-A194-3F561603D613}"/>
            </c:ext>
          </c:extLst>
        </c:ser>
        <c:ser>
          <c:idx val="2"/>
          <c:order val="2"/>
          <c:tx>
            <c:strRef>
              <c:f>'282-283 inv cinesi settori-dip'!$N$33</c:f>
              <c:strCache>
                <c:ptCount val="1"/>
                <c:pt idx="0">
                  <c:v>Dipendenti Commercio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settori-dip'!$O$30:$T$30</c:f>
              <c:numCache>
                <c:formatCode>0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 formatCode="General">
                  <c:v>2017.0</c:v>
                </c:pt>
              </c:numCache>
            </c:numRef>
          </c:cat>
          <c:val>
            <c:numRef>
              <c:f>'282-283 inv cinesi settori-dip'!$O$33:$T$33</c:f>
              <c:numCache>
                <c:formatCode>0</c:formatCode>
                <c:ptCount val="6"/>
                <c:pt idx="0">
                  <c:v>18.79610115911486</c:v>
                </c:pt>
                <c:pt idx="1">
                  <c:v>19.60416910645275</c:v>
                </c:pt>
                <c:pt idx="2">
                  <c:v>14.17190133292477</c:v>
                </c:pt>
                <c:pt idx="3">
                  <c:v>12.08353781558427</c:v>
                </c:pt>
                <c:pt idx="4">
                  <c:v>10.51113901678992</c:v>
                </c:pt>
                <c:pt idx="5">
                  <c:v>11.0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3FD-43A4-A194-3F561603D613}"/>
            </c:ext>
          </c:extLst>
        </c:ser>
        <c:ser>
          <c:idx val="3"/>
          <c:order val="3"/>
          <c:tx>
            <c:strRef>
              <c:f>'282-283 inv cinesi settori-dip'!$N$34</c:f>
              <c:strCache>
                <c:ptCount val="1"/>
                <c:pt idx="0">
                  <c:v>Dipendenti Servizi e altri settori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'282-283 inv cinesi settori-dip'!$O$30:$T$30</c:f>
              <c:numCache>
                <c:formatCode>0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 formatCode="General">
                  <c:v>2017.0</c:v>
                </c:pt>
              </c:numCache>
            </c:numRef>
          </c:cat>
          <c:val>
            <c:numRef>
              <c:f>'282-283 inv cinesi settori-dip'!$O$34:$T$34</c:f>
              <c:numCache>
                <c:formatCode>0</c:formatCode>
                <c:ptCount val="6"/>
                <c:pt idx="0">
                  <c:v>13.7118018967334</c:v>
                </c:pt>
                <c:pt idx="1">
                  <c:v>10.86778311277667</c:v>
                </c:pt>
                <c:pt idx="2">
                  <c:v>7.361728205913895</c:v>
                </c:pt>
                <c:pt idx="3">
                  <c:v>8.773651780358788</c:v>
                </c:pt>
                <c:pt idx="4">
                  <c:v>14.4225849960467</c:v>
                </c:pt>
                <c:pt idx="5">
                  <c:v>15.0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3FD-43A4-A194-3F561603D6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19126920"/>
        <c:axId val="-2137351880"/>
      </c:barChart>
      <c:catAx>
        <c:axId val="2119126920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crossAx val="-2137351880"/>
        <c:crosses val="autoZero"/>
        <c:auto val="1"/>
        <c:lblAlgn val="ctr"/>
        <c:lblOffset val="100"/>
        <c:noMultiLvlLbl val="0"/>
      </c:catAx>
      <c:valAx>
        <c:axId val="-213735188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1191269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0287779319158386"/>
          <c:y val="0.683729681387534"/>
          <c:w val="0.922936504140004"/>
          <c:h val="0.271354851202041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5358496599855"/>
          <c:y val="0.0699734600964794"/>
          <c:w val="0.845819655941083"/>
          <c:h val="0.53344782251577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'284num imprese cinesi in region'!$I$13</c:f>
              <c:strCache>
                <c:ptCount val="1"/>
                <c:pt idx="0">
                  <c:v>Lombardia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'284num imprese cinesi in region'!$J$12:$O$12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'284num imprese cinesi in region'!$J$13:$O$13</c:f>
              <c:numCache>
                <c:formatCode>0</c:formatCode>
                <c:ptCount val="6"/>
                <c:pt idx="0">
                  <c:v>35.33568904593634</c:v>
                </c:pt>
                <c:pt idx="1">
                  <c:v>37.54266211604096</c:v>
                </c:pt>
                <c:pt idx="2">
                  <c:v>36.82539682539682</c:v>
                </c:pt>
                <c:pt idx="3">
                  <c:v>38.33333333333334</c:v>
                </c:pt>
                <c:pt idx="4">
                  <c:v>42.71356783919598</c:v>
                </c:pt>
                <c:pt idx="5">
                  <c:v>41.0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366-4085-95D4-2DB6C682E2A3}"/>
            </c:ext>
          </c:extLst>
        </c:ser>
        <c:ser>
          <c:idx val="1"/>
          <c:order val="1"/>
          <c:tx>
            <c:strRef>
              <c:f>'284num imprese cinesi in region'!$I$14</c:f>
              <c:strCache>
                <c:ptCount val="1"/>
                <c:pt idx="0">
                  <c:v>Piemonte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'284num imprese cinesi in region'!$J$12:$O$12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'284num imprese cinesi in region'!$J$14:$O$14</c:f>
              <c:numCache>
                <c:formatCode>0</c:formatCode>
                <c:ptCount val="6"/>
                <c:pt idx="0">
                  <c:v>5.30035335689046</c:v>
                </c:pt>
                <c:pt idx="1">
                  <c:v>5.802047781569965</c:v>
                </c:pt>
                <c:pt idx="2">
                  <c:v>5.714285714285708</c:v>
                </c:pt>
                <c:pt idx="3">
                  <c:v>5.277777777777778</c:v>
                </c:pt>
                <c:pt idx="4">
                  <c:v>5.27638190954774</c:v>
                </c:pt>
                <c:pt idx="5">
                  <c:v>8.0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366-4085-95D4-2DB6C682E2A3}"/>
            </c:ext>
          </c:extLst>
        </c:ser>
        <c:ser>
          <c:idx val="2"/>
          <c:order val="2"/>
          <c:tx>
            <c:strRef>
              <c:f>'284num imprese cinesi in region'!$I$15</c:f>
              <c:strCache>
                <c:ptCount val="1"/>
                <c:pt idx="0">
                  <c:v>Veneto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'284num imprese cinesi in region'!$J$12:$O$12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'284num imprese cinesi in region'!$J$15:$O$15</c:f>
              <c:numCache>
                <c:formatCode>0</c:formatCode>
                <c:ptCount val="6"/>
                <c:pt idx="0">
                  <c:v>10.24734982332155</c:v>
                </c:pt>
                <c:pt idx="1">
                  <c:v>8.873720136518771</c:v>
                </c:pt>
                <c:pt idx="2">
                  <c:v>8.88888888888889</c:v>
                </c:pt>
                <c:pt idx="3">
                  <c:v>7.222222222222222</c:v>
                </c:pt>
                <c:pt idx="4">
                  <c:v>7.28643216080402</c:v>
                </c:pt>
                <c:pt idx="5">
                  <c:v>7.0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366-4085-95D4-2DB6C682E2A3}"/>
            </c:ext>
          </c:extLst>
        </c:ser>
        <c:ser>
          <c:idx val="3"/>
          <c:order val="3"/>
          <c:tx>
            <c:strRef>
              <c:f>'284num imprese cinesi in region'!$I$16</c:f>
              <c:strCache>
                <c:ptCount val="1"/>
                <c:pt idx="0">
                  <c:v>Emilia-Romagna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'284num imprese cinesi in region'!$J$12:$O$12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'284num imprese cinesi in region'!$J$16:$O$16</c:f>
              <c:numCache>
                <c:formatCode>0</c:formatCode>
                <c:ptCount val="6"/>
                <c:pt idx="0">
                  <c:v>6.360424028268544</c:v>
                </c:pt>
                <c:pt idx="1">
                  <c:v>5.460750853242321</c:v>
                </c:pt>
                <c:pt idx="2">
                  <c:v>6.031746031746031</c:v>
                </c:pt>
                <c:pt idx="3">
                  <c:v>6.944444444444444</c:v>
                </c:pt>
                <c:pt idx="4">
                  <c:v>7.28643216080402</c:v>
                </c:pt>
                <c:pt idx="5">
                  <c:v>9.0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366-4085-95D4-2DB6C682E2A3}"/>
            </c:ext>
          </c:extLst>
        </c:ser>
        <c:ser>
          <c:idx val="4"/>
          <c:order val="4"/>
          <c:tx>
            <c:strRef>
              <c:f>'284num imprese cinesi in region'!$I$17</c:f>
              <c:strCache>
                <c:ptCount val="1"/>
                <c:pt idx="0">
                  <c:v>Lazio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'284num imprese cinesi in region'!$J$12:$O$12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'284num imprese cinesi in region'!$J$17:$O$17</c:f>
              <c:numCache>
                <c:formatCode>0</c:formatCode>
                <c:ptCount val="6"/>
                <c:pt idx="0">
                  <c:v>23.32155477031802</c:v>
                </c:pt>
                <c:pt idx="1">
                  <c:v>22.86689419795222</c:v>
                </c:pt>
                <c:pt idx="2">
                  <c:v>21.58730158730159</c:v>
                </c:pt>
                <c:pt idx="3">
                  <c:v>19.16666666666667</c:v>
                </c:pt>
                <c:pt idx="4">
                  <c:v>16.83417085427136</c:v>
                </c:pt>
                <c:pt idx="5">
                  <c:v>14.0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366-4085-95D4-2DB6C682E2A3}"/>
            </c:ext>
          </c:extLst>
        </c:ser>
        <c:ser>
          <c:idx val="5"/>
          <c:order val="5"/>
          <c:tx>
            <c:strRef>
              <c:f>'284num imprese cinesi in region'!$I$18</c:f>
              <c:strCache>
                <c:ptCount val="1"/>
                <c:pt idx="0">
                  <c:v>Altre regioni Nord Italia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'284num imprese cinesi in region'!$J$12:$O$12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'284num imprese cinesi in region'!$J$18:$O$18</c:f>
              <c:numCache>
                <c:formatCode>0</c:formatCode>
                <c:ptCount val="6"/>
                <c:pt idx="0">
                  <c:v>7.773851590106007</c:v>
                </c:pt>
                <c:pt idx="1">
                  <c:v>7.849829351535836</c:v>
                </c:pt>
                <c:pt idx="2">
                  <c:v>8.253968253968254</c:v>
                </c:pt>
                <c:pt idx="3">
                  <c:v>11.94444444444444</c:v>
                </c:pt>
                <c:pt idx="4">
                  <c:v>11.05527638190955</c:v>
                </c:pt>
                <c:pt idx="5">
                  <c:v>10.0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F366-4085-95D4-2DB6C682E2A3}"/>
            </c:ext>
          </c:extLst>
        </c:ser>
        <c:ser>
          <c:idx val="6"/>
          <c:order val="6"/>
          <c:tx>
            <c:strRef>
              <c:f>'284num imprese cinesi in region'!$I$19</c:f>
              <c:strCache>
                <c:ptCount val="1"/>
                <c:pt idx="0">
                  <c:v>Altre regioni Centro Sud Italia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'284num imprese cinesi in region'!$J$12:$O$12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'284num imprese cinesi in region'!$J$19:$O$19</c:f>
              <c:numCache>
                <c:formatCode>0</c:formatCode>
                <c:ptCount val="6"/>
                <c:pt idx="0">
                  <c:v>11.66077738515901</c:v>
                </c:pt>
                <c:pt idx="1">
                  <c:v>11.60409556313993</c:v>
                </c:pt>
                <c:pt idx="2">
                  <c:v>12.6984126984127</c:v>
                </c:pt>
                <c:pt idx="3">
                  <c:v>11.11111111111111</c:v>
                </c:pt>
                <c:pt idx="4">
                  <c:v>9.547738693467335</c:v>
                </c:pt>
                <c:pt idx="5">
                  <c:v>11.0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366-4085-95D4-2DB6C682E2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35179240"/>
        <c:axId val="-2134714136"/>
      </c:barChart>
      <c:catAx>
        <c:axId val="-2135179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34714136"/>
        <c:crosses val="autoZero"/>
        <c:auto val="1"/>
        <c:lblAlgn val="ctr"/>
        <c:lblOffset val="100"/>
        <c:noMultiLvlLbl val="0"/>
      </c:catAx>
      <c:valAx>
        <c:axId val="-213471413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-21351792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0490135817680753"/>
          <c:y val="0.691408140655555"/>
          <c:w val="0.916904316255796"/>
          <c:h val="0.26553126851584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7651074926458"/>
          <c:y val="0.0608959711653335"/>
          <c:w val="0.856120873107024"/>
          <c:h val="0.49091779560272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'285dipend imp cin regioni FINE'!$H$13</c:f>
              <c:strCache>
                <c:ptCount val="1"/>
                <c:pt idx="0">
                  <c:v>Lombardia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'285dipend imp cin regioni FINE'!$I$12:$N$12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'285dipend imp cin regioni FINE'!$I$13:$N$13</c:f>
              <c:numCache>
                <c:formatCode>0</c:formatCode>
                <c:ptCount val="6"/>
                <c:pt idx="0">
                  <c:v>31.26975763962065</c:v>
                </c:pt>
                <c:pt idx="1">
                  <c:v>33.50509427333412</c:v>
                </c:pt>
                <c:pt idx="2">
                  <c:v>26.55890914662173</c:v>
                </c:pt>
                <c:pt idx="3">
                  <c:v>31.42483232455423</c:v>
                </c:pt>
                <c:pt idx="4">
                  <c:v>31.83572857076409</c:v>
                </c:pt>
                <c:pt idx="5">
                  <c:v>32.0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273-489D-B82D-D17991DAF3FB}"/>
            </c:ext>
          </c:extLst>
        </c:ser>
        <c:ser>
          <c:idx val="1"/>
          <c:order val="1"/>
          <c:tx>
            <c:strRef>
              <c:f>'285dipend imp cin regioni FINE'!$H$14</c:f>
              <c:strCache>
                <c:ptCount val="1"/>
                <c:pt idx="0">
                  <c:v>Piemonte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'285dipend imp cin regioni FINE'!$I$12:$N$12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'285dipend imp cin regioni FINE'!$I$14:$N$14</c:f>
              <c:numCache>
                <c:formatCode>0</c:formatCode>
                <c:ptCount val="6"/>
                <c:pt idx="0">
                  <c:v>5.663856691253946</c:v>
                </c:pt>
                <c:pt idx="1">
                  <c:v>4.93031970956787</c:v>
                </c:pt>
                <c:pt idx="2">
                  <c:v>3.56212655124866</c:v>
                </c:pt>
                <c:pt idx="3">
                  <c:v>13.6648672228584</c:v>
                </c:pt>
                <c:pt idx="4">
                  <c:v>11.63666806195061</c:v>
                </c:pt>
                <c:pt idx="5">
                  <c:v>14.0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273-489D-B82D-D17991DAF3FB}"/>
            </c:ext>
          </c:extLst>
        </c:ser>
        <c:ser>
          <c:idx val="2"/>
          <c:order val="2"/>
          <c:tx>
            <c:strRef>
              <c:f>'285dipend imp cin regioni FINE'!$H$15</c:f>
              <c:strCache>
                <c:ptCount val="1"/>
                <c:pt idx="0">
                  <c:v>Veneto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'285dipend imp cin regioni FINE'!$I$12:$N$12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'285dipend imp cin regioni FINE'!$I$15:$N$15</c:f>
              <c:numCache>
                <c:formatCode>0</c:formatCode>
                <c:ptCount val="6"/>
                <c:pt idx="0">
                  <c:v>9.94467860906216</c:v>
                </c:pt>
                <c:pt idx="1">
                  <c:v>9.01744935004099</c:v>
                </c:pt>
                <c:pt idx="2">
                  <c:v>9.92033093304734</c:v>
                </c:pt>
                <c:pt idx="3">
                  <c:v>7.246850973335515</c:v>
                </c:pt>
                <c:pt idx="4">
                  <c:v>8.31589228407981</c:v>
                </c:pt>
                <c:pt idx="5">
                  <c:v>12.0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273-489D-B82D-D17991DAF3FB}"/>
            </c:ext>
          </c:extLst>
        </c:ser>
        <c:ser>
          <c:idx val="3"/>
          <c:order val="3"/>
          <c:tx>
            <c:strRef>
              <c:f>'285dipend imp cin regioni FINE'!$H$16</c:f>
              <c:strCache>
                <c:ptCount val="1"/>
                <c:pt idx="0">
                  <c:v>Emilia-Romagna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'285dipend imp cin regioni FINE'!$I$12:$N$12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'285dipend imp cin regioni FINE'!$I$16:$N$16</c:f>
              <c:numCache>
                <c:formatCode>0</c:formatCode>
                <c:ptCount val="6"/>
                <c:pt idx="0">
                  <c:v>20.12644889357218</c:v>
                </c:pt>
                <c:pt idx="1">
                  <c:v>24.65159854783932</c:v>
                </c:pt>
                <c:pt idx="2">
                  <c:v>17.60379960165466</c:v>
                </c:pt>
                <c:pt idx="3">
                  <c:v>17.60183216096843</c:v>
                </c:pt>
                <c:pt idx="4">
                  <c:v>15.65043486349472</c:v>
                </c:pt>
                <c:pt idx="5">
                  <c:v>15.0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273-489D-B82D-D17991DAF3FB}"/>
            </c:ext>
          </c:extLst>
        </c:ser>
        <c:ser>
          <c:idx val="4"/>
          <c:order val="4"/>
          <c:tx>
            <c:strRef>
              <c:f>'285dipend imp cin regioni FINE'!$H$17</c:f>
              <c:strCache>
                <c:ptCount val="1"/>
                <c:pt idx="0">
                  <c:v>Lazio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'285dipend imp cin regioni FINE'!$I$12:$N$12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'285dipend imp cin regioni FINE'!$I$17:$N$17</c:f>
              <c:numCache>
                <c:formatCode>0</c:formatCode>
                <c:ptCount val="6"/>
                <c:pt idx="0">
                  <c:v>12.36828240252898</c:v>
                </c:pt>
                <c:pt idx="1">
                  <c:v>5.574423234570792</c:v>
                </c:pt>
                <c:pt idx="2">
                  <c:v>4.496705990500996</c:v>
                </c:pt>
                <c:pt idx="3">
                  <c:v>2.955450133595064</c:v>
                </c:pt>
                <c:pt idx="4">
                  <c:v>2.40919027021999</c:v>
                </c:pt>
                <c:pt idx="5">
                  <c:v>2.0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273-489D-B82D-D17991DAF3FB}"/>
            </c:ext>
          </c:extLst>
        </c:ser>
        <c:ser>
          <c:idx val="5"/>
          <c:order val="5"/>
          <c:tx>
            <c:strRef>
              <c:f>'285dipend imp cin regioni FINE'!$H$18</c:f>
              <c:strCache>
                <c:ptCount val="1"/>
                <c:pt idx="0">
                  <c:v>Altre regioni Nord Italia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'285dipend imp cin regioni FINE'!$I$12:$N$12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'285dipend imp cin regioni FINE'!$I$18:$N$18</c:f>
              <c:numCache>
                <c:formatCode>0</c:formatCode>
                <c:ptCount val="6"/>
                <c:pt idx="0">
                  <c:v>3.477344573234984</c:v>
                </c:pt>
                <c:pt idx="1">
                  <c:v>5.082562360932194</c:v>
                </c:pt>
                <c:pt idx="2">
                  <c:v>26.01501455492568</c:v>
                </c:pt>
                <c:pt idx="3">
                  <c:v>18.50700692513223</c:v>
                </c:pt>
                <c:pt idx="4">
                  <c:v>15.78996325752291</c:v>
                </c:pt>
                <c:pt idx="5">
                  <c:v>13.0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C273-489D-B82D-D17991DAF3FB}"/>
            </c:ext>
          </c:extLst>
        </c:ser>
        <c:ser>
          <c:idx val="6"/>
          <c:order val="6"/>
          <c:tx>
            <c:strRef>
              <c:f>'285dipend imp cin regioni FINE'!$H$19</c:f>
              <c:strCache>
                <c:ptCount val="1"/>
                <c:pt idx="0">
                  <c:v>Altre regioni Centro Sud Italia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'285dipend imp cin regioni FINE'!$I$12:$N$12</c:f>
              <c:numCache>
                <c:formatCode>General</c:formatCode>
                <c:ptCount val="6"/>
                <c:pt idx="0">
                  <c:v>2012.0</c:v>
                </c:pt>
                <c:pt idx="1">
                  <c:v>2013.0</c:v>
                </c:pt>
                <c:pt idx="2">
                  <c:v>2014.0</c:v>
                </c:pt>
                <c:pt idx="3">
                  <c:v>2015.0</c:v>
                </c:pt>
                <c:pt idx="4">
                  <c:v>2016.0</c:v>
                </c:pt>
                <c:pt idx="5">
                  <c:v>2017.0</c:v>
                </c:pt>
              </c:numCache>
            </c:numRef>
          </c:cat>
          <c:val>
            <c:numRef>
              <c:f>'285dipend imp cin regioni FINE'!$I$19:$N$19</c:f>
              <c:numCache>
                <c:formatCode>0</c:formatCode>
                <c:ptCount val="6"/>
                <c:pt idx="0">
                  <c:v>17.14963119072708</c:v>
                </c:pt>
                <c:pt idx="1">
                  <c:v>17.23855252371472</c:v>
                </c:pt>
                <c:pt idx="2">
                  <c:v>11.84311322200092</c:v>
                </c:pt>
                <c:pt idx="3">
                  <c:v>8.599160259556137</c:v>
                </c:pt>
                <c:pt idx="4">
                  <c:v>14.36212269196782</c:v>
                </c:pt>
                <c:pt idx="5">
                  <c:v>12.0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273-489D-B82D-D17991DAF3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134940344"/>
        <c:axId val="2095922888"/>
      </c:barChart>
      <c:catAx>
        <c:axId val="-2134940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95922888"/>
        <c:crosses val="autoZero"/>
        <c:auto val="1"/>
        <c:lblAlgn val="ctr"/>
        <c:lblOffset val="100"/>
        <c:noMultiLvlLbl val="0"/>
      </c:catAx>
      <c:valAx>
        <c:axId val="2095922888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-21349403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0429171854380347"/>
          <c:y val="0.708019494087632"/>
          <c:w val="0.869577257472831"/>
          <c:h val="0.254506062118317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103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3830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1645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1054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0234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9665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0553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4916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it-IT" noProof="0" smtClean="0"/>
              <a:t>Trascinare l'immagine su un segnaposto o fare clic sull'icona per aggiungerla</a:t>
            </a:r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9511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762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603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91D06-CC60-C94F-881E-87524BDA6117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C26247-4B63-1644-BC93-3690D4072BDD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8053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F169B1-3D5E-EB4E-AF40-3E76D263A867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E4740-40C9-464E-BC74-A9ABFB113191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2211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24EB31-E041-1A4C-9909-1E63C1F991BD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674765-C666-FC42-9B65-CF5602B700FB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24551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E194CE-A265-CC4E-9B85-60A79AE3B22C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5BA92-83D2-F741-BFB5-0A1231B79E94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8877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F97239-8DD6-584D-9322-AE10ECB05E5B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9BA41-12CC-0C4A-B1CC-B96177E86349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12847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37281C-A72D-FD40-989B-9C44A1D0BFFD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AC3786-DC7D-2944-A4BA-F688FBC93680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7011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4DDF6E-9C55-8048-AC67-523066C6851B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624CDB-8C96-AE41-B514-5A312D301FB8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59062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918779-FB0A-A344-AB3C-6065ECF0F859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3CB96-4129-0842-AFB4-091FC99C31C1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23644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it-IT" noProof="0" smtClean="0"/>
              <a:t>Trascinare l'immagine su un segnaposto o fare clic sull'icona per aggiungerla</a:t>
            </a:r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A76202-1021-C248-8765-1B791C620F62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D1B84-EE7A-7940-8A7B-95A12AF5C593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41545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81065E-A3F0-5E4A-ACD3-98866BDA5B39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F3486-BFE7-5643-818D-9E83176F2465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42843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04D57C-8B30-2648-B5FD-A89FBF85B424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C2CD0A-A6BF-054F-96A5-B31F808BEC12}" type="slidenum">
              <a:rPr lang="it-IT"/>
              <a:pPr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013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  <a:latin typeface="Calibri" charset="0"/>
              </a:defRPr>
            </a:lvl1pPr>
          </a:lstStyle>
          <a:p>
            <a:fld id="{EB24967B-A2AC-984B-A8F5-2A3CEC2AB40D}" type="datetimeFigureOut">
              <a:rPr lang="it-IT" smtClean="0"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rgbClr val="898989"/>
                </a:solidFill>
                <a:latin typeface="Calibri" charset="0"/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Calibri" charset="0"/>
              </a:defRPr>
            </a:lvl1pPr>
          </a:lstStyle>
          <a:p>
            <a:fld id="{FAB801EE-848D-8A4C-AC69-A0F87A41CB91}" type="slidenum">
              <a:rPr lang="it-IT" smtClean="0"/>
              <a:t>‹n.›</a:t>
            </a:fld>
            <a:endParaRPr lang="it-IT"/>
          </a:p>
        </p:txBody>
      </p:sp>
      <p:pic>
        <p:nvPicPr>
          <p:cNvPr id="1031" name="Immagin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163" y="6021388"/>
            <a:ext cx="27495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Immagine 8" descr="logo CeSIF_orizz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876925"/>
            <a:ext cx="1655763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egnaposto tito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</a:defRPr>
            </a:lvl1pPr>
          </a:lstStyle>
          <a:p>
            <a:fld id="{4FC8E2B0-B51F-2F4D-85DF-4D8273BBF41B}" type="datetimeFigureOut">
              <a:rPr lang="it-IT"/>
              <a:pPr/>
              <a:t>11/07/18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rgbClr val="898989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fld id="{6EBF5B63-1F6B-084E-AC0C-AEADE41F7E7F}" type="slidenum">
              <a:rPr lang="it-IT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charset="0"/>
          <a:ea typeface="ＭＳ Ｐゴシック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emf"/><Relationship Id="rId3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emf"/><Relationship Id="rId3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emf"/><Relationship Id="rId3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emf"/><Relationship Id="rId3" Type="http://schemas.openxmlformats.org/officeDocument/2006/relationships/chart" Target="../charts/char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4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4.xml"/><Relationship Id="rId3" Type="http://schemas.openxmlformats.org/officeDocument/2006/relationships/chart" Target="../charts/char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6.xml"/><Relationship Id="rId3" Type="http://schemas.openxmlformats.org/officeDocument/2006/relationships/chart" Target="../charts/char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4" Type="http://schemas.openxmlformats.org/officeDocument/2006/relationships/chart" Target="../charts/chart11.xml"/><Relationship Id="rId5" Type="http://schemas.openxmlformats.org/officeDocument/2006/relationships/chart" Target="../charts/chart12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png"/><Relationship Id="rId3" Type="http://schemas.openxmlformats.org/officeDocument/2006/relationships/image" Target="../media/image27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61893" y="4183534"/>
            <a:ext cx="7772400" cy="1470025"/>
          </a:xfrm>
        </p:spPr>
        <p:txBody>
          <a:bodyPr/>
          <a:lstStyle/>
          <a:p>
            <a:r>
              <a:rPr lang="it-IT" dirty="0" smtClean="0"/>
              <a:t>Confindustria Firenze</a:t>
            </a:r>
            <a:br>
              <a:rPr lang="it-IT" dirty="0" smtClean="0"/>
            </a:br>
            <a:r>
              <a:rPr lang="it-IT" dirty="0" smtClean="0"/>
              <a:t>11 luglio 2018</a:t>
            </a:r>
            <a:endParaRPr lang="it-IT" dirty="0"/>
          </a:p>
        </p:txBody>
      </p:sp>
      <p:pic>
        <p:nvPicPr>
          <p:cNvPr id="4" name="Immagine 3" descr="Cover RA 2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04" y="621862"/>
            <a:ext cx="6964680" cy="33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14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Struttura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Il quadro politico</a:t>
            </a:r>
          </a:p>
          <a:p>
            <a:pPr lvl="1"/>
            <a:r>
              <a:rPr lang="it-IT" dirty="0" smtClean="0"/>
              <a:t>Le modifiche post congresso e Due sessioni</a:t>
            </a:r>
          </a:p>
          <a:p>
            <a:r>
              <a:rPr lang="it-IT" dirty="0" smtClean="0"/>
              <a:t>Le linee di politica economica</a:t>
            </a:r>
          </a:p>
          <a:p>
            <a:pPr lvl="1"/>
            <a:r>
              <a:rPr lang="it-IT" dirty="0" smtClean="0"/>
              <a:t>3 battaglie</a:t>
            </a:r>
          </a:p>
          <a:p>
            <a:pPr lvl="1"/>
            <a:r>
              <a:rPr lang="it-IT" dirty="0" smtClean="0"/>
              <a:t>Le difficoltà nella crescita</a:t>
            </a:r>
          </a:p>
          <a:p>
            <a:r>
              <a:rPr lang="it-IT" dirty="0" smtClean="0"/>
              <a:t>I temi principali</a:t>
            </a:r>
          </a:p>
          <a:p>
            <a:pPr lvl="1"/>
            <a:r>
              <a:rPr lang="it-IT" dirty="0" smtClean="0"/>
              <a:t>Consumi</a:t>
            </a:r>
          </a:p>
          <a:p>
            <a:pPr lvl="1"/>
            <a:r>
              <a:rPr lang="it-IT" dirty="0" smtClean="0"/>
              <a:t>Qualità</a:t>
            </a:r>
          </a:p>
          <a:p>
            <a:pPr lvl="1"/>
            <a:r>
              <a:rPr lang="it-IT" dirty="0" smtClean="0"/>
              <a:t>Globalizzazione</a:t>
            </a:r>
          </a:p>
          <a:p>
            <a:r>
              <a:rPr lang="it-IT" dirty="0" smtClean="0"/>
              <a:t>Il tema di fondo: lungo periodo</a:t>
            </a:r>
          </a:p>
        </p:txBody>
      </p:sp>
    </p:spTree>
    <p:extLst>
      <p:ext uri="{BB962C8B-B14F-4D97-AF65-F5344CB8AC3E}">
        <p14:creationId xmlns:p14="http://schemas.microsoft.com/office/powerpoint/2010/main" val="28812612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quadro politico</a:t>
            </a:r>
            <a:endParaRPr lang="it-IT" dirty="0"/>
          </a:p>
        </p:txBody>
      </p:sp>
      <p:pic>
        <p:nvPicPr>
          <p:cNvPr id="4" name="Immagine 1" descr="19 PBS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1417638"/>
            <a:ext cx="8629650" cy="485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75590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XIX Congresso e 2 Sessioni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Il pensiero di </a:t>
            </a:r>
            <a:r>
              <a:rPr lang="it-IT" dirty="0" err="1" smtClean="0"/>
              <a:t>Xi</a:t>
            </a:r>
            <a:r>
              <a:rPr lang="it-IT" dirty="0" smtClean="0"/>
              <a:t> </a:t>
            </a:r>
            <a:r>
              <a:rPr lang="it-IT" dirty="0" err="1" smtClean="0"/>
              <a:t>Jinping</a:t>
            </a:r>
            <a:r>
              <a:rPr lang="it-IT" dirty="0" smtClean="0"/>
              <a:t> del socialismo con caratteristiche cinese per una nuova era</a:t>
            </a:r>
          </a:p>
          <a:p>
            <a:r>
              <a:rPr lang="it-IT" dirty="0" smtClean="0"/>
              <a:t>No successore + ruolo alleati </a:t>
            </a:r>
            <a:r>
              <a:rPr lang="it-IT" dirty="0" err="1" smtClean="0"/>
              <a:t>Xi</a:t>
            </a:r>
            <a:endParaRPr lang="it-IT" dirty="0" smtClean="0"/>
          </a:p>
          <a:p>
            <a:r>
              <a:rPr lang="it-IT" dirty="0" smtClean="0"/>
              <a:t>No limite costituzionale</a:t>
            </a:r>
          </a:p>
          <a:p>
            <a:r>
              <a:rPr lang="it-IT" dirty="0" smtClean="0"/>
              <a:t>Istituzionalizzazione della campagna anti-corruzione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09733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Le linee di politica economica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Supply side </a:t>
            </a:r>
            <a:r>
              <a:rPr lang="it-IT" dirty="0" err="1" smtClean="0"/>
              <a:t>structural</a:t>
            </a:r>
            <a:r>
              <a:rPr lang="it-IT" dirty="0" smtClean="0"/>
              <a:t> </a:t>
            </a:r>
            <a:r>
              <a:rPr lang="it-IT" dirty="0" err="1" smtClean="0"/>
              <a:t>reform</a:t>
            </a:r>
            <a:endParaRPr lang="it-IT" dirty="0" smtClean="0"/>
          </a:p>
          <a:p>
            <a:r>
              <a:rPr lang="it-IT" dirty="0" smtClean="0"/>
              <a:t>3 dure battaglie</a:t>
            </a:r>
          </a:p>
          <a:p>
            <a:pPr marL="914400" lvl="1" indent="-514350">
              <a:buFont typeface="+mj-lt"/>
              <a:buAutoNum type="arabicPeriod"/>
            </a:pPr>
            <a:r>
              <a:rPr lang="it-IT" dirty="0" smtClean="0"/>
              <a:t>Povertà</a:t>
            </a:r>
          </a:p>
          <a:p>
            <a:pPr marL="914400" lvl="1" indent="-514350">
              <a:buFont typeface="+mj-lt"/>
              <a:buAutoNum type="arabicPeriod"/>
            </a:pPr>
            <a:r>
              <a:rPr lang="it-IT" dirty="0" smtClean="0"/>
              <a:t>Rischio finanziario</a:t>
            </a:r>
          </a:p>
          <a:p>
            <a:pPr marL="914400" lvl="1" indent="-514350">
              <a:buFont typeface="+mj-lt"/>
              <a:buAutoNum type="arabicPeriod"/>
            </a:pPr>
            <a:r>
              <a:rPr lang="it-IT" dirty="0" smtClean="0"/>
              <a:t>Tutela ambientale</a:t>
            </a:r>
          </a:p>
        </p:txBody>
      </p:sp>
    </p:spTree>
    <p:extLst>
      <p:ext uri="{BB962C8B-B14F-4D97-AF65-F5344CB8AC3E}">
        <p14:creationId xmlns:p14="http://schemas.microsoft.com/office/powerpoint/2010/main" val="3410750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contesto economico</a:t>
            </a:r>
            <a:endParaRPr lang="it-IT" dirty="0"/>
          </a:p>
        </p:txBody>
      </p:sp>
      <p:pic>
        <p:nvPicPr>
          <p:cNvPr id="4" name="Segnaposto contenuto 3" descr="new normal_ita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1375" y="1600200"/>
            <a:ext cx="7143750" cy="4525963"/>
          </a:xfrm>
        </p:spPr>
      </p:pic>
    </p:spTree>
    <p:extLst>
      <p:ext uri="{BB962C8B-B14F-4D97-AF65-F5344CB8AC3E}">
        <p14:creationId xmlns:p14="http://schemas.microsoft.com/office/powerpoint/2010/main" val="3535053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crescita nel 2017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66875"/>
            <a:ext cx="8445500" cy="409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390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900" y="485775"/>
            <a:ext cx="7442200" cy="26035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250" y="3581400"/>
            <a:ext cx="6540499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659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25" y="317500"/>
            <a:ext cx="8032750" cy="290512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26" y="3597275"/>
            <a:ext cx="8032750" cy="260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99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temi principali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Le criticità</a:t>
            </a:r>
          </a:p>
          <a:p>
            <a:r>
              <a:rPr lang="it-IT" dirty="0" smtClean="0"/>
              <a:t>I consumi</a:t>
            </a:r>
          </a:p>
          <a:p>
            <a:r>
              <a:rPr lang="it-IT" dirty="0" smtClean="0"/>
              <a:t>L’innovazione</a:t>
            </a:r>
          </a:p>
          <a:p>
            <a:r>
              <a:rPr lang="it-IT" dirty="0" smtClean="0"/>
              <a:t>La globalizzazione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397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Le criticità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4931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1800-000003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949" t="48339" r="20407" b="8971"/>
          <a:stretch/>
        </p:blipFill>
        <p:spPr>
          <a:xfrm>
            <a:off x="301624" y="353289"/>
            <a:ext cx="8339554" cy="3152775"/>
          </a:xfrm>
          <a:prstGeom prst="rect">
            <a:avLst/>
          </a:prstGeom>
        </p:spPr>
      </p:pic>
      <p:pic>
        <p:nvPicPr>
          <p:cNvPr id="5" name="Immagine 4" descr="https://pbs.twimg.com/media/DZwJ3L-U8AYCyB7.jpg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1C00-000002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4" y="3633064"/>
            <a:ext cx="4460875" cy="285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1E00-00000300000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499" y="3633064"/>
            <a:ext cx="4148137" cy="2854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6720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problema del debito</a:t>
            </a:r>
            <a:endParaRPr lang="it-IT" dirty="0"/>
          </a:p>
        </p:txBody>
      </p:sp>
      <p:pic>
        <p:nvPicPr>
          <p:cNvPr id="4" name="Immagine 3" descr="https://www.ft.com/__origami/service/image/v2/images/raw/http%3A%2F%2Fcom.ft.imagepublish.upp-prod-eu.s3.amazonaws.com%2F9b014126-373f-11e8-8b98-2f31af407cc8?source=next&amp;fit=scale-down&amp;quality=highest&amp;width=700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1F00-000002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1844675"/>
            <a:ext cx="73025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952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25" y="330200"/>
            <a:ext cx="8159750" cy="619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0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consumi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38492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Cresce la fiducia dei consumatori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400" y="1657382"/>
            <a:ext cx="7569200" cy="4283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877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Ampi margini di miglioramento</a:t>
            </a:r>
            <a:endParaRPr lang="it-IT" dirty="0"/>
          </a:p>
        </p:txBody>
      </p:sp>
      <p:graphicFrame>
        <p:nvGraphicFramePr>
          <p:cNvPr id="4" name="Grafico 3">
            <a:extLst>
              <a:ext uri="{FF2B5EF4-FFF2-40B4-BE49-F238E27FC236}">
                <a16:creationId xmlns:lc="http://schemas.openxmlformats.org/drawingml/2006/lockedCanvas" xmlns:a16="http://schemas.microsoft.com/office/drawing/2014/main" xmlns:xdr="http://schemas.openxmlformats.org/drawingml/2006/spreadsheetDrawing" xmlns="" id="{00000000-0008-0000-2B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6319732"/>
              </p:ext>
            </p:extLst>
          </p:nvPr>
        </p:nvGraphicFramePr>
        <p:xfrm>
          <a:off x="320730" y="1475184"/>
          <a:ext cx="8595552" cy="4201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663174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Urbanizzazione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25" y="2222501"/>
            <a:ext cx="8969375" cy="4368508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675" y="1417638"/>
            <a:ext cx="4235450" cy="207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713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co 2">
            <a:extLst>
              <a:ext uri="{FF2B5EF4-FFF2-40B4-BE49-F238E27FC236}">
                <a16:creationId xmlns:lc="http://schemas.openxmlformats.org/drawingml/2006/lockedCanvas" xmlns:a16="http://schemas.microsoft.com/office/drawing/2014/main" xmlns:xdr="http://schemas.openxmlformats.org/drawingml/2006/spreadsheetDrawing" xmlns="" id="{00000000-0008-0000-05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905407"/>
              </p:ext>
            </p:extLst>
          </p:nvPr>
        </p:nvGraphicFramePr>
        <p:xfrm>
          <a:off x="1058369" y="1605358"/>
          <a:ext cx="6997690" cy="40728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lato negativo: un paese che invecchia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4931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365125"/>
            <a:ext cx="4048125" cy="5651499"/>
          </a:xfrm>
          <a:prstGeom prst="rect">
            <a:avLst/>
          </a:prstGeom>
        </p:spPr>
      </p:pic>
      <p:graphicFrame>
        <p:nvGraphicFramePr>
          <p:cNvPr id="5" name="Grafico 4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32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9755898"/>
              </p:ext>
            </p:extLst>
          </p:nvPr>
        </p:nvGraphicFramePr>
        <p:xfrm>
          <a:off x="4667250" y="365125"/>
          <a:ext cx="4210050" cy="584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90623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gap provinciale: consumi pro capite</a:t>
            </a:r>
            <a:endParaRPr lang="it-IT" dirty="0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17638"/>
            <a:ext cx="8366125" cy="491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805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" y="354013"/>
            <a:ext cx="8540750" cy="2674299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00" y="3209925"/>
            <a:ext cx="4032250" cy="33528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7874" y="3209925"/>
            <a:ext cx="4270375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862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globalizzazione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87859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Immagin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355600"/>
            <a:ext cx="8613775" cy="578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1914240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>
                <a:latin typeface="Verdana" charset="0"/>
              </a:rPr>
              <a:t>Globalizzazione</a:t>
            </a:r>
          </a:p>
        </p:txBody>
      </p:sp>
      <p:sp>
        <p:nvSpPr>
          <p:cNvPr id="56322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it-IT" dirty="0">
                <a:latin typeface="Verdana" charset="0"/>
              </a:rPr>
              <a:t>Non solo infrastrutture</a:t>
            </a:r>
          </a:p>
          <a:p>
            <a:pPr lvl="2"/>
            <a:r>
              <a:rPr lang="it-IT" dirty="0">
                <a:latin typeface="Verdana" charset="0"/>
              </a:rPr>
              <a:t>Piattaforma per gli investimenti bilaterali</a:t>
            </a:r>
          </a:p>
          <a:p>
            <a:pPr marL="0" indent="0"/>
            <a:r>
              <a:rPr lang="it-IT" dirty="0" err="1">
                <a:latin typeface="Verdana" charset="0"/>
              </a:rPr>
              <a:t>Industry</a:t>
            </a:r>
            <a:r>
              <a:rPr lang="it-IT" dirty="0">
                <a:latin typeface="Verdana" charset="0"/>
              </a:rPr>
              <a:t> </a:t>
            </a:r>
            <a:r>
              <a:rPr lang="it-IT" dirty="0" err="1">
                <a:latin typeface="Verdana" charset="0"/>
              </a:rPr>
              <a:t>capacity</a:t>
            </a:r>
            <a:r>
              <a:rPr lang="it-IT" dirty="0">
                <a:latin typeface="Verdana" charset="0"/>
              </a:rPr>
              <a:t> </a:t>
            </a:r>
            <a:r>
              <a:rPr lang="it-IT" dirty="0" err="1">
                <a:latin typeface="Verdana" charset="0"/>
              </a:rPr>
              <a:t>cooperation</a:t>
            </a:r>
            <a:endParaRPr lang="it-IT" dirty="0">
              <a:latin typeface="Verdana" charset="0"/>
            </a:endParaRPr>
          </a:p>
          <a:p>
            <a:pPr marL="0" indent="0"/>
            <a:r>
              <a:rPr lang="it-IT" dirty="0" err="1">
                <a:latin typeface="Verdana" charset="0"/>
              </a:rPr>
              <a:t>Ri</a:t>
            </a:r>
            <a:r>
              <a:rPr lang="it-IT" dirty="0">
                <a:latin typeface="Verdana" charset="0"/>
              </a:rPr>
              <a:t>-strutturazione delle catene del valore</a:t>
            </a:r>
          </a:p>
          <a:p>
            <a:pPr marL="0" indent="0"/>
            <a:r>
              <a:rPr lang="it-IT" dirty="0">
                <a:latin typeface="Verdana" charset="0"/>
              </a:rPr>
              <a:t>Cooperazione in paesi terzi</a:t>
            </a:r>
          </a:p>
        </p:txBody>
      </p:sp>
    </p:spTree>
    <p:extLst>
      <p:ext uri="{BB962C8B-B14F-4D97-AF65-F5344CB8AC3E}">
        <p14:creationId xmlns:p14="http://schemas.microsoft.com/office/powerpoint/2010/main" val="3062646560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Chinese</a:t>
            </a:r>
            <a:r>
              <a:rPr lang="it-IT" dirty="0" smtClean="0"/>
              <a:t> global OFDI</a:t>
            </a:r>
            <a:endParaRPr lang="it-IT" dirty="0"/>
          </a:p>
        </p:txBody>
      </p:sp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2626551"/>
              </p:ext>
            </p:extLst>
          </p:nvPr>
        </p:nvGraphicFramePr>
        <p:xfrm>
          <a:off x="903433" y="1417638"/>
          <a:ext cx="7554807" cy="2261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9906524"/>
              </p:ext>
            </p:extLst>
          </p:nvPr>
        </p:nvGraphicFramePr>
        <p:xfrm>
          <a:off x="1139112" y="3902020"/>
          <a:ext cx="6873957" cy="2533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19103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OFDI by </a:t>
            </a:r>
            <a:r>
              <a:rPr lang="it-IT" dirty="0" err="1" smtClean="0"/>
              <a:t>continent</a:t>
            </a:r>
            <a:endParaRPr lang="it-IT" dirty="0"/>
          </a:p>
        </p:txBody>
      </p:sp>
      <p:graphicFrame>
        <p:nvGraphicFramePr>
          <p:cNvPr id="4" name="Grafico 3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00000000-0008-0000-4D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4477968"/>
              </p:ext>
            </p:extLst>
          </p:nvPr>
        </p:nvGraphicFramePr>
        <p:xfrm>
          <a:off x="0" y="1417638"/>
          <a:ext cx="9039225" cy="25236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759475"/>
              </p:ext>
            </p:extLst>
          </p:nvPr>
        </p:nvGraphicFramePr>
        <p:xfrm>
          <a:off x="301145" y="4111526"/>
          <a:ext cx="8738079" cy="2566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43557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 IDE cinesi in Italia</a:t>
            </a:r>
            <a:endParaRPr lang="it-IT" dirty="0"/>
          </a:p>
        </p:txBody>
      </p:sp>
      <p:graphicFrame>
        <p:nvGraphicFramePr>
          <p:cNvPr id="4" name="Grafic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1526173"/>
              </p:ext>
            </p:extLst>
          </p:nvPr>
        </p:nvGraphicFramePr>
        <p:xfrm>
          <a:off x="713105" y="1481586"/>
          <a:ext cx="7717790" cy="2738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090784"/>
              </p:ext>
            </p:extLst>
          </p:nvPr>
        </p:nvGraphicFramePr>
        <p:xfrm>
          <a:off x="713105" y="4582911"/>
          <a:ext cx="7717789" cy="1780789"/>
        </p:xfrm>
        <a:graphic>
          <a:graphicData uri="http://schemas.openxmlformats.org/drawingml/2006/table">
            <a:tbl>
              <a:tblPr/>
              <a:tblGrid>
                <a:gridCol w="1948551"/>
                <a:gridCol w="1948551"/>
                <a:gridCol w="1872136"/>
                <a:gridCol w="1948551"/>
              </a:tblGrid>
              <a:tr h="212749">
                <a:tc>
                  <a:txBody>
                    <a:bodyPr/>
                    <a:lstStyle/>
                    <a:p>
                      <a:pPr algn="just" fontAlgn="ctr"/>
                      <a:r>
                        <a:rPr lang="sk-SK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China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Hong Kong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Total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</a:tr>
              <a:tr h="315184">
                <a:tc>
                  <a:txBody>
                    <a:bodyPr/>
                    <a:lstStyle/>
                    <a:p>
                      <a:pPr algn="just" fontAlgn="ctr"/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Gruppi</a:t>
                      </a:r>
                      <a:r>
                        <a:rPr lang="it-IT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investitori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</a:tr>
              <a:tr h="417619">
                <a:tc>
                  <a:txBody>
                    <a:bodyPr/>
                    <a:lstStyle/>
                    <a:p>
                      <a:pPr algn="just" fontAlgn="ctr"/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Imprese italiane partecipate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uk-U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s-I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</a:tr>
              <a:tr h="315184">
                <a:tc>
                  <a:txBody>
                    <a:bodyPr/>
                    <a:lstStyle/>
                    <a:p>
                      <a:pPr algn="just" fontAlgn="ctr"/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</a:t>
                      </a:r>
                      <a:r>
                        <a:rPr lang="it-IT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Dipendenti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effectLst/>
                          <a:latin typeface="Arial"/>
                        </a:rPr>
                        <a:t>26.039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effectLst/>
                          <a:latin typeface="Arial"/>
                        </a:rPr>
                        <a:t>6.561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effectLst/>
                          <a:latin typeface="Arial"/>
                        </a:rPr>
                        <a:t>32.690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</a:tr>
              <a:tr h="520053">
                <a:tc>
                  <a:txBody>
                    <a:bodyPr/>
                    <a:lstStyle/>
                    <a:p>
                      <a:pPr algn="just" fontAlgn="ctr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 </a:t>
                      </a:r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Fatturato </a:t>
                      </a:r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</a:t>
                      </a:r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milioni</a:t>
                      </a:r>
                      <a:r>
                        <a:rPr lang="it-IT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di euro</a:t>
                      </a:r>
                      <a:r>
                        <a:rPr lang="it-IT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)</a:t>
                      </a:r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effectLst/>
                          <a:latin typeface="Arial"/>
                        </a:rPr>
                        <a:t>13.991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1100" b="0" i="0" u="none" strike="noStrike">
                          <a:effectLst/>
                          <a:latin typeface="Arial"/>
                        </a:rPr>
                        <a:t>4.000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100" b="0" i="0" u="none" strike="noStrike" dirty="0">
                          <a:effectLst/>
                          <a:latin typeface="Arial"/>
                        </a:rPr>
                        <a:t>17.991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7426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ico 3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00000000-0008-0000-9C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3494438"/>
              </p:ext>
            </p:extLst>
          </p:nvPr>
        </p:nvGraphicFramePr>
        <p:xfrm>
          <a:off x="27114" y="680157"/>
          <a:ext cx="4424591" cy="26431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fico 4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00000000-0008-0000-9C00-000006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1936508"/>
              </p:ext>
            </p:extLst>
          </p:nvPr>
        </p:nvGraphicFramePr>
        <p:xfrm>
          <a:off x="4451705" y="883881"/>
          <a:ext cx="4557242" cy="2439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co 6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00000000-0008-0000-9D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0765802"/>
              </p:ext>
            </p:extLst>
          </p:nvPr>
        </p:nvGraphicFramePr>
        <p:xfrm>
          <a:off x="198945" y="3912578"/>
          <a:ext cx="4252760" cy="2359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Grafico 7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00000000-0008-0000-9E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315560"/>
              </p:ext>
            </p:extLst>
          </p:nvPr>
        </p:nvGraphicFramePr>
        <p:xfrm>
          <a:off x="4451705" y="3912577"/>
          <a:ext cx="4557242" cy="2711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CasellaDiTesto 8"/>
          <p:cNvSpPr txBox="1"/>
          <p:nvPr/>
        </p:nvSpPr>
        <p:spPr>
          <a:xfrm>
            <a:off x="1099834" y="310825"/>
            <a:ext cx="2435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Imprese per settore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4949249" y="310825"/>
            <a:ext cx="2959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Dipendenti per settore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1099834" y="3543246"/>
            <a:ext cx="2382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Imprese per regione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5643192" y="3543245"/>
            <a:ext cx="2382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Dipendenti per regione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85408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L’innovazione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06739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 descr="Industry4point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4" b="8284"/>
          <a:stretch>
            <a:fillRect/>
          </a:stretch>
        </p:blipFill>
        <p:spPr>
          <a:xfrm>
            <a:off x="217039" y="997875"/>
            <a:ext cx="8756751" cy="4815876"/>
          </a:xfrm>
        </p:spPr>
      </p:pic>
    </p:spTree>
    <p:extLst>
      <p:ext uri="{BB962C8B-B14F-4D97-AF65-F5344CB8AC3E}">
        <p14:creationId xmlns:p14="http://schemas.microsoft.com/office/powerpoint/2010/main" val="8022870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="" xmlns:a16="http://schemas.microsoft.com/office/drawing/2014/main" id="{64E661EC-4CB0-4B81-B612-600E1090EA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796" y="6251984"/>
            <a:ext cx="1562382" cy="290336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635" y="470895"/>
            <a:ext cx="7924409" cy="514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4856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mtClean="0"/>
              <a:t>Innovazione e tech war</a:t>
            </a:r>
          </a:p>
        </p:txBody>
      </p:sp>
      <p:sp>
        <p:nvSpPr>
          <p:cNvPr id="54274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/>
            <a:r>
              <a:rPr lang="it-IT" altLang="it-IT" smtClean="0"/>
              <a:t>Unicorni: 7 cinesi nella top 10</a:t>
            </a:r>
          </a:p>
          <a:p>
            <a:pPr marL="0" indent="0"/>
            <a:r>
              <a:rPr lang="it-IT" altLang="it-IT" smtClean="0"/>
              <a:t>Intelligenza artificiale</a:t>
            </a:r>
          </a:p>
          <a:p>
            <a:pPr marL="0" indent="0"/>
            <a:r>
              <a:rPr lang="it-IT" altLang="it-IT" smtClean="0"/>
              <a:t>Investimenti in ricerca e sviluppo</a:t>
            </a:r>
          </a:p>
          <a:p>
            <a:pPr marL="0" lvl="1" indent="0"/>
            <a:r>
              <a:rPr lang="it-IT" altLang="it-IT" b="0" smtClean="0"/>
              <a:t>	Robotica</a:t>
            </a:r>
          </a:p>
          <a:p>
            <a:pPr marL="0" lvl="1" indent="0"/>
            <a:r>
              <a:rPr lang="it-IT" altLang="it-IT" b="0" smtClean="0"/>
              <a:t>	Quantum computing</a:t>
            </a:r>
          </a:p>
          <a:p>
            <a:pPr marL="0" indent="0"/>
            <a:r>
              <a:rPr lang="it-IT" altLang="it-IT" smtClean="0"/>
              <a:t>Cosa fare del trasferimento tecnologico?</a:t>
            </a:r>
          </a:p>
          <a:p>
            <a:pPr marL="0" indent="0"/>
            <a:endParaRPr lang="it-IT" altLang="it-IT" smtClean="0"/>
          </a:p>
          <a:p>
            <a:pPr marL="0" indent="0"/>
            <a:r>
              <a:rPr lang="it-IT" altLang="it-IT" smtClean="0"/>
              <a:t>Trade war o tech war? </a:t>
            </a:r>
          </a:p>
          <a:p>
            <a:pPr marL="0" lvl="1" indent="0"/>
            <a:r>
              <a:rPr lang="it-IT" altLang="it-IT" b="0" smtClean="0"/>
              <a:t>	Primato tecnologico</a:t>
            </a:r>
          </a:p>
        </p:txBody>
      </p:sp>
    </p:spTree>
    <p:extLst>
      <p:ext uri="{BB962C8B-B14F-4D97-AF65-F5344CB8AC3E}">
        <p14:creationId xmlns:p14="http://schemas.microsoft.com/office/powerpoint/2010/main" val="701560082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olo 1"/>
          <p:cNvSpPr>
            <a:spLocks noGrp="1"/>
          </p:cNvSpPr>
          <p:nvPr>
            <p:ph type="title"/>
          </p:nvPr>
        </p:nvSpPr>
        <p:spPr>
          <a:xfrm>
            <a:off x="137627" y="520626"/>
            <a:ext cx="4914900" cy="488950"/>
          </a:xfrm>
        </p:spPr>
        <p:txBody>
          <a:bodyPr>
            <a:normAutofit fontScale="90000"/>
          </a:bodyPr>
          <a:lstStyle/>
          <a:p>
            <a:pPr algn="ctr"/>
            <a:r>
              <a:rPr lang="it-IT" altLang="it-IT" b="1" dirty="0" smtClean="0">
                <a:solidFill>
                  <a:schemeClr val="accent3"/>
                </a:solidFill>
              </a:rPr>
              <a:t>Sintesi</a:t>
            </a:r>
            <a:r>
              <a:rPr lang="it-IT" altLang="it-IT" b="1" dirty="0" smtClean="0">
                <a:solidFill>
                  <a:srgbClr val="FFCC00"/>
                </a:solidFill>
              </a:rPr>
              <a:t/>
            </a:r>
            <a:br>
              <a:rPr lang="it-IT" altLang="it-IT" b="1" dirty="0" smtClean="0">
                <a:solidFill>
                  <a:srgbClr val="FFCC00"/>
                </a:solidFill>
              </a:rPr>
            </a:br>
            <a:r>
              <a:rPr lang="it-IT" altLang="it-IT" sz="3200" dirty="0"/>
              <a:t>Opportunità settoriali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309346" y="1381666"/>
            <a:ext cx="3972644" cy="4935020"/>
          </a:xfrm>
          <a:solidFill>
            <a:srgbClr val="92D050"/>
          </a:solidFill>
          <a:ln w="28575">
            <a:solidFill>
              <a:srgbClr val="00B050"/>
            </a:solidFill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it-IT" altLang="it-IT" sz="2200" dirty="0"/>
              <a:t>1) Alimenti e bevande</a:t>
            </a:r>
          </a:p>
          <a:p>
            <a:r>
              <a:rPr lang="it-IT" altLang="it-IT" sz="2200" dirty="0"/>
              <a:t>2) Sanitario-farmaceutico</a:t>
            </a:r>
          </a:p>
          <a:p>
            <a:r>
              <a:rPr lang="it-IT" altLang="it-IT" sz="2200" dirty="0"/>
              <a:t>3) Vendite al dettaglio-Retail</a:t>
            </a:r>
          </a:p>
          <a:p>
            <a:r>
              <a:rPr lang="it-IT" altLang="it-IT" sz="2200" dirty="0"/>
              <a:t>4) Beni di lusso</a:t>
            </a:r>
          </a:p>
          <a:p>
            <a:r>
              <a:rPr lang="it-IT" altLang="it-IT" sz="2200" dirty="0"/>
              <a:t>5) Energia e tecnologie pulite</a:t>
            </a:r>
          </a:p>
          <a:p>
            <a:r>
              <a:rPr lang="it-IT" altLang="it-IT" sz="2200" dirty="0"/>
              <a:t>6) Protezione ambientale</a:t>
            </a:r>
          </a:p>
          <a:p>
            <a:r>
              <a:rPr lang="it-IT" altLang="it-IT" sz="2200" dirty="0"/>
              <a:t>7) Prodotti chimici</a:t>
            </a:r>
          </a:p>
          <a:p>
            <a:r>
              <a:rPr lang="it-IT" altLang="it-IT" sz="2200" dirty="0"/>
              <a:t>8) Macchinari</a:t>
            </a:r>
          </a:p>
          <a:p>
            <a:r>
              <a:rPr lang="it-IT" altLang="it-IT" sz="2200" dirty="0"/>
              <a:t>9) Automotive</a:t>
            </a:r>
          </a:p>
          <a:p>
            <a:r>
              <a:rPr lang="it-IT" altLang="it-IT" sz="2200" dirty="0"/>
              <a:t>10) Cinema e piattaforme digitali</a:t>
            </a:r>
          </a:p>
          <a:p>
            <a:r>
              <a:rPr lang="it-IT" altLang="it-IT" sz="2200" dirty="0"/>
              <a:t>11) Arredamento</a:t>
            </a:r>
          </a:p>
          <a:p>
            <a:endParaRPr lang="it-IT" altLang="it-IT" sz="1800" dirty="0"/>
          </a:p>
          <a:p>
            <a:endParaRPr lang="it-IT" altLang="it-IT" sz="1800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705302" y="799204"/>
            <a:ext cx="4281989" cy="5798313"/>
          </a:xfrm>
          <a:ln w="28575">
            <a:solidFill>
              <a:srgbClr val="92D050"/>
            </a:solidFill>
          </a:ln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  <a:defRPr/>
            </a:pPr>
            <a:r>
              <a:rPr lang="it-IT" sz="4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I 10 settori prioritari del piano </a:t>
            </a:r>
            <a:br>
              <a:rPr lang="it-IT" sz="42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it-IT" sz="42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Made </a:t>
            </a:r>
            <a:r>
              <a:rPr lang="it-IT" sz="4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in China 2025</a:t>
            </a:r>
            <a:r>
              <a:rPr lang="it-IT" sz="42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</a:p>
          <a:p>
            <a:pPr marL="0" indent="0" algn="ctr">
              <a:buNone/>
              <a:defRPr/>
            </a:pPr>
            <a:endParaRPr lang="it-IT" sz="29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1. information </a:t>
            </a:r>
            <a:r>
              <a:rPr lang="it-IT" sz="4200" dirty="0" err="1" smtClean="0">
                <a:cs typeface="Calibri Light" panose="020F0302020204030204" pitchFamily="34" charset="0"/>
              </a:rPr>
              <a:t>technology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2. strumenti di lavorazione automatizzata e </a:t>
            </a:r>
            <a:r>
              <a:rPr lang="it-IT" sz="4200" dirty="0" smtClean="0">
                <a:cs typeface="Calibri Light" panose="020F0302020204030204" pitchFamily="34" charset="0"/>
              </a:rPr>
              <a:t>robotica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3. settore aerospaziale e apparecchiature </a:t>
            </a:r>
            <a:r>
              <a:rPr lang="it-IT" sz="4200" dirty="0" smtClean="0">
                <a:cs typeface="Calibri Light" panose="020F0302020204030204" pitchFamily="34" charset="0"/>
              </a:rPr>
              <a:t>aeronautiche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4. apparecchiature marittime e logistica navale </a:t>
            </a:r>
            <a:r>
              <a:rPr lang="it-IT" sz="4200" dirty="0" smtClean="0">
                <a:cs typeface="Calibri Light" panose="020F0302020204030204" pitchFamily="34" charset="0"/>
              </a:rPr>
              <a:t>high-tech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5. macchinari per i trasporti ferroviari </a:t>
            </a:r>
            <a:r>
              <a:rPr lang="it-IT" sz="4200" dirty="0" smtClean="0">
                <a:cs typeface="Calibri Light" panose="020F0302020204030204" pitchFamily="34" charset="0"/>
              </a:rPr>
              <a:t>moderni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6. veicoli e apparecchiature a nuova </a:t>
            </a:r>
            <a:r>
              <a:rPr lang="it-IT" sz="4200" dirty="0" smtClean="0">
                <a:cs typeface="Calibri Light" panose="020F0302020204030204" pitchFamily="34" charset="0"/>
              </a:rPr>
              <a:t>energia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7. apparecchiature </a:t>
            </a:r>
            <a:r>
              <a:rPr lang="it-IT" sz="4200" dirty="0" smtClean="0">
                <a:cs typeface="Calibri Light" panose="020F0302020204030204" pitchFamily="34" charset="0"/>
              </a:rPr>
              <a:t>elettriche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8. macchinari </a:t>
            </a:r>
            <a:r>
              <a:rPr lang="it-IT" sz="4200" dirty="0" smtClean="0">
                <a:cs typeface="Calibri Light" panose="020F0302020204030204" pitchFamily="34" charset="0"/>
              </a:rPr>
              <a:t>agricoli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9. nuovi </a:t>
            </a:r>
            <a:r>
              <a:rPr lang="it-IT" sz="4200" dirty="0" smtClean="0">
                <a:cs typeface="Calibri Light" panose="020F0302020204030204" pitchFamily="34" charset="0"/>
              </a:rPr>
              <a:t>materiali</a:t>
            </a:r>
            <a:endParaRPr lang="it-IT" sz="4200" dirty="0"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it-IT" sz="4200" dirty="0">
                <a:cs typeface="Calibri Light" panose="020F0302020204030204" pitchFamily="34" charset="0"/>
              </a:rPr>
              <a:t>10. </a:t>
            </a:r>
            <a:r>
              <a:rPr lang="it-IT" sz="4200" dirty="0" err="1">
                <a:cs typeface="Calibri Light" panose="020F0302020204030204" pitchFamily="34" charset="0"/>
              </a:rPr>
              <a:t>biopharma</a:t>
            </a:r>
            <a:r>
              <a:rPr lang="it-IT" sz="4200" dirty="0">
                <a:cs typeface="Calibri Light" panose="020F0302020204030204" pitchFamily="34" charset="0"/>
              </a:rPr>
              <a:t> e prodotti medicali </a:t>
            </a:r>
            <a:r>
              <a:rPr lang="it-IT" sz="4200" dirty="0" smtClean="0">
                <a:cs typeface="Calibri Light" panose="020F0302020204030204" pitchFamily="34" charset="0"/>
              </a:rPr>
              <a:t>avanzati</a:t>
            </a:r>
            <a:endParaRPr lang="it-IT" sz="4200" dirty="0"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419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>
                <a:latin typeface="Verdana" charset="0"/>
              </a:rPr>
              <a:t>Temi chiave</a:t>
            </a:r>
          </a:p>
        </p:txBody>
      </p:sp>
      <p:sp>
        <p:nvSpPr>
          <p:cNvPr id="58370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/>
            <a:endParaRPr lang="it-IT" sz="4000" dirty="0">
              <a:latin typeface="Verdana" charset="0"/>
            </a:endParaRPr>
          </a:p>
          <a:p>
            <a:pPr marL="0" indent="0" algn="ctr">
              <a:buNone/>
            </a:pPr>
            <a:r>
              <a:rPr lang="it-IT" sz="4000" dirty="0">
                <a:latin typeface="Verdana" charset="0"/>
              </a:rPr>
              <a:t>Consumi</a:t>
            </a:r>
          </a:p>
          <a:p>
            <a:pPr marL="0" indent="0" algn="ctr">
              <a:buNone/>
            </a:pPr>
            <a:r>
              <a:rPr lang="it-IT" sz="4000" dirty="0">
                <a:latin typeface="Verdana" charset="0"/>
              </a:rPr>
              <a:t>Qualità</a:t>
            </a:r>
          </a:p>
          <a:p>
            <a:pPr marL="0" indent="0" algn="ctr">
              <a:buNone/>
            </a:pPr>
            <a:r>
              <a:rPr lang="it-IT" sz="4000" dirty="0">
                <a:latin typeface="Verdana" charset="0"/>
              </a:rPr>
              <a:t>Globalizzazione</a:t>
            </a:r>
          </a:p>
        </p:txBody>
      </p:sp>
    </p:spTree>
    <p:extLst>
      <p:ext uri="{BB962C8B-B14F-4D97-AF65-F5344CB8AC3E}">
        <p14:creationId xmlns:p14="http://schemas.microsoft.com/office/powerpoint/2010/main" val="1053296307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temi di fondo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3710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egnaposto contenuto 2"/>
          <p:cNvSpPr>
            <a:spLocks noGrp="1"/>
          </p:cNvSpPr>
          <p:nvPr>
            <p:ph idx="1"/>
          </p:nvPr>
        </p:nvSpPr>
        <p:spPr>
          <a:xfrm>
            <a:off x="457200" y="88768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it-IT" sz="3600" dirty="0" smtClean="0"/>
              <a:t>La </a:t>
            </a:r>
            <a:r>
              <a:rPr lang="it-IT" sz="3600" dirty="0" err="1" smtClean="0"/>
              <a:t>Belt</a:t>
            </a:r>
            <a:r>
              <a:rPr lang="it-IT" sz="3600" dirty="0" smtClean="0"/>
              <a:t> </a:t>
            </a:r>
            <a:r>
              <a:rPr lang="it-IT" sz="3600" dirty="0"/>
              <a:t>and </a:t>
            </a:r>
            <a:r>
              <a:rPr lang="it-IT" sz="3600" dirty="0" smtClean="0"/>
              <a:t>Road </a:t>
            </a:r>
            <a:r>
              <a:rPr lang="it-IT" sz="3600" dirty="0" err="1"/>
              <a:t>I</a:t>
            </a:r>
            <a:r>
              <a:rPr lang="it-IT" sz="3600" dirty="0" err="1" smtClean="0"/>
              <a:t>nitiative</a:t>
            </a:r>
            <a:r>
              <a:rPr lang="it-IT" sz="3600" dirty="0" smtClean="0"/>
              <a:t> </a:t>
            </a:r>
            <a:r>
              <a:rPr lang="it-IT" sz="3600" dirty="0"/>
              <a:t>è l’avvio di un nuovo incontro con la Cina</a:t>
            </a:r>
          </a:p>
          <a:p>
            <a:pPr marL="0" lvl="1" indent="0" algn="ctr">
              <a:buNone/>
            </a:pPr>
            <a:endParaRPr lang="it-IT" sz="3600" b="0" dirty="0" smtClean="0"/>
          </a:p>
          <a:p>
            <a:pPr marL="0" lvl="1" indent="0" algn="ctr">
              <a:buNone/>
            </a:pPr>
            <a:r>
              <a:rPr lang="it-IT" sz="3600" b="0" dirty="0" smtClean="0"/>
              <a:t>Quale </a:t>
            </a:r>
            <a:r>
              <a:rPr lang="it-IT" sz="3600" b="0" dirty="0"/>
              <a:t>Cina?</a:t>
            </a:r>
          </a:p>
          <a:p>
            <a:pPr marL="0" indent="0" algn="ctr">
              <a:buNone/>
            </a:pPr>
            <a:r>
              <a:rPr lang="it-IT" sz="3600" dirty="0" smtClean="0"/>
              <a:t>Come </a:t>
            </a:r>
            <a:r>
              <a:rPr lang="it-IT" sz="3600" dirty="0"/>
              <a:t>interagire?</a:t>
            </a:r>
          </a:p>
          <a:p>
            <a:pPr marL="0" lvl="1" indent="0" algn="ctr">
              <a:buNone/>
            </a:pPr>
            <a:r>
              <a:rPr lang="it-IT" sz="3600" b="0" dirty="0" smtClean="0"/>
              <a:t>Come </a:t>
            </a:r>
            <a:r>
              <a:rPr lang="it-IT" sz="3600" b="0" dirty="0"/>
              <a:t>reagire agli investimenti cinesi e alla sfida sistemica del Sogno Cinese?</a:t>
            </a:r>
          </a:p>
        </p:txBody>
      </p:sp>
    </p:spTree>
    <p:extLst>
      <p:ext uri="{BB962C8B-B14F-4D97-AF65-F5344CB8AC3E}">
        <p14:creationId xmlns:p14="http://schemas.microsoft.com/office/powerpoint/2010/main" val="3218837175"/>
      </p:ext>
    </p:extLst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90650" y="1870888"/>
            <a:ext cx="74126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600" dirty="0" smtClean="0"/>
              <a:t>Il lungo periodo</a:t>
            </a:r>
          </a:p>
          <a:p>
            <a:pPr algn="ctr"/>
            <a:endParaRPr lang="it-IT" sz="3600" dirty="0" smtClean="0"/>
          </a:p>
          <a:p>
            <a:pPr algn="ctr"/>
            <a:r>
              <a:rPr lang="it-IT" sz="3600" dirty="0" smtClean="0"/>
              <a:t>Le eccellenze italiane a confronto con innovazione e globalizzazione cinese</a:t>
            </a:r>
          </a:p>
          <a:p>
            <a:pPr algn="ctr"/>
            <a:endParaRPr lang="it-IT" sz="3600" dirty="0" smtClean="0"/>
          </a:p>
          <a:p>
            <a:pPr algn="ctr"/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1226829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Fondazione - Cesi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ema1" id="{407B2901-05A3-4A6D-A4A4-1FA0C0A29430}" vid="{CB3C4E34-FE01-456C-82E0-F1C3F4C5E691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Fondazione - Cesif.thmx</Template>
  <TotalTime>3584</TotalTime>
  <Words>387</Words>
  <Application>Microsoft Macintosh PowerPoint</Application>
  <PresentationFormat>Presentazione su schermo (4:3)</PresentationFormat>
  <Paragraphs>157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38</vt:i4>
      </vt:variant>
    </vt:vector>
  </HeadingPairs>
  <TitlesOfParts>
    <vt:vector size="40" baseType="lpstr">
      <vt:lpstr>Fondazione - Cesif</vt:lpstr>
      <vt:lpstr>Personalizza struttura</vt:lpstr>
      <vt:lpstr>Confindustria Firenze 11 luglio 2018</vt:lpstr>
      <vt:lpstr>Struttura</vt:lpstr>
      <vt:lpstr>Il quadro politico</vt:lpstr>
      <vt:lpstr>XIX Congresso e 2 Sessioni</vt:lpstr>
      <vt:lpstr>Le linee di politica economica</vt:lpstr>
      <vt:lpstr>Il contesto economico</vt:lpstr>
      <vt:lpstr>La crescita nel 2017</vt:lpstr>
      <vt:lpstr>Presentazione di PowerPoint</vt:lpstr>
      <vt:lpstr>Presentazione di PowerPoint</vt:lpstr>
      <vt:lpstr>I temi principali</vt:lpstr>
      <vt:lpstr>Le criticità</vt:lpstr>
      <vt:lpstr>Presentazione di PowerPoint</vt:lpstr>
      <vt:lpstr>Il problema del debito</vt:lpstr>
      <vt:lpstr>Presentazione di PowerPoint</vt:lpstr>
      <vt:lpstr>I consumi</vt:lpstr>
      <vt:lpstr>Cresce la fiducia dei consumatori</vt:lpstr>
      <vt:lpstr>Ampi margini di miglioramento</vt:lpstr>
      <vt:lpstr>Urbanizzazione</vt:lpstr>
      <vt:lpstr>Il lato negativo: un paese che invecchia</vt:lpstr>
      <vt:lpstr>Presentazione di PowerPoint</vt:lpstr>
      <vt:lpstr>Il gap provinciale: consumi pro capite</vt:lpstr>
      <vt:lpstr>Presentazione di PowerPoint</vt:lpstr>
      <vt:lpstr>globalizzazione</vt:lpstr>
      <vt:lpstr>Presentazione di PowerPoint</vt:lpstr>
      <vt:lpstr>Globalizzazione</vt:lpstr>
      <vt:lpstr>Chinese global OFDI</vt:lpstr>
      <vt:lpstr>OFDI by continent</vt:lpstr>
      <vt:lpstr> IDE cinesi in Italia</vt:lpstr>
      <vt:lpstr>Presentazione di PowerPoint</vt:lpstr>
      <vt:lpstr>L’innovazione</vt:lpstr>
      <vt:lpstr>Presentazione di PowerPoint</vt:lpstr>
      <vt:lpstr>Presentazione di PowerPoint</vt:lpstr>
      <vt:lpstr>Innovazione e tech war</vt:lpstr>
      <vt:lpstr>Sintesi Opportunità settoriali</vt:lpstr>
      <vt:lpstr>Temi chiave</vt:lpstr>
      <vt:lpstr>I temi di fondo</vt:lpstr>
      <vt:lpstr>Presentazione di PowerPoint</vt:lpstr>
      <vt:lpstr>Presentazione di PowerPoint</vt:lpstr>
    </vt:vector>
  </TitlesOfParts>
  <Company>Filippofasulo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Filippo Fasulo</dc:creator>
  <cp:lastModifiedBy>Filippo Fasulo</cp:lastModifiedBy>
  <cp:revision>25</cp:revision>
  <dcterms:created xsi:type="dcterms:W3CDTF">2018-06-25T03:47:48Z</dcterms:created>
  <dcterms:modified xsi:type="dcterms:W3CDTF">2018-07-11T06:51:25Z</dcterms:modified>
</cp:coreProperties>
</file>